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25"/>
  </p:notesMasterIdLst>
  <p:handoutMasterIdLst>
    <p:handoutMasterId r:id="rId26"/>
  </p:handoutMasterIdLst>
  <p:sldIdLst>
    <p:sldId id="256" r:id="rId2"/>
    <p:sldId id="510" r:id="rId3"/>
    <p:sldId id="804" r:id="rId4"/>
    <p:sldId id="805" r:id="rId5"/>
    <p:sldId id="806" r:id="rId6"/>
    <p:sldId id="807" r:id="rId7"/>
    <p:sldId id="808" r:id="rId8"/>
    <p:sldId id="809" r:id="rId9"/>
    <p:sldId id="811" r:id="rId10"/>
    <p:sldId id="812" r:id="rId11"/>
    <p:sldId id="813" r:id="rId12"/>
    <p:sldId id="814" r:id="rId13"/>
    <p:sldId id="817" r:id="rId14"/>
    <p:sldId id="818" r:id="rId15"/>
    <p:sldId id="819" r:id="rId16"/>
    <p:sldId id="820" r:id="rId17"/>
    <p:sldId id="821" r:id="rId18"/>
    <p:sldId id="822" r:id="rId19"/>
    <p:sldId id="823" r:id="rId20"/>
    <p:sldId id="824" r:id="rId21"/>
    <p:sldId id="825" r:id="rId22"/>
    <p:sldId id="826" r:id="rId23"/>
    <p:sldId id="827" r:id="rId24"/>
  </p:sldIdLst>
  <p:sldSz cx="9144000" cy="6858000" type="screen4x3"/>
  <p:notesSz cx="6662738" cy="9906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251">
          <p15:clr>
            <a:srgbClr val="A4A3A4"/>
          </p15:clr>
        </p15:guide>
        <p15:guide id="2" pos="703" userDrawn="1">
          <p15:clr>
            <a:srgbClr val="A4A3A4"/>
          </p15:clr>
        </p15:guide>
      </p15:sldGuideLst>
    </p:ext>
    <p:ext uri="{2D200454-40CA-4A62-9FC3-DE9A4176ACB9}">
      <p15:notesGuideLst xmlns:p15="http://schemas.microsoft.com/office/powerpoint/2012/main">
        <p15:guide id="1" orient="horz" pos="3120">
          <p15:clr>
            <a:srgbClr val="A4A3A4"/>
          </p15:clr>
        </p15:guide>
        <p15:guide id="2" pos="209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CCECFF"/>
    <a:srgbClr val="336699"/>
    <a:srgbClr val="3333CC"/>
    <a:srgbClr val="EAEAEA"/>
    <a:srgbClr val="0099FF"/>
    <a:srgbClr val="FFFF66"/>
    <a:srgbClr val="FFFF00"/>
    <a:srgbClr val="00808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694" autoAdjust="0"/>
  </p:normalViewPr>
  <p:slideViewPr>
    <p:cSldViewPr>
      <p:cViewPr varScale="1">
        <p:scale>
          <a:sx n="78" d="100"/>
          <a:sy n="78" d="100"/>
        </p:scale>
        <p:origin x="1594" y="62"/>
      </p:cViewPr>
      <p:guideLst>
        <p:guide orient="horz" pos="2251"/>
        <p:guide pos="703"/>
      </p:guideLst>
    </p:cSldViewPr>
  </p:slideViewPr>
  <p:outlineViewPr>
    <p:cViewPr>
      <p:scale>
        <a:sx n="64" d="100"/>
        <a:sy n="64" d="100"/>
      </p:scale>
      <p:origin x="0" y="0"/>
    </p:cViewPr>
  </p:outlineViewPr>
  <p:notesTextViewPr>
    <p:cViewPr>
      <p:scale>
        <a:sx n="100" d="100"/>
        <a:sy n="100" d="100"/>
      </p:scale>
      <p:origin x="0" y="0"/>
    </p:cViewPr>
  </p:notesTextViewPr>
  <p:sorterViewPr>
    <p:cViewPr>
      <p:scale>
        <a:sx n="66" d="100"/>
        <a:sy n="66" d="100"/>
      </p:scale>
      <p:origin x="0" y="4650"/>
    </p:cViewPr>
  </p:sorterViewPr>
  <p:notesViewPr>
    <p:cSldViewPr>
      <p:cViewPr varScale="1">
        <p:scale>
          <a:sx n="76" d="100"/>
          <a:sy n="76" d="100"/>
        </p:scale>
        <p:origin x="-3360" y="-102"/>
      </p:cViewPr>
      <p:guideLst>
        <p:guide orient="horz" pos="3120"/>
        <p:guide pos="209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8876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1" sz="1200" smtClean="0">
                <a:latin typeface="Times New Roman" pitchFamily="18" charset="0"/>
              </a:defRPr>
            </a:lvl1pPr>
          </a:lstStyle>
          <a:p>
            <a:pPr>
              <a:defRPr/>
            </a:pPr>
            <a:endParaRPr lang="fr-FR"/>
          </a:p>
        </p:txBody>
      </p:sp>
      <p:sp>
        <p:nvSpPr>
          <p:cNvPr id="19459" name="Rectangle 3"/>
          <p:cNvSpPr>
            <a:spLocks noGrp="1" noChangeArrowheads="1"/>
          </p:cNvSpPr>
          <p:nvPr>
            <p:ph type="dt" sz="quarter" idx="1"/>
          </p:nvPr>
        </p:nvSpPr>
        <p:spPr bwMode="auto">
          <a:xfrm>
            <a:off x="3775075" y="0"/>
            <a:ext cx="28876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1" sz="1200" smtClean="0">
                <a:latin typeface="Times New Roman" pitchFamily="18" charset="0"/>
              </a:defRPr>
            </a:lvl1pPr>
          </a:lstStyle>
          <a:p>
            <a:pPr>
              <a:defRPr/>
            </a:pPr>
            <a:endParaRPr lang="fr-FR"/>
          </a:p>
        </p:txBody>
      </p:sp>
      <p:sp>
        <p:nvSpPr>
          <p:cNvPr id="19460" name="Rectangle 4"/>
          <p:cNvSpPr>
            <a:spLocks noGrp="1" noChangeArrowheads="1"/>
          </p:cNvSpPr>
          <p:nvPr>
            <p:ph type="ftr" sz="quarter" idx="2"/>
          </p:nvPr>
        </p:nvSpPr>
        <p:spPr bwMode="auto">
          <a:xfrm>
            <a:off x="0" y="9410700"/>
            <a:ext cx="28876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1" sz="1200" smtClean="0">
                <a:latin typeface="Times New Roman" pitchFamily="18" charset="0"/>
              </a:defRPr>
            </a:lvl1pPr>
          </a:lstStyle>
          <a:p>
            <a:pPr>
              <a:defRPr/>
            </a:pPr>
            <a:endParaRPr lang="fr-FR"/>
          </a:p>
        </p:txBody>
      </p:sp>
      <p:sp>
        <p:nvSpPr>
          <p:cNvPr id="19461" name="Rectangle 5"/>
          <p:cNvSpPr>
            <a:spLocks noGrp="1" noChangeArrowheads="1"/>
          </p:cNvSpPr>
          <p:nvPr>
            <p:ph type="sldNum" sz="quarter" idx="3"/>
          </p:nvPr>
        </p:nvSpPr>
        <p:spPr bwMode="auto">
          <a:xfrm>
            <a:off x="3775075" y="9410700"/>
            <a:ext cx="28876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1" sz="1200" smtClean="0">
                <a:latin typeface="Times New Roman" pitchFamily="18" charset="0"/>
              </a:defRPr>
            </a:lvl1pPr>
          </a:lstStyle>
          <a:p>
            <a:pPr>
              <a:defRPr/>
            </a:pPr>
            <a:fld id="{23771D54-EDEC-46F0-964F-A524199EFE9D}" type="slidenum">
              <a:rPr lang="fr-FR"/>
              <a:pPr>
                <a:defRPr/>
              </a:pPr>
              <a:t>‹N°›</a:t>
            </a:fld>
            <a:endParaRPr lang="fr-FR"/>
          </a:p>
        </p:txBody>
      </p:sp>
    </p:spTree>
    <p:extLst>
      <p:ext uri="{BB962C8B-B14F-4D97-AF65-F5344CB8AC3E}">
        <p14:creationId xmlns:p14="http://schemas.microsoft.com/office/powerpoint/2010/main" val="2364767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887663" cy="49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1200" smtClean="0">
                <a:latin typeface="Times New Roman" pitchFamily="18" charset="0"/>
              </a:defRPr>
            </a:lvl1pPr>
          </a:lstStyle>
          <a:p>
            <a:pPr>
              <a:defRPr/>
            </a:pPr>
            <a:endParaRPr lang="fr-FR"/>
          </a:p>
        </p:txBody>
      </p:sp>
      <p:sp>
        <p:nvSpPr>
          <p:cNvPr id="16387" name="Rectangle 3"/>
          <p:cNvSpPr>
            <a:spLocks noGrp="1" noChangeArrowheads="1"/>
          </p:cNvSpPr>
          <p:nvPr>
            <p:ph type="dt" idx="1"/>
          </p:nvPr>
        </p:nvSpPr>
        <p:spPr bwMode="auto">
          <a:xfrm>
            <a:off x="3775075" y="0"/>
            <a:ext cx="2887663" cy="49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defRPr sz="1200" smtClean="0">
                <a:latin typeface="Times New Roman" pitchFamily="18" charset="0"/>
              </a:defRPr>
            </a:lvl1pPr>
          </a:lstStyle>
          <a:p>
            <a:pPr>
              <a:defRPr/>
            </a:pPr>
            <a:endParaRPr lang="fr-FR"/>
          </a:p>
        </p:txBody>
      </p:sp>
      <p:sp>
        <p:nvSpPr>
          <p:cNvPr id="29700" name="Rectangle 4"/>
          <p:cNvSpPr>
            <a:spLocks noGrp="1" noRot="1" noChangeAspect="1" noChangeArrowheads="1" noTextEdit="1"/>
          </p:cNvSpPr>
          <p:nvPr>
            <p:ph type="sldImg" idx="2"/>
          </p:nvPr>
        </p:nvSpPr>
        <p:spPr bwMode="auto">
          <a:xfrm>
            <a:off x="855663" y="742950"/>
            <a:ext cx="4953000" cy="37147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5"/>
          <p:cNvSpPr>
            <a:spLocks noGrp="1" noChangeArrowheads="1"/>
          </p:cNvSpPr>
          <p:nvPr>
            <p:ph type="body" sz="quarter" idx="3"/>
          </p:nvPr>
        </p:nvSpPr>
        <p:spPr bwMode="auto">
          <a:xfrm>
            <a:off x="887413" y="4705350"/>
            <a:ext cx="4887912" cy="445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6390" name="Rectangle 6"/>
          <p:cNvSpPr>
            <a:spLocks noGrp="1" noChangeArrowheads="1"/>
          </p:cNvSpPr>
          <p:nvPr>
            <p:ph type="ftr" sz="quarter" idx="4"/>
          </p:nvPr>
        </p:nvSpPr>
        <p:spPr bwMode="auto">
          <a:xfrm>
            <a:off x="0" y="9410700"/>
            <a:ext cx="2887663" cy="49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0" hangingPunct="0">
              <a:defRPr sz="1200" smtClean="0">
                <a:latin typeface="Times New Roman" pitchFamily="18" charset="0"/>
              </a:defRPr>
            </a:lvl1pPr>
          </a:lstStyle>
          <a:p>
            <a:pPr>
              <a:defRPr/>
            </a:pPr>
            <a:endParaRPr lang="fr-FR"/>
          </a:p>
        </p:txBody>
      </p:sp>
      <p:sp>
        <p:nvSpPr>
          <p:cNvPr id="16391" name="Rectangle 7"/>
          <p:cNvSpPr>
            <a:spLocks noGrp="1" noChangeArrowheads="1"/>
          </p:cNvSpPr>
          <p:nvPr>
            <p:ph type="sldNum" sz="quarter" idx="5"/>
          </p:nvPr>
        </p:nvSpPr>
        <p:spPr bwMode="auto">
          <a:xfrm>
            <a:off x="3775075" y="9410700"/>
            <a:ext cx="2887663" cy="49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pitchFamily="18" charset="0"/>
              </a:defRPr>
            </a:lvl1pPr>
          </a:lstStyle>
          <a:p>
            <a:pPr>
              <a:defRPr/>
            </a:pPr>
            <a:fld id="{5C5F82EA-C7B7-4CFC-85AA-8A382E2331DE}" type="slidenum">
              <a:rPr lang="fr-FR"/>
              <a:pPr>
                <a:defRPr/>
              </a:pPr>
              <a:t>‹N°›</a:t>
            </a:fld>
            <a:endParaRPr lang="fr-FR"/>
          </a:p>
        </p:txBody>
      </p:sp>
    </p:spTree>
    <p:extLst>
      <p:ext uri="{BB962C8B-B14F-4D97-AF65-F5344CB8AC3E}">
        <p14:creationId xmlns:p14="http://schemas.microsoft.com/office/powerpoint/2010/main" val="3845304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B67D4C95-F7F7-44AB-ABF8-C5D41B3AA0E8}" type="slidenum">
              <a:rPr lang="fr-FR" sz="1200">
                <a:latin typeface="Times New Roman" pitchFamily="18" charset="0"/>
              </a:rPr>
              <a:pPr/>
              <a:t>1</a:t>
            </a:fld>
            <a:endParaRPr lang="fr-FR" sz="1200">
              <a:latin typeface="Times New Roman"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2023825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10</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742364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11</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16849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12</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37657463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13</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1422904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14</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39830405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15</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25095580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16</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793983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17</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1236698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18</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34393218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19</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268389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2</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30411848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20</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41599477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21</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7533806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22</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14569020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23</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1146361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3</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3470465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4</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333059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5</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4175913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6</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1741173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7</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1695866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8</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1563913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AC25988-E5AE-444A-8AC1-3241F4A58ACB}" type="slidenum">
              <a:rPr lang="fr-FR" sz="1200">
                <a:latin typeface="Times New Roman" pitchFamily="18" charset="0"/>
              </a:rPr>
              <a:pPr/>
              <a:t>9</a:t>
            </a:fld>
            <a:endParaRPr lang="fr-FR" sz="120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465192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050"/>
          <p:cNvGrpSpPr>
            <a:grpSpLocks/>
          </p:cNvGrpSpPr>
          <p:nvPr/>
        </p:nvGrpSpPr>
        <p:grpSpPr bwMode="auto">
          <a:xfrm>
            <a:off x="0" y="2438400"/>
            <a:ext cx="9009063" cy="1052513"/>
            <a:chOff x="0" y="1536"/>
            <a:chExt cx="5675" cy="663"/>
          </a:xfrm>
        </p:grpSpPr>
        <p:grpSp>
          <p:nvGrpSpPr>
            <p:cNvPr id="5" name="Group 2051"/>
            <p:cNvGrpSpPr>
              <a:grpSpLocks/>
            </p:cNvGrpSpPr>
            <p:nvPr/>
          </p:nvGrpSpPr>
          <p:grpSpPr bwMode="auto">
            <a:xfrm>
              <a:off x="183" y="1604"/>
              <a:ext cx="448" cy="299"/>
              <a:chOff x="720" y="336"/>
              <a:chExt cx="624" cy="432"/>
            </a:xfrm>
          </p:grpSpPr>
          <p:sp>
            <p:nvSpPr>
              <p:cNvPr id="12" name="Rectangle 2052"/>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BE"/>
              </a:p>
            </p:txBody>
          </p:sp>
          <p:sp>
            <p:nvSpPr>
              <p:cNvPr id="13" name="Rectangle 2053"/>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BE"/>
              </a:p>
            </p:txBody>
          </p:sp>
        </p:grpSp>
        <p:grpSp>
          <p:nvGrpSpPr>
            <p:cNvPr id="6" name="Group 2054"/>
            <p:cNvGrpSpPr>
              <a:grpSpLocks/>
            </p:cNvGrpSpPr>
            <p:nvPr/>
          </p:nvGrpSpPr>
          <p:grpSpPr bwMode="auto">
            <a:xfrm>
              <a:off x="261" y="1870"/>
              <a:ext cx="465" cy="299"/>
              <a:chOff x="912" y="2640"/>
              <a:chExt cx="672" cy="432"/>
            </a:xfrm>
          </p:grpSpPr>
          <p:sp>
            <p:nvSpPr>
              <p:cNvPr id="10" name="Rectangle 2055"/>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BE"/>
              </a:p>
            </p:txBody>
          </p:sp>
          <p:sp>
            <p:nvSpPr>
              <p:cNvPr id="11" name="Rectangle 2056"/>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BE"/>
              </a:p>
            </p:txBody>
          </p:sp>
        </p:grpSp>
        <p:sp>
          <p:nvSpPr>
            <p:cNvPr id="7" name="Rectangle 2057"/>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BE"/>
            </a:p>
          </p:txBody>
        </p:sp>
        <p:sp>
          <p:nvSpPr>
            <p:cNvPr id="8" name="Rectangle 2058"/>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BE"/>
            </a:p>
          </p:txBody>
        </p:sp>
        <p:sp>
          <p:nvSpPr>
            <p:cNvPr id="9" name="Rectangle 2059"/>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BE"/>
            </a:p>
          </p:txBody>
        </p:sp>
      </p:grpSp>
      <p:sp>
        <p:nvSpPr>
          <p:cNvPr id="342028" name="Rectangle 2060"/>
          <p:cNvSpPr>
            <a:spLocks noGrp="1" noChangeArrowheads="1"/>
          </p:cNvSpPr>
          <p:nvPr>
            <p:ph type="ctrTitle"/>
          </p:nvPr>
        </p:nvSpPr>
        <p:spPr>
          <a:xfrm>
            <a:off x="990600" y="1828800"/>
            <a:ext cx="7772400" cy="1143000"/>
          </a:xfrm>
        </p:spPr>
        <p:txBody>
          <a:bodyPr/>
          <a:lstStyle>
            <a:lvl1pPr>
              <a:defRPr/>
            </a:lvl1pPr>
          </a:lstStyle>
          <a:p>
            <a:pPr lvl="0"/>
            <a:r>
              <a:rPr lang="fr-FR" noProof="0"/>
              <a:t>Cliquez pour modifier le style du titre du masque</a:t>
            </a:r>
          </a:p>
        </p:txBody>
      </p:sp>
      <p:sp>
        <p:nvSpPr>
          <p:cNvPr id="342029" name="Rectangle 2061"/>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fr-FR" noProof="0"/>
              <a:t>Cliquez pour modifier le style des sous-titres du masque</a:t>
            </a:r>
          </a:p>
        </p:txBody>
      </p:sp>
      <p:sp>
        <p:nvSpPr>
          <p:cNvPr id="14" name="Rectangle 2062"/>
          <p:cNvSpPr>
            <a:spLocks noGrp="1" noChangeArrowheads="1"/>
          </p:cNvSpPr>
          <p:nvPr>
            <p:ph type="dt" sz="half" idx="10"/>
          </p:nvPr>
        </p:nvSpPr>
        <p:spPr>
          <a:xfrm>
            <a:off x="395288" y="6237288"/>
            <a:ext cx="2357437" cy="457200"/>
          </a:xfrm>
        </p:spPr>
        <p:txBody>
          <a:bodyPr/>
          <a:lstStyle>
            <a:lvl1pPr>
              <a:defRPr smtClean="0"/>
            </a:lvl1pPr>
          </a:lstStyle>
          <a:p>
            <a:pPr>
              <a:defRPr/>
            </a:pPr>
            <a:r>
              <a:rPr lang="fr-FR"/>
              <a:t>ABSyM Wallonie - Webinaire  - 20/04/2024</a:t>
            </a:r>
          </a:p>
        </p:txBody>
      </p:sp>
      <p:sp>
        <p:nvSpPr>
          <p:cNvPr id="15" name="Rectangle 2064"/>
          <p:cNvSpPr>
            <a:spLocks noGrp="1" noChangeArrowheads="1"/>
          </p:cNvSpPr>
          <p:nvPr>
            <p:ph type="sldNum" sz="quarter" idx="11"/>
          </p:nvPr>
        </p:nvSpPr>
        <p:spPr>
          <a:xfrm>
            <a:off x="6858000" y="6248400"/>
            <a:ext cx="1905000" cy="457200"/>
          </a:xfrm>
        </p:spPr>
        <p:txBody>
          <a:bodyPr/>
          <a:lstStyle>
            <a:lvl1pPr>
              <a:defRPr sz="1000" b="1" i="0" smtClean="0"/>
            </a:lvl1pPr>
          </a:lstStyle>
          <a:p>
            <a:pPr>
              <a:defRPr/>
            </a:pPr>
            <a:r>
              <a:rPr lang="fr-FR"/>
              <a:t> </a:t>
            </a:r>
            <a:fld id="{94F7F7F7-2052-477B-96B1-38B4390B8B19}" type="slidenum">
              <a:rPr lang="fr-FR"/>
              <a:pPr>
                <a:defRPr/>
              </a:pPr>
              <a:t>‹N°›</a:t>
            </a:fld>
            <a:endParaRPr lang="fr-FR"/>
          </a:p>
        </p:txBody>
      </p:sp>
    </p:spTree>
    <p:extLst>
      <p:ext uri="{BB962C8B-B14F-4D97-AF65-F5344CB8AC3E}">
        <p14:creationId xmlns:p14="http://schemas.microsoft.com/office/powerpoint/2010/main" val="182900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Rectangle 11"/>
          <p:cNvSpPr>
            <a:spLocks noGrp="1" noChangeArrowheads="1"/>
          </p:cNvSpPr>
          <p:nvPr>
            <p:ph type="dt" sz="half" idx="10"/>
          </p:nvPr>
        </p:nvSpPr>
        <p:spPr>
          <a:ln/>
        </p:spPr>
        <p:txBody>
          <a:bodyPr/>
          <a:lstStyle>
            <a:lvl1pPr>
              <a:defRPr/>
            </a:lvl1pPr>
          </a:lstStyle>
          <a:p>
            <a:pPr>
              <a:defRPr/>
            </a:pPr>
            <a:r>
              <a:rPr lang="fr-FR"/>
              <a:t>ABSyM Wallonie - Webinaire  - 20/04/2024</a:t>
            </a: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4C8A01EF-A6C6-414C-954C-B24F26F36E02}" type="slidenum">
              <a:rPr lang="fr-FR"/>
              <a:pPr>
                <a:defRPr/>
              </a:pPr>
              <a:t>‹N°›</a:t>
            </a:fld>
            <a:endParaRPr lang="fr-FR"/>
          </a:p>
        </p:txBody>
      </p:sp>
    </p:spTree>
    <p:extLst>
      <p:ext uri="{BB962C8B-B14F-4D97-AF65-F5344CB8AC3E}">
        <p14:creationId xmlns:p14="http://schemas.microsoft.com/office/powerpoint/2010/main" val="1871712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004050" y="617538"/>
            <a:ext cx="1951038" cy="5514975"/>
          </a:xfrm>
        </p:spPr>
        <p:txBody>
          <a:bodyPr vert="eaVert"/>
          <a:lstStyle/>
          <a:p>
            <a:r>
              <a:rPr lang="fr-FR"/>
              <a:t>Modifiez le style du titre</a:t>
            </a:r>
            <a:endParaRPr lang="fr-BE"/>
          </a:p>
        </p:txBody>
      </p:sp>
      <p:sp>
        <p:nvSpPr>
          <p:cNvPr id="3" name="Espace réservé du texte vertical 2"/>
          <p:cNvSpPr>
            <a:spLocks noGrp="1"/>
          </p:cNvSpPr>
          <p:nvPr>
            <p:ph type="body" orient="vert" idx="1"/>
          </p:nvPr>
        </p:nvSpPr>
        <p:spPr>
          <a:xfrm>
            <a:off x="1150938" y="617538"/>
            <a:ext cx="5700712" cy="551497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Rectangle 11"/>
          <p:cNvSpPr>
            <a:spLocks noGrp="1" noChangeArrowheads="1"/>
          </p:cNvSpPr>
          <p:nvPr>
            <p:ph type="dt" sz="half" idx="10"/>
          </p:nvPr>
        </p:nvSpPr>
        <p:spPr>
          <a:ln/>
        </p:spPr>
        <p:txBody>
          <a:bodyPr/>
          <a:lstStyle>
            <a:lvl1pPr>
              <a:defRPr/>
            </a:lvl1pPr>
          </a:lstStyle>
          <a:p>
            <a:pPr>
              <a:defRPr/>
            </a:pPr>
            <a:r>
              <a:rPr lang="fr-FR"/>
              <a:t>ABSyM Wallonie - Webinaire  - 20/04/2024</a:t>
            </a: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036F8910-3982-440E-851E-456E8F4DDF16}" type="slidenum">
              <a:rPr lang="fr-FR"/>
              <a:pPr>
                <a:defRPr/>
              </a:pPr>
              <a:t>‹N°›</a:t>
            </a:fld>
            <a:endParaRPr lang="fr-FR"/>
          </a:p>
        </p:txBody>
      </p:sp>
    </p:spTree>
    <p:extLst>
      <p:ext uri="{BB962C8B-B14F-4D97-AF65-F5344CB8AC3E}">
        <p14:creationId xmlns:p14="http://schemas.microsoft.com/office/powerpoint/2010/main" val="119881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re. Texte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1150938" y="617538"/>
            <a:ext cx="7793037" cy="1143000"/>
          </a:xfrm>
        </p:spPr>
        <p:txBody>
          <a:bodyPr/>
          <a:lstStyle/>
          <a:p>
            <a:r>
              <a:rPr lang="fr-FR"/>
              <a:t>Modifiez le style du titre</a:t>
            </a:r>
            <a:endParaRPr lang="fr-BE"/>
          </a:p>
        </p:txBody>
      </p:sp>
      <p:sp>
        <p:nvSpPr>
          <p:cNvPr id="3" name="Espace réservé du texte 2"/>
          <p:cNvSpPr>
            <a:spLocks noGrp="1"/>
          </p:cNvSpPr>
          <p:nvPr>
            <p:ph type="body" sz="half" idx="1"/>
          </p:nvPr>
        </p:nvSpPr>
        <p:spPr>
          <a:xfrm>
            <a:off x="1182688" y="2017713"/>
            <a:ext cx="3810000" cy="41148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quarter" idx="2"/>
          </p:nvPr>
        </p:nvSpPr>
        <p:spPr>
          <a:xfrm>
            <a:off x="5145088" y="2017713"/>
            <a:ext cx="3810000" cy="19812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contenu 4"/>
          <p:cNvSpPr>
            <a:spLocks noGrp="1"/>
          </p:cNvSpPr>
          <p:nvPr>
            <p:ph sz="quarter" idx="3"/>
          </p:nvPr>
        </p:nvSpPr>
        <p:spPr>
          <a:xfrm>
            <a:off x="5145088" y="4151313"/>
            <a:ext cx="3810000" cy="19812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Rectangle 11"/>
          <p:cNvSpPr>
            <a:spLocks noGrp="1" noChangeArrowheads="1"/>
          </p:cNvSpPr>
          <p:nvPr>
            <p:ph type="dt" sz="half" idx="10"/>
          </p:nvPr>
        </p:nvSpPr>
        <p:spPr>
          <a:ln/>
        </p:spPr>
        <p:txBody>
          <a:bodyPr/>
          <a:lstStyle>
            <a:lvl1pPr>
              <a:defRPr/>
            </a:lvl1pPr>
          </a:lstStyle>
          <a:p>
            <a:pPr>
              <a:defRPr/>
            </a:pPr>
            <a:r>
              <a:rPr lang="fr-FR"/>
              <a:t>ABSyM Wallonie - Webinaire  - 20/04/2024</a:t>
            </a:r>
          </a:p>
        </p:txBody>
      </p:sp>
      <p:sp>
        <p:nvSpPr>
          <p:cNvPr id="7" name="Rectangle 12"/>
          <p:cNvSpPr>
            <a:spLocks noGrp="1" noChangeArrowheads="1"/>
          </p:cNvSpPr>
          <p:nvPr>
            <p:ph type="ftr" sz="quarter" idx="11"/>
          </p:nvPr>
        </p:nvSpPr>
        <p:spPr>
          <a:ln/>
        </p:spPr>
        <p:txBody>
          <a:bodyPr/>
          <a:lstStyle>
            <a:lvl1pPr>
              <a:defRPr/>
            </a:lvl1pPr>
          </a:lstStyle>
          <a:p>
            <a:pPr>
              <a:defRPr/>
            </a:pPr>
            <a:endParaRPr lang="fr-FR"/>
          </a:p>
        </p:txBody>
      </p:sp>
      <p:sp>
        <p:nvSpPr>
          <p:cNvPr id="8" name="Rectangle 13"/>
          <p:cNvSpPr>
            <a:spLocks noGrp="1" noChangeArrowheads="1"/>
          </p:cNvSpPr>
          <p:nvPr>
            <p:ph type="sldNum" sz="quarter" idx="12"/>
          </p:nvPr>
        </p:nvSpPr>
        <p:spPr>
          <a:ln/>
        </p:spPr>
        <p:txBody>
          <a:bodyPr/>
          <a:lstStyle>
            <a:lvl1pPr>
              <a:defRPr/>
            </a:lvl1pPr>
          </a:lstStyle>
          <a:p>
            <a:pPr>
              <a:defRPr/>
            </a:pPr>
            <a:fld id="{4955C828-873E-4CFA-8A39-23EDE825E51C}" type="slidenum">
              <a:rPr lang="fr-FR"/>
              <a:pPr>
                <a:defRPr/>
              </a:pPr>
              <a:t>‹N°›</a:t>
            </a:fld>
            <a:endParaRPr lang="fr-FR"/>
          </a:p>
        </p:txBody>
      </p:sp>
    </p:spTree>
    <p:extLst>
      <p:ext uri="{BB962C8B-B14F-4D97-AF65-F5344CB8AC3E}">
        <p14:creationId xmlns:p14="http://schemas.microsoft.com/office/powerpoint/2010/main" val="2777652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50938" y="617538"/>
            <a:ext cx="7793037" cy="1143000"/>
          </a:xfrm>
        </p:spPr>
        <p:txBody>
          <a:bodyPr/>
          <a:lstStyle/>
          <a:p>
            <a:r>
              <a:rPr lang="fr-FR"/>
              <a:t>Modifiez le style du titre</a:t>
            </a:r>
            <a:endParaRPr lang="fr-BE"/>
          </a:p>
        </p:txBody>
      </p:sp>
      <p:sp>
        <p:nvSpPr>
          <p:cNvPr id="3" name="Espace réservé du texte 2"/>
          <p:cNvSpPr>
            <a:spLocks noGrp="1"/>
          </p:cNvSpPr>
          <p:nvPr>
            <p:ph type="body" sz="half" idx="1"/>
          </p:nvPr>
        </p:nvSpPr>
        <p:spPr>
          <a:xfrm>
            <a:off x="1182688" y="2017713"/>
            <a:ext cx="3810000" cy="41148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5145088" y="2017713"/>
            <a:ext cx="3810000" cy="41148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Rectangle 11"/>
          <p:cNvSpPr>
            <a:spLocks noGrp="1" noChangeArrowheads="1"/>
          </p:cNvSpPr>
          <p:nvPr>
            <p:ph type="dt" sz="half" idx="10"/>
          </p:nvPr>
        </p:nvSpPr>
        <p:spPr>
          <a:ln/>
        </p:spPr>
        <p:txBody>
          <a:bodyPr/>
          <a:lstStyle>
            <a:lvl1pPr>
              <a:defRPr/>
            </a:lvl1pPr>
          </a:lstStyle>
          <a:p>
            <a:pPr>
              <a:defRPr/>
            </a:pPr>
            <a:r>
              <a:rPr lang="fr-FR"/>
              <a:t>ABSyM Wallonie - Webinaire  - 20/04/2024</a:t>
            </a: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B535D86F-6070-43B7-AFDD-62CD6991011E}" type="slidenum">
              <a:rPr lang="fr-FR"/>
              <a:pPr>
                <a:defRPr/>
              </a:pPr>
              <a:t>‹N°›</a:t>
            </a:fld>
            <a:endParaRPr lang="fr-FR"/>
          </a:p>
        </p:txBody>
      </p:sp>
    </p:spTree>
    <p:extLst>
      <p:ext uri="{BB962C8B-B14F-4D97-AF65-F5344CB8AC3E}">
        <p14:creationId xmlns:p14="http://schemas.microsoft.com/office/powerpoint/2010/main" val="3316577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Rectangle 11"/>
          <p:cNvSpPr>
            <a:spLocks noGrp="1" noChangeArrowheads="1"/>
          </p:cNvSpPr>
          <p:nvPr>
            <p:ph type="dt" sz="half" idx="10"/>
          </p:nvPr>
        </p:nvSpPr>
        <p:spPr>
          <a:ln/>
        </p:spPr>
        <p:txBody>
          <a:bodyPr/>
          <a:lstStyle>
            <a:lvl1pPr>
              <a:defRPr/>
            </a:lvl1pPr>
          </a:lstStyle>
          <a:p>
            <a:pPr>
              <a:defRPr/>
            </a:pPr>
            <a:r>
              <a:rPr lang="fr-FR"/>
              <a:t>ABSyM Wallonie - Webinaire  - 20/04/2024</a:t>
            </a: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C4211DF8-22E6-4F8A-A692-02B4AAF53CEC}" type="slidenum">
              <a:rPr lang="fr-FR"/>
              <a:pPr>
                <a:defRPr/>
              </a:pPr>
              <a:t>‹N°›</a:t>
            </a:fld>
            <a:endParaRPr lang="fr-FR"/>
          </a:p>
        </p:txBody>
      </p:sp>
    </p:spTree>
    <p:extLst>
      <p:ext uri="{BB962C8B-B14F-4D97-AF65-F5344CB8AC3E}">
        <p14:creationId xmlns:p14="http://schemas.microsoft.com/office/powerpoint/2010/main" val="3326318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Rectangle 11"/>
          <p:cNvSpPr>
            <a:spLocks noGrp="1" noChangeArrowheads="1"/>
          </p:cNvSpPr>
          <p:nvPr>
            <p:ph type="dt" sz="half" idx="10"/>
          </p:nvPr>
        </p:nvSpPr>
        <p:spPr>
          <a:ln/>
        </p:spPr>
        <p:txBody>
          <a:bodyPr/>
          <a:lstStyle>
            <a:lvl1pPr>
              <a:defRPr/>
            </a:lvl1pPr>
          </a:lstStyle>
          <a:p>
            <a:pPr>
              <a:defRPr/>
            </a:pPr>
            <a:r>
              <a:rPr lang="fr-FR"/>
              <a:t>ABSyM Wallonie - Webinaire  - 20/04/2024</a:t>
            </a: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70F9AF94-B449-4A4B-8FEA-DBF863BF55CE}" type="slidenum">
              <a:rPr lang="fr-FR"/>
              <a:pPr>
                <a:defRPr/>
              </a:pPr>
              <a:t>‹N°›</a:t>
            </a:fld>
            <a:endParaRPr lang="fr-FR"/>
          </a:p>
        </p:txBody>
      </p:sp>
    </p:spTree>
    <p:extLst>
      <p:ext uri="{BB962C8B-B14F-4D97-AF65-F5344CB8AC3E}">
        <p14:creationId xmlns:p14="http://schemas.microsoft.com/office/powerpoint/2010/main" val="179567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contenu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Rectangle 11"/>
          <p:cNvSpPr>
            <a:spLocks noGrp="1" noChangeArrowheads="1"/>
          </p:cNvSpPr>
          <p:nvPr>
            <p:ph type="dt" sz="half" idx="10"/>
          </p:nvPr>
        </p:nvSpPr>
        <p:spPr>
          <a:ln/>
        </p:spPr>
        <p:txBody>
          <a:bodyPr/>
          <a:lstStyle>
            <a:lvl1pPr>
              <a:defRPr/>
            </a:lvl1pPr>
          </a:lstStyle>
          <a:p>
            <a:pPr>
              <a:defRPr/>
            </a:pPr>
            <a:r>
              <a:rPr lang="fr-FR"/>
              <a:t>ABSyM Wallonie - Webinaire  - 20/04/2024</a:t>
            </a: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9D0E7905-707C-4F45-8288-EF1C924E922C}" type="slidenum">
              <a:rPr lang="fr-FR"/>
              <a:pPr>
                <a:defRPr/>
              </a:pPr>
              <a:t>‹N°›</a:t>
            </a:fld>
            <a:endParaRPr lang="fr-FR"/>
          </a:p>
        </p:txBody>
      </p:sp>
    </p:spTree>
    <p:extLst>
      <p:ext uri="{BB962C8B-B14F-4D97-AF65-F5344CB8AC3E}">
        <p14:creationId xmlns:p14="http://schemas.microsoft.com/office/powerpoint/2010/main" val="3095034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Modifiez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Rectangle 11"/>
          <p:cNvSpPr>
            <a:spLocks noGrp="1" noChangeArrowheads="1"/>
          </p:cNvSpPr>
          <p:nvPr>
            <p:ph type="dt" sz="half" idx="10"/>
          </p:nvPr>
        </p:nvSpPr>
        <p:spPr>
          <a:ln/>
        </p:spPr>
        <p:txBody>
          <a:bodyPr/>
          <a:lstStyle>
            <a:lvl1pPr>
              <a:defRPr/>
            </a:lvl1pPr>
          </a:lstStyle>
          <a:p>
            <a:pPr>
              <a:defRPr/>
            </a:pPr>
            <a:r>
              <a:rPr lang="fr-FR"/>
              <a:t>ABSyM Wallonie - Webinaire  - 20/04/2024</a:t>
            </a:r>
          </a:p>
        </p:txBody>
      </p:sp>
      <p:sp>
        <p:nvSpPr>
          <p:cNvPr id="8" name="Rectangle 12"/>
          <p:cNvSpPr>
            <a:spLocks noGrp="1" noChangeArrowheads="1"/>
          </p:cNvSpPr>
          <p:nvPr>
            <p:ph type="ftr" sz="quarter" idx="11"/>
          </p:nvPr>
        </p:nvSpPr>
        <p:spPr>
          <a:ln/>
        </p:spPr>
        <p:txBody>
          <a:bodyPr/>
          <a:lstStyle>
            <a:lvl1pPr>
              <a:defRPr/>
            </a:lvl1pPr>
          </a:lstStyle>
          <a:p>
            <a:pPr>
              <a:defRPr/>
            </a:pPr>
            <a:endParaRPr lang="fr-FR"/>
          </a:p>
        </p:txBody>
      </p:sp>
      <p:sp>
        <p:nvSpPr>
          <p:cNvPr id="9" name="Rectangle 13"/>
          <p:cNvSpPr>
            <a:spLocks noGrp="1" noChangeArrowheads="1"/>
          </p:cNvSpPr>
          <p:nvPr>
            <p:ph type="sldNum" sz="quarter" idx="12"/>
          </p:nvPr>
        </p:nvSpPr>
        <p:spPr>
          <a:ln/>
        </p:spPr>
        <p:txBody>
          <a:bodyPr/>
          <a:lstStyle>
            <a:lvl1pPr>
              <a:defRPr/>
            </a:lvl1pPr>
          </a:lstStyle>
          <a:p>
            <a:pPr>
              <a:defRPr/>
            </a:pPr>
            <a:fld id="{EE24E0B5-F43B-44E8-BE09-377EA913C0E5}" type="slidenum">
              <a:rPr lang="fr-FR"/>
              <a:pPr>
                <a:defRPr/>
              </a:pPr>
              <a:t>‹N°›</a:t>
            </a:fld>
            <a:endParaRPr lang="fr-FR"/>
          </a:p>
        </p:txBody>
      </p:sp>
    </p:spTree>
    <p:extLst>
      <p:ext uri="{BB962C8B-B14F-4D97-AF65-F5344CB8AC3E}">
        <p14:creationId xmlns:p14="http://schemas.microsoft.com/office/powerpoint/2010/main" val="1792820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Rectangle 11"/>
          <p:cNvSpPr>
            <a:spLocks noGrp="1" noChangeArrowheads="1"/>
          </p:cNvSpPr>
          <p:nvPr>
            <p:ph type="dt" sz="half" idx="10"/>
          </p:nvPr>
        </p:nvSpPr>
        <p:spPr>
          <a:ln/>
        </p:spPr>
        <p:txBody>
          <a:bodyPr/>
          <a:lstStyle>
            <a:lvl1pPr>
              <a:defRPr/>
            </a:lvl1pPr>
          </a:lstStyle>
          <a:p>
            <a:pPr>
              <a:defRPr/>
            </a:pPr>
            <a:r>
              <a:rPr lang="fr-FR"/>
              <a:t>ABSyM Wallonie - Webinaire  - 20/04/2024</a:t>
            </a:r>
          </a:p>
        </p:txBody>
      </p:sp>
      <p:sp>
        <p:nvSpPr>
          <p:cNvPr id="4" name="Rectangle 12"/>
          <p:cNvSpPr>
            <a:spLocks noGrp="1" noChangeArrowheads="1"/>
          </p:cNvSpPr>
          <p:nvPr>
            <p:ph type="ftr" sz="quarter" idx="11"/>
          </p:nvPr>
        </p:nvSpPr>
        <p:spPr>
          <a:ln/>
        </p:spPr>
        <p:txBody>
          <a:bodyPr/>
          <a:lstStyle>
            <a:lvl1pPr>
              <a:defRPr/>
            </a:lvl1pPr>
          </a:lstStyle>
          <a:p>
            <a:pPr>
              <a:defRPr/>
            </a:pPr>
            <a:endParaRPr lang="fr-FR"/>
          </a:p>
        </p:txBody>
      </p:sp>
      <p:sp>
        <p:nvSpPr>
          <p:cNvPr id="5" name="Rectangle 13"/>
          <p:cNvSpPr>
            <a:spLocks noGrp="1" noChangeArrowheads="1"/>
          </p:cNvSpPr>
          <p:nvPr>
            <p:ph type="sldNum" sz="quarter" idx="12"/>
          </p:nvPr>
        </p:nvSpPr>
        <p:spPr>
          <a:ln/>
        </p:spPr>
        <p:txBody>
          <a:bodyPr/>
          <a:lstStyle>
            <a:lvl1pPr>
              <a:defRPr/>
            </a:lvl1pPr>
          </a:lstStyle>
          <a:p>
            <a:pPr>
              <a:defRPr/>
            </a:pPr>
            <a:fld id="{256245AE-7722-4568-B963-430DA1864884}" type="slidenum">
              <a:rPr lang="fr-FR"/>
              <a:pPr>
                <a:defRPr/>
              </a:pPr>
              <a:t>‹N°›</a:t>
            </a:fld>
            <a:endParaRPr lang="fr-FR"/>
          </a:p>
        </p:txBody>
      </p:sp>
    </p:spTree>
    <p:extLst>
      <p:ext uri="{BB962C8B-B14F-4D97-AF65-F5344CB8AC3E}">
        <p14:creationId xmlns:p14="http://schemas.microsoft.com/office/powerpoint/2010/main" val="862454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r>
              <a:rPr lang="fr-FR"/>
              <a:t>ABSyM Wallonie - Webinaire  - 20/04/2024</a:t>
            </a:r>
          </a:p>
        </p:txBody>
      </p:sp>
      <p:sp>
        <p:nvSpPr>
          <p:cNvPr id="3" name="Rectangle 12"/>
          <p:cNvSpPr>
            <a:spLocks noGrp="1" noChangeArrowheads="1"/>
          </p:cNvSpPr>
          <p:nvPr>
            <p:ph type="ftr" sz="quarter" idx="11"/>
          </p:nvPr>
        </p:nvSpPr>
        <p:spPr>
          <a:ln/>
        </p:spPr>
        <p:txBody>
          <a:bodyPr/>
          <a:lstStyle>
            <a:lvl1pPr>
              <a:defRPr/>
            </a:lvl1pPr>
          </a:lstStyle>
          <a:p>
            <a:pPr>
              <a:defRPr/>
            </a:pPr>
            <a:endParaRPr lang="fr-FR"/>
          </a:p>
        </p:txBody>
      </p:sp>
      <p:sp>
        <p:nvSpPr>
          <p:cNvPr id="4" name="Rectangle 13"/>
          <p:cNvSpPr>
            <a:spLocks noGrp="1" noChangeArrowheads="1"/>
          </p:cNvSpPr>
          <p:nvPr>
            <p:ph type="sldNum" sz="quarter" idx="12"/>
          </p:nvPr>
        </p:nvSpPr>
        <p:spPr>
          <a:ln/>
        </p:spPr>
        <p:txBody>
          <a:bodyPr/>
          <a:lstStyle>
            <a:lvl1pPr>
              <a:defRPr/>
            </a:lvl1pPr>
          </a:lstStyle>
          <a:p>
            <a:pPr>
              <a:defRPr/>
            </a:pPr>
            <a:fld id="{95FCC1F2-05A5-4960-ABBE-5D9C95FFE8D9}" type="slidenum">
              <a:rPr lang="fr-FR"/>
              <a:pPr>
                <a:defRPr/>
              </a:pPr>
              <a:t>‹N°›</a:t>
            </a:fld>
            <a:endParaRPr lang="fr-FR"/>
          </a:p>
        </p:txBody>
      </p:sp>
    </p:spTree>
    <p:extLst>
      <p:ext uri="{BB962C8B-B14F-4D97-AF65-F5344CB8AC3E}">
        <p14:creationId xmlns:p14="http://schemas.microsoft.com/office/powerpoint/2010/main" val="1592272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a:t>Modifiez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11"/>
          <p:cNvSpPr>
            <a:spLocks noGrp="1" noChangeArrowheads="1"/>
          </p:cNvSpPr>
          <p:nvPr>
            <p:ph type="dt" sz="half" idx="10"/>
          </p:nvPr>
        </p:nvSpPr>
        <p:spPr>
          <a:ln/>
        </p:spPr>
        <p:txBody>
          <a:bodyPr/>
          <a:lstStyle>
            <a:lvl1pPr>
              <a:defRPr/>
            </a:lvl1pPr>
          </a:lstStyle>
          <a:p>
            <a:pPr>
              <a:defRPr/>
            </a:pPr>
            <a:r>
              <a:rPr lang="fr-FR"/>
              <a:t>ABSyM Wallonie - Webinaire  - 20/04/2024</a:t>
            </a: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3B54E143-04A7-4087-A7B6-558BC92765CC}" type="slidenum">
              <a:rPr lang="fr-FR"/>
              <a:pPr>
                <a:defRPr/>
              </a:pPr>
              <a:t>‹N°›</a:t>
            </a:fld>
            <a:endParaRPr lang="fr-FR"/>
          </a:p>
        </p:txBody>
      </p:sp>
    </p:spTree>
    <p:extLst>
      <p:ext uri="{BB962C8B-B14F-4D97-AF65-F5344CB8AC3E}">
        <p14:creationId xmlns:p14="http://schemas.microsoft.com/office/powerpoint/2010/main" val="2331476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a:t>Modifiez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BE"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11"/>
          <p:cNvSpPr>
            <a:spLocks noGrp="1" noChangeArrowheads="1"/>
          </p:cNvSpPr>
          <p:nvPr>
            <p:ph type="dt" sz="half" idx="10"/>
          </p:nvPr>
        </p:nvSpPr>
        <p:spPr>
          <a:ln/>
        </p:spPr>
        <p:txBody>
          <a:bodyPr/>
          <a:lstStyle>
            <a:lvl1pPr>
              <a:defRPr/>
            </a:lvl1pPr>
          </a:lstStyle>
          <a:p>
            <a:pPr>
              <a:defRPr/>
            </a:pPr>
            <a:r>
              <a:rPr lang="fr-FR"/>
              <a:t>ABSyM Wallonie - Webinaire  - 20/04/2024</a:t>
            </a: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77735D93-BCB1-48C9-9576-C8617C7F08CA}" type="slidenum">
              <a:rPr lang="fr-FR"/>
              <a:pPr>
                <a:defRPr/>
              </a:pPr>
              <a:t>‹N°›</a:t>
            </a:fld>
            <a:endParaRPr lang="fr-FR"/>
          </a:p>
        </p:txBody>
      </p:sp>
    </p:spTree>
    <p:extLst>
      <p:ext uri="{BB962C8B-B14F-4D97-AF65-F5344CB8AC3E}">
        <p14:creationId xmlns:p14="http://schemas.microsoft.com/office/powerpoint/2010/main" val="1486275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fr-FR"/>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fr-FR"/>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fr-FR"/>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fr-FR"/>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fr-FR"/>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fr-FR"/>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fr-FR"/>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fr-FR"/>
              <a:t>Cliquez pour modifier le style du titre du masque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341003" name="Rectangle 11"/>
          <p:cNvSpPr>
            <a:spLocks noGrp="1" noChangeArrowheads="1"/>
          </p:cNvSpPr>
          <p:nvPr>
            <p:ph type="dt" sz="half" idx="2"/>
          </p:nvPr>
        </p:nvSpPr>
        <p:spPr bwMode="auto">
          <a:xfrm>
            <a:off x="395288" y="6237288"/>
            <a:ext cx="24241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000" smtClean="0">
                <a:solidFill>
                  <a:schemeClr val="folHlink"/>
                </a:solidFill>
                <a:latin typeface="Arial" charset="0"/>
              </a:defRPr>
            </a:lvl1pPr>
          </a:lstStyle>
          <a:p>
            <a:pPr>
              <a:defRPr/>
            </a:pPr>
            <a:r>
              <a:rPr lang="fr-FR"/>
              <a:t>ABSyM Wallonie - Webinaire  - 20/04/2024</a:t>
            </a:r>
          </a:p>
        </p:txBody>
      </p:sp>
      <p:sp>
        <p:nvSpPr>
          <p:cNvPr id="341004" name="Rectangle 12"/>
          <p:cNvSpPr>
            <a:spLocks noGrp="1" noChangeArrowheads="1"/>
          </p:cNvSpPr>
          <p:nvPr>
            <p:ph type="ftr" sz="quarter" idx="3"/>
          </p:nvPr>
        </p:nvSpPr>
        <p:spPr bwMode="auto">
          <a:xfrm>
            <a:off x="33528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lvl1pPr>
          </a:lstStyle>
          <a:p>
            <a:pPr>
              <a:defRPr/>
            </a:pPr>
            <a:endParaRPr lang="fr-FR"/>
          </a:p>
        </p:txBody>
      </p:sp>
      <p:sp>
        <p:nvSpPr>
          <p:cNvPr id="341005" name="Rectangle 13"/>
          <p:cNvSpPr>
            <a:spLocks noGrp="1" noChangeArrowheads="1"/>
          </p:cNvSpPr>
          <p:nvPr>
            <p:ph type="sldNum" sz="quarter" idx="4"/>
          </p:nvPr>
        </p:nvSpPr>
        <p:spPr bwMode="auto">
          <a:xfrm>
            <a:off x="6781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i="1" smtClean="0">
                <a:solidFill>
                  <a:schemeClr val="folHlink"/>
                </a:solidFill>
                <a:latin typeface="Arial" charset="0"/>
              </a:defRPr>
            </a:lvl1pPr>
          </a:lstStyle>
          <a:p>
            <a:pPr>
              <a:defRPr/>
            </a:pPr>
            <a:fld id="{F5EFA540-BE4A-47D7-B600-DDC483579123}"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9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Lst>
  <p:hf hdr="0" ft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062"/>
          <p:cNvSpPr>
            <a:spLocks noGrp="1" noChangeArrowheads="1"/>
          </p:cNvSpPr>
          <p:nvPr>
            <p:ph type="dt" sz="quarter" idx="10"/>
          </p:nvPr>
        </p:nvSpPr>
        <p:spPr>
          <a:xfrm>
            <a:off x="395288" y="6237288"/>
            <a:ext cx="2664544"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chemeClr val="folHlink"/>
                </a:solidFill>
                <a:latin typeface="Arial" charset="0"/>
              </a:rPr>
              <a:t>ABSyM Wallonie - Webinaire  - 20/04/2024</a:t>
            </a:r>
          </a:p>
        </p:txBody>
      </p:sp>
      <p:sp>
        <p:nvSpPr>
          <p:cNvPr id="3075" name="Rectangle 2064"/>
          <p:cNvSpPr>
            <a:spLocks noGrp="1" noChangeArrowheads="1"/>
          </p:cNvSpPr>
          <p:nvPr>
            <p:ph type="sldNum" sz="quarter" idx="11"/>
          </p:nvPr>
        </p:nvSpPr>
        <p:spPr>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a:solidFill>
                  <a:schemeClr val="folHlink"/>
                </a:solidFill>
                <a:latin typeface="Arial" charset="0"/>
              </a:rPr>
              <a:t> </a:t>
            </a:r>
            <a:fld id="{E2137C68-4B10-48AD-A637-1A609C126746}" type="slidenum">
              <a:rPr lang="fr-FR" sz="1000">
                <a:solidFill>
                  <a:schemeClr val="folHlink"/>
                </a:solidFill>
                <a:latin typeface="Arial" charset="0"/>
              </a:rPr>
              <a:pPr eaLnBrk="1" hangingPunct="1"/>
              <a:t>1</a:t>
            </a:fld>
            <a:endParaRPr lang="fr-FR" sz="1000">
              <a:solidFill>
                <a:schemeClr val="folHlink"/>
              </a:solidFill>
              <a:latin typeface="Arial" charset="0"/>
            </a:endParaRPr>
          </a:p>
        </p:txBody>
      </p:sp>
      <p:sp>
        <p:nvSpPr>
          <p:cNvPr id="3076" name="Rectangle 2"/>
          <p:cNvSpPr>
            <a:spLocks noGrp="1" noChangeArrowheads="1"/>
          </p:cNvSpPr>
          <p:nvPr>
            <p:ph type="ctrTitle"/>
          </p:nvPr>
        </p:nvSpPr>
        <p:spPr>
          <a:xfrm>
            <a:off x="971600" y="1359148"/>
            <a:ext cx="7448550" cy="1511300"/>
          </a:xfrm>
          <a:noFill/>
        </p:spPr>
        <p:txBody>
          <a:bodyPr lIns="92075" tIns="46038" rIns="92075" bIns="46038"/>
          <a:lstStyle/>
          <a:p>
            <a:pPr marL="90488" eaLnBrk="1" hangingPunct="1">
              <a:lnSpc>
                <a:spcPct val="140000"/>
              </a:lnSpc>
              <a:spcAft>
                <a:spcPct val="300000"/>
              </a:spcAft>
            </a:pPr>
            <a:br>
              <a:rPr lang="fr-BE" sz="3200" i="1" dirty="0">
                <a:solidFill>
                  <a:srgbClr val="336699"/>
                </a:solidFill>
                <a:cs typeface="Times New Roman" pitchFamily="18" charset="0"/>
              </a:rPr>
            </a:br>
            <a:br>
              <a:rPr lang="fr-BE" sz="3200" i="1" dirty="0">
                <a:solidFill>
                  <a:srgbClr val="336699"/>
                </a:solidFill>
                <a:cs typeface="Times New Roman" pitchFamily="18" charset="0"/>
              </a:rPr>
            </a:br>
            <a:br>
              <a:rPr lang="fr-BE" sz="3200" i="1" dirty="0">
                <a:solidFill>
                  <a:srgbClr val="336699"/>
                </a:solidFill>
                <a:cs typeface="Times New Roman" pitchFamily="18" charset="0"/>
              </a:rPr>
            </a:br>
            <a:br>
              <a:rPr lang="fr-BE" sz="3200" i="1" dirty="0">
                <a:solidFill>
                  <a:srgbClr val="336699"/>
                </a:solidFill>
                <a:cs typeface="Times New Roman" pitchFamily="18" charset="0"/>
              </a:rPr>
            </a:br>
            <a:br>
              <a:rPr lang="fr-BE" sz="3200" i="1" dirty="0">
                <a:solidFill>
                  <a:srgbClr val="336699"/>
                </a:solidFill>
                <a:cs typeface="Times New Roman" pitchFamily="18" charset="0"/>
              </a:rPr>
            </a:br>
            <a:br>
              <a:rPr lang="fr-BE" sz="3200" i="1" dirty="0">
                <a:solidFill>
                  <a:srgbClr val="336699"/>
                </a:solidFill>
                <a:cs typeface="Times New Roman" pitchFamily="18" charset="0"/>
              </a:rPr>
            </a:br>
            <a:br>
              <a:rPr lang="fr-BE" sz="3200" i="1" dirty="0">
                <a:solidFill>
                  <a:srgbClr val="336699"/>
                </a:solidFill>
                <a:cs typeface="Times New Roman" pitchFamily="18" charset="0"/>
              </a:rPr>
            </a:br>
            <a:r>
              <a:rPr lang="fr-BE" sz="3200" i="1" dirty="0">
                <a:solidFill>
                  <a:srgbClr val="336699"/>
                </a:solidFill>
                <a:cs typeface="Times New Roman" pitchFamily="18" charset="0"/>
              </a:rPr>
              <a:t>Les Réseaux hospitaliers : </a:t>
            </a:r>
            <a:br>
              <a:rPr lang="fr-BE" sz="3200" i="1" dirty="0">
                <a:solidFill>
                  <a:srgbClr val="336699"/>
                </a:solidFill>
                <a:cs typeface="Times New Roman" pitchFamily="18" charset="0"/>
              </a:rPr>
            </a:br>
            <a:r>
              <a:rPr lang="fr-BE" sz="3200" i="1" dirty="0">
                <a:solidFill>
                  <a:srgbClr val="336699"/>
                </a:solidFill>
                <a:cs typeface="Times New Roman" pitchFamily="18" charset="0"/>
              </a:rPr>
              <a:t>	Gouvernance et Conseil médical</a:t>
            </a:r>
            <a:endParaRPr lang="fr-FR" sz="3600" dirty="0">
              <a:solidFill>
                <a:schemeClr val="folHlink"/>
              </a:solidFill>
            </a:endParaRPr>
          </a:p>
        </p:txBody>
      </p:sp>
      <p:sp>
        <p:nvSpPr>
          <p:cNvPr id="3077" name="Rectangle 3"/>
          <p:cNvSpPr>
            <a:spLocks noGrp="1" noChangeArrowheads="1"/>
          </p:cNvSpPr>
          <p:nvPr>
            <p:ph type="subTitle" idx="1"/>
          </p:nvPr>
        </p:nvSpPr>
        <p:spPr>
          <a:xfrm>
            <a:off x="2195736" y="3717032"/>
            <a:ext cx="6400800" cy="838200"/>
          </a:xfrm>
          <a:noFill/>
        </p:spPr>
        <p:txBody>
          <a:bodyPr lIns="92075" tIns="46038" rIns="92075" bIns="46038"/>
          <a:lstStyle/>
          <a:p>
            <a:pPr algn="r" eaLnBrk="1" hangingPunct="1"/>
            <a:r>
              <a:rPr lang="fr-BE" sz="1600" dirty="0">
                <a:solidFill>
                  <a:srgbClr val="336699"/>
                </a:solidFill>
              </a:rPr>
              <a:t>Dr Jacques de TOEUF</a:t>
            </a:r>
          </a:p>
          <a:p>
            <a:pPr algn="r" eaLnBrk="1" hangingPunct="1"/>
            <a:r>
              <a:rPr lang="fr-BE" sz="2000" dirty="0">
                <a:solidFill>
                  <a:srgbClr val="336699"/>
                </a:solidFill>
              </a:rPr>
              <a:t> </a:t>
            </a:r>
          </a:p>
          <a:p>
            <a:pPr algn="r" eaLnBrk="1" hangingPunct="1"/>
            <a:endParaRPr lang="fr-BE" dirty="0">
              <a:solidFill>
                <a:schemeClr val="folHlink"/>
              </a:solidFill>
            </a:endParaRPr>
          </a:p>
          <a:p>
            <a:pPr eaLnBrk="1" hangingPunct="1"/>
            <a:endParaRPr lang="fr-BE" sz="2000" dirty="0">
              <a:solidFill>
                <a:schemeClr val="folHlink"/>
              </a:solidFill>
              <a:cs typeface="Times New Roman" pitchFamily="18" charset="0"/>
            </a:endParaRPr>
          </a:p>
          <a:p>
            <a:pPr eaLnBrk="1" hangingPunct="1"/>
            <a:endParaRPr lang="fr-FR" sz="2000" dirty="0">
              <a:solidFill>
                <a:schemeClr val="folHlink"/>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10</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630153"/>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2400" b="1" dirty="0">
                <a:solidFill>
                  <a:schemeClr val="folHlink"/>
                </a:solidFill>
              </a:rPr>
              <a:t>II. Transparence</a:t>
            </a:r>
            <a:endParaRPr lang="fr-FR" sz="28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994005" y="2070183"/>
            <a:ext cx="7867089" cy="5673348"/>
          </a:xfrm>
          <a:prstGeom prst="rect">
            <a:avLst/>
          </a:prstGeom>
          <a:noFill/>
        </p:spPr>
        <p:txBody>
          <a:bodyPr wrap="square" rtlCol="0">
            <a:spAutoFit/>
          </a:bodyPr>
          <a:lstStyle/>
          <a:p>
            <a:pPr>
              <a:spcBef>
                <a:spcPts val="0"/>
              </a:spcBef>
              <a:spcAft>
                <a:spcPts val="1200"/>
              </a:spcAft>
            </a:pPr>
            <a:r>
              <a:rPr lang="fr-BE" sz="1400" b="1" u="sng" dirty="0">
                <a:solidFill>
                  <a:srgbClr val="003399"/>
                </a:solidFill>
              </a:rPr>
              <a:t>Rappel LH </a:t>
            </a:r>
            <a:endParaRPr lang="fr-FR" sz="1400" dirty="0">
              <a:solidFill>
                <a:srgbClr val="003399"/>
              </a:solidFill>
            </a:endParaRPr>
          </a:p>
          <a:p>
            <a:pPr marL="354013">
              <a:spcBef>
                <a:spcPts val="0"/>
              </a:spcBef>
              <a:spcAft>
                <a:spcPts val="600"/>
              </a:spcAft>
              <a:tabLst>
                <a:tab pos="895350" algn="l"/>
              </a:tabLst>
            </a:pPr>
            <a:r>
              <a:rPr lang="fr-FR" sz="1400" b="1" dirty="0">
                <a:solidFill>
                  <a:srgbClr val="003399"/>
                </a:solidFill>
              </a:rPr>
              <a:t>Article155.</a:t>
            </a:r>
            <a:r>
              <a:rPr lang="fr-FR" sz="1400" dirty="0">
                <a:solidFill>
                  <a:srgbClr val="003399"/>
                </a:solidFill>
              </a:rPr>
              <a:t> </a:t>
            </a:r>
          </a:p>
          <a:p>
            <a:pPr marL="717550" indent="-363538">
              <a:spcBef>
                <a:spcPts val="0"/>
              </a:spcBef>
              <a:spcAft>
                <a:spcPts val="600"/>
              </a:spcAft>
              <a:tabLst>
                <a:tab pos="895350" algn="l"/>
              </a:tabLst>
            </a:pPr>
            <a:r>
              <a:rPr lang="fr-FR" sz="1400" dirty="0">
                <a:solidFill>
                  <a:srgbClr val="003399"/>
                </a:solidFill>
              </a:rPr>
              <a:t>§ 1</a:t>
            </a:r>
            <a:r>
              <a:rPr lang="fr-FR" sz="1400" baseline="30000" dirty="0">
                <a:solidFill>
                  <a:srgbClr val="003399"/>
                </a:solidFill>
              </a:rPr>
              <a:t>er</a:t>
            </a:r>
            <a:r>
              <a:rPr lang="fr-FR" sz="1400" dirty="0">
                <a:solidFill>
                  <a:srgbClr val="003399"/>
                </a:solidFill>
              </a:rPr>
              <a:t>. 	Les honoraires perçus de façon centrale sont affectés :</a:t>
            </a:r>
          </a:p>
          <a:p>
            <a:pPr marL="1169988" indent="-274638">
              <a:spcBef>
                <a:spcPts val="0"/>
              </a:spcBef>
              <a:spcAft>
                <a:spcPts val="600"/>
              </a:spcAft>
            </a:pPr>
            <a:r>
              <a:rPr lang="fr-FR" sz="1400" dirty="0">
                <a:solidFill>
                  <a:srgbClr val="003399"/>
                </a:solidFill>
              </a:rPr>
              <a:t>1°	au paiement aux médecins hospitaliers des sommes qui leur sont dues conformément à la règlementation qui leur est applicable en exécution de l'article 145 ;</a:t>
            </a:r>
          </a:p>
          <a:p>
            <a:pPr marL="1169988" indent="-274638">
              <a:spcBef>
                <a:spcPts val="0"/>
              </a:spcBef>
              <a:spcAft>
                <a:spcPts val="600"/>
              </a:spcAft>
            </a:pPr>
            <a:r>
              <a:rPr lang="fr-FR" sz="1400" dirty="0">
                <a:solidFill>
                  <a:srgbClr val="003399"/>
                </a:solidFill>
              </a:rPr>
              <a:t>2°	à la couverture des frais de perception des honoraires, conformément au règlement du service ;</a:t>
            </a:r>
          </a:p>
          <a:p>
            <a:pPr marL="1169988" indent="-274638">
              <a:spcBef>
                <a:spcPts val="0"/>
              </a:spcBef>
              <a:spcAft>
                <a:spcPts val="600"/>
              </a:spcAft>
            </a:pPr>
            <a:r>
              <a:rPr lang="fr-FR" sz="1400" dirty="0">
                <a:solidFill>
                  <a:srgbClr val="003399"/>
                </a:solidFill>
              </a:rPr>
              <a:t>3°	à la couverture des frais occasionnés par les prestations médicales, qui ne sont pas financés par le budget ;</a:t>
            </a:r>
          </a:p>
          <a:p>
            <a:pPr marL="1169988" indent="-274638">
              <a:spcBef>
                <a:spcPts val="0"/>
              </a:spcBef>
              <a:spcAft>
                <a:spcPts val="600"/>
              </a:spcAft>
            </a:pPr>
            <a:r>
              <a:rPr lang="fr-FR" sz="1400" dirty="0">
                <a:solidFill>
                  <a:srgbClr val="003399"/>
                </a:solidFill>
              </a:rPr>
              <a:t>4°	à titre de contribution à la mise en œuvre de mesures de nature à maintenir ou à promouvoir l'activité médicale à l'hôpital.</a:t>
            </a:r>
          </a:p>
          <a:p>
            <a:pPr marL="717550">
              <a:spcBef>
                <a:spcPts val="0"/>
              </a:spcBef>
              <a:spcAft>
                <a:spcPts val="600"/>
              </a:spcAft>
              <a:tabLst>
                <a:tab pos="895350" algn="l"/>
              </a:tabLst>
            </a:pPr>
            <a:r>
              <a:rPr lang="fr-FR" sz="1400" dirty="0">
                <a:solidFill>
                  <a:srgbClr val="003399"/>
                </a:solidFill>
              </a:rPr>
              <a:t>Sans préjudice de l'application des articles 137 à 142, l'affectation des honoraires pour les médecins hospitaliers qui ne sont pas rémunérés selon l'article 146, § 1er, 4° ou 5°, se fait conformément aux paragraphes suivants.</a:t>
            </a:r>
          </a:p>
          <a:p>
            <a:pPr marL="717550">
              <a:spcBef>
                <a:spcPts val="0"/>
              </a:spcBef>
              <a:spcAft>
                <a:spcPts val="600"/>
              </a:spcAft>
              <a:tabLst>
                <a:tab pos="895350" algn="l"/>
              </a:tabLst>
            </a:pPr>
            <a:endParaRPr lang="fr-FR" sz="1400" dirty="0">
              <a:solidFill>
                <a:srgbClr val="003399"/>
              </a:solidFill>
            </a:endParaRPr>
          </a:p>
          <a:p>
            <a:pPr marL="717550">
              <a:spcBef>
                <a:spcPts val="1200"/>
              </a:spcBef>
              <a:spcAft>
                <a:spcPts val="1000"/>
              </a:spcAft>
              <a:tabLst>
                <a:tab pos="895350" algn="l"/>
              </a:tabLst>
            </a:pPr>
            <a:endParaRPr lang="fr-FR" sz="1400" dirty="0">
              <a:solidFill>
                <a:srgbClr val="003399"/>
              </a:solidFill>
            </a:endParaRPr>
          </a:p>
          <a:p>
            <a:pPr marL="717550">
              <a:spcBef>
                <a:spcPts val="1200"/>
              </a:spcBef>
              <a:spcAft>
                <a:spcPts val="1000"/>
              </a:spcAft>
              <a:tabLst>
                <a:tab pos="895350" algn="l"/>
              </a:tabLst>
            </a:pPr>
            <a:endParaRPr lang="fr-FR" sz="1400" dirty="0">
              <a:solidFill>
                <a:srgbClr val="003399"/>
              </a:solidFill>
            </a:endParaRPr>
          </a:p>
          <a:p>
            <a:pPr marL="717550">
              <a:spcBef>
                <a:spcPts val="1200"/>
              </a:spcBef>
              <a:spcAft>
                <a:spcPts val="1000"/>
              </a:spcAft>
              <a:tabLst>
                <a:tab pos="895350" algn="l"/>
              </a:tabLst>
            </a:pPr>
            <a:endParaRPr lang="fr-FR" sz="1400" dirty="0">
              <a:solidFill>
                <a:srgbClr val="003399"/>
              </a:solidFill>
            </a:endParaRPr>
          </a:p>
        </p:txBody>
      </p:sp>
    </p:spTree>
    <p:extLst>
      <p:ext uri="{BB962C8B-B14F-4D97-AF65-F5344CB8AC3E}">
        <p14:creationId xmlns:p14="http://schemas.microsoft.com/office/powerpoint/2010/main" val="893838847"/>
      </p:ext>
    </p:extLst>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664296"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11</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630153"/>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2400" b="1" dirty="0">
                <a:solidFill>
                  <a:schemeClr val="folHlink"/>
                </a:solidFill>
              </a:rPr>
              <a:t>II. Transparence</a:t>
            </a:r>
            <a:endParaRPr lang="fr-FR" sz="28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994005" y="2070183"/>
            <a:ext cx="7867089" cy="3939540"/>
          </a:xfrm>
          <a:prstGeom prst="rect">
            <a:avLst/>
          </a:prstGeom>
          <a:noFill/>
        </p:spPr>
        <p:txBody>
          <a:bodyPr wrap="square" rtlCol="0">
            <a:spAutoFit/>
          </a:bodyPr>
          <a:lstStyle/>
          <a:p>
            <a:pPr>
              <a:spcBef>
                <a:spcPts val="0"/>
              </a:spcBef>
              <a:spcAft>
                <a:spcPts val="1200"/>
              </a:spcAft>
            </a:pPr>
            <a:r>
              <a:rPr lang="fr-BE" sz="1400" b="1" u="sng" dirty="0">
                <a:solidFill>
                  <a:srgbClr val="003399"/>
                </a:solidFill>
              </a:rPr>
              <a:t>Rappel LH </a:t>
            </a:r>
            <a:endParaRPr lang="fr-FR" sz="1400" dirty="0">
              <a:solidFill>
                <a:srgbClr val="003399"/>
              </a:solidFill>
            </a:endParaRPr>
          </a:p>
          <a:p>
            <a:pPr marL="354013">
              <a:spcBef>
                <a:spcPts val="0"/>
              </a:spcBef>
              <a:spcAft>
                <a:spcPts val="600"/>
              </a:spcAft>
              <a:tabLst>
                <a:tab pos="895350" algn="l"/>
              </a:tabLst>
            </a:pPr>
            <a:r>
              <a:rPr lang="fr-FR" sz="1400" b="1" dirty="0">
                <a:solidFill>
                  <a:srgbClr val="003399"/>
                </a:solidFill>
              </a:rPr>
              <a:t>Article155.</a:t>
            </a:r>
            <a:r>
              <a:rPr lang="fr-FR" sz="1400" dirty="0">
                <a:solidFill>
                  <a:srgbClr val="003399"/>
                </a:solidFill>
              </a:rPr>
              <a:t> </a:t>
            </a:r>
          </a:p>
          <a:p>
            <a:pPr marL="717550" indent="-363538">
              <a:spcBef>
                <a:spcPts val="0"/>
              </a:spcBef>
              <a:spcAft>
                <a:spcPts val="600"/>
              </a:spcAft>
              <a:tabLst>
                <a:tab pos="895350" algn="l"/>
              </a:tabLst>
            </a:pPr>
            <a:r>
              <a:rPr lang="fr-FR" sz="1400" dirty="0">
                <a:solidFill>
                  <a:srgbClr val="003399"/>
                </a:solidFill>
              </a:rPr>
              <a:t>§ 2. 	Avant de payer aux médecins hospitaliers les sommes qui leur sont dues, le service de perception applique à chaque montant, pour la couverture de ses frais, une retenue correspondant aux frais engagés conformément au règlement du service et d'un maximum de 6 p.c.</a:t>
            </a:r>
          </a:p>
          <a:p>
            <a:pPr marL="717550" indent="-363538">
              <a:spcBef>
                <a:spcPts val="0"/>
              </a:spcBef>
              <a:spcAft>
                <a:spcPts val="600"/>
              </a:spcAft>
              <a:tabLst>
                <a:tab pos="895350" algn="l"/>
              </a:tabLst>
            </a:pPr>
            <a:r>
              <a:rPr lang="fr-FR" sz="1400" dirty="0">
                <a:solidFill>
                  <a:srgbClr val="003399"/>
                </a:solidFill>
              </a:rPr>
              <a:t>§ 3. 	En outre, le service de perception applique aux montants perçus, pour la couverture de tous les frais de l'hôpital occasionnés par les prestations médicales, </a:t>
            </a:r>
            <a:r>
              <a:rPr lang="fr-FR" sz="1400" b="1" u="sng" dirty="0">
                <a:solidFill>
                  <a:srgbClr val="003399"/>
                </a:solidFill>
              </a:rPr>
              <a:t>qui ne sont pas financés par le budget</a:t>
            </a:r>
            <a:r>
              <a:rPr lang="fr-FR" sz="1400" dirty="0">
                <a:solidFill>
                  <a:srgbClr val="003399"/>
                </a:solidFill>
              </a:rPr>
              <a:t>, des retenues qui peuvent être exprimées en pourcentage </a:t>
            </a:r>
            <a:r>
              <a:rPr lang="fr-FR" sz="1400" b="1" u="sng" dirty="0">
                <a:solidFill>
                  <a:srgbClr val="003399"/>
                </a:solidFill>
              </a:rPr>
              <a:t>et qui sont établies sur la base de tarifs</a:t>
            </a:r>
            <a:r>
              <a:rPr lang="fr-FR" sz="1400" dirty="0">
                <a:solidFill>
                  <a:srgbClr val="003399"/>
                </a:solidFill>
              </a:rPr>
              <a:t> fixés d'un commun accord entre le gestionnaire et le conseil médical.</a:t>
            </a:r>
          </a:p>
          <a:p>
            <a:pPr marL="717550">
              <a:spcBef>
                <a:spcPts val="0"/>
              </a:spcBef>
              <a:spcAft>
                <a:spcPts val="600"/>
              </a:spcAft>
              <a:tabLst>
                <a:tab pos="895350" algn="l"/>
              </a:tabLst>
            </a:pPr>
            <a:r>
              <a:rPr lang="fr-FR" sz="1400" dirty="0">
                <a:solidFill>
                  <a:srgbClr val="003399"/>
                </a:solidFill>
              </a:rPr>
              <a:t>Le Roi peut énumérer les frais à prendre en compte pour la fixation des tarifs susmentionnés. Il peut également fixer des critères d'évaluation et d'imputation des frais.</a:t>
            </a:r>
          </a:p>
          <a:p>
            <a:pPr marL="717550">
              <a:spcBef>
                <a:spcPts val="1200"/>
              </a:spcBef>
              <a:spcAft>
                <a:spcPts val="1000"/>
              </a:spcAft>
              <a:tabLst>
                <a:tab pos="895350" algn="l"/>
              </a:tabLst>
            </a:pPr>
            <a:endParaRPr lang="fr-FR" sz="1400" dirty="0">
              <a:solidFill>
                <a:srgbClr val="003399"/>
              </a:solidFill>
            </a:endParaRPr>
          </a:p>
        </p:txBody>
      </p:sp>
    </p:spTree>
    <p:extLst>
      <p:ext uri="{BB962C8B-B14F-4D97-AF65-F5344CB8AC3E}">
        <p14:creationId xmlns:p14="http://schemas.microsoft.com/office/powerpoint/2010/main" val="1669551364"/>
      </p:ext>
    </p:extLst>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12</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630153"/>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2400" b="1" dirty="0">
                <a:solidFill>
                  <a:schemeClr val="folHlink"/>
                </a:solidFill>
              </a:rPr>
              <a:t>II. Transparence</a:t>
            </a:r>
            <a:endParaRPr lang="fr-FR" sz="28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994005" y="2070183"/>
            <a:ext cx="7867089" cy="3780522"/>
          </a:xfrm>
          <a:prstGeom prst="rect">
            <a:avLst/>
          </a:prstGeom>
          <a:noFill/>
        </p:spPr>
        <p:txBody>
          <a:bodyPr wrap="square" rtlCol="0">
            <a:spAutoFit/>
          </a:bodyPr>
          <a:lstStyle/>
          <a:p>
            <a:pPr>
              <a:spcBef>
                <a:spcPts val="0"/>
              </a:spcBef>
              <a:spcAft>
                <a:spcPts val="1200"/>
              </a:spcAft>
            </a:pPr>
            <a:r>
              <a:rPr lang="fr-BE" sz="1400" b="1" u="sng" dirty="0">
                <a:solidFill>
                  <a:srgbClr val="003399"/>
                </a:solidFill>
              </a:rPr>
              <a:t>Rappel LH </a:t>
            </a:r>
            <a:endParaRPr lang="fr-FR" sz="1400" dirty="0">
              <a:solidFill>
                <a:srgbClr val="003399"/>
              </a:solidFill>
            </a:endParaRPr>
          </a:p>
          <a:p>
            <a:pPr marL="354013">
              <a:spcBef>
                <a:spcPts val="0"/>
              </a:spcBef>
              <a:spcAft>
                <a:spcPts val="600"/>
              </a:spcAft>
              <a:tabLst>
                <a:tab pos="895350" algn="l"/>
              </a:tabLst>
            </a:pPr>
            <a:r>
              <a:rPr lang="fr-FR" sz="1400" b="1" dirty="0">
                <a:solidFill>
                  <a:srgbClr val="003399"/>
                </a:solidFill>
              </a:rPr>
              <a:t>Article155.</a:t>
            </a:r>
            <a:r>
              <a:rPr lang="fr-FR" sz="1400" dirty="0">
                <a:solidFill>
                  <a:srgbClr val="003399"/>
                </a:solidFill>
              </a:rPr>
              <a:t> </a:t>
            </a:r>
          </a:p>
          <a:p>
            <a:pPr marL="717550" indent="-363538">
              <a:spcBef>
                <a:spcPts val="0"/>
              </a:spcBef>
              <a:spcAft>
                <a:spcPts val="600"/>
              </a:spcAft>
              <a:tabLst>
                <a:tab pos="895350" algn="l"/>
              </a:tabLst>
            </a:pPr>
            <a:r>
              <a:rPr lang="fr-FR" sz="1400" dirty="0">
                <a:solidFill>
                  <a:srgbClr val="003399"/>
                </a:solidFill>
              </a:rPr>
              <a:t>§ 4. 	A propos des retenues qui peuvent être exprimées en pourcentage et de l'affectation de celles-ci en application du § 1er, 4°, le gestionnaire et le conseil médical </a:t>
            </a:r>
            <a:r>
              <a:rPr lang="fr-FR" sz="1400" b="1" u="sng" dirty="0">
                <a:solidFill>
                  <a:srgbClr val="003399"/>
                </a:solidFill>
              </a:rPr>
              <a:t>décident d'un commun accord</a:t>
            </a:r>
            <a:r>
              <a:rPr lang="fr-FR" sz="1400" dirty="0">
                <a:solidFill>
                  <a:srgbClr val="003399"/>
                </a:solidFill>
              </a:rPr>
              <a:t>.</a:t>
            </a:r>
          </a:p>
          <a:p>
            <a:pPr marL="717550" indent="-363538">
              <a:spcBef>
                <a:spcPts val="0"/>
              </a:spcBef>
              <a:spcAft>
                <a:spcPts val="600"/>
              </a:spcAft>
              <a:tabLst>
                <a:tab pos="895350" algn="l"/>
              </a:tabLst>
            </a:pPr>
            <a:r>
              <a:rPr lang="fr-FR" sz="1400" dirty="0">
                <a:solidFill>
                  <a:srgbClr val="003399"/>
                </a:solidFill>
              </a:rPr>
              <a:t>§ 5. 	L'accord entre le gestionnaire et le conseil médical tel que visé aux §§ 3 et 4, est contraignant pour les médecins hospitaliers concernés, nonobstant toute stipulation contraire dans les conventions ou les actes de nomination individuels visés à l'article 145.</a:t>
            </a:r>
          </a:p>
          <a:p>
            <a:pPr marL="717550">
              <a:spcBef>
                <a:spcPts val="1200"/>
              </a:spcBef>
              <a:spcAft>
                <a:spcPts val="1000"/>
              </a:spcAft>
              <a:tabLst>
                <a:tab pos="895350" algn="l"/>
              </a:tabLst>
            </a:pPr>
            <a:endParaRPr lang="fr-FR" sz="1400" dirty="0">
              <a:solidFill>
                <a:srgbClr val="003399"/>
              </a:solidFill>
            </a:endParaRPr>
          </a:p>
          <a:p>
            <a:pPr marL="717550">
              <a:spcBef>
                <a:spcPts val="1200"/>
              </a:spcBef>
              <a:spcAft>
                <a:spcPts val="1000"/>
              </a:spcAft>
              <a:tabLst>
                <a:tab pos="895350" algn="l"/>
              </a:tabLst>
            </a:pPr>
            <a:endParaRPr lang="fr-FR" sz="1400" dirty="0">
              <a:solidFill>
                <a:srgbClr val="003399"/>
              </a:solidFill>
            </a:endParaRPr>
          </a:p>
          <a:p>
            <a:pPr marL="717550">
              <a:spcBef>
                <a:spcPts val="1200"/>
              </a:spcBef>
              <a:spcAft>
                <a:spcPts val="1000"/>
              </a:spcAft>
              <a:tabLst>
                <a:tab pos="895350" algn="l"/>
              </a:tabLst>
            </a:pPr>
            <a:endParaRPr lang="fr-FR" sz="1400" dirty="0">
              <a:solidFill>
                <a:srgbClr val="003399"/>
              </a:solidFill>
            </a:endParaRPr>
          </a:p>
        </p:txBody>
      </p:sp>
    </p:spTree>
    <p:extLst>
      <p:ext uri="{BB962C8B-B14F-4D97-AF65-F5344CB8AC3E}">
        <p14:creationId xmlns:p14="http://schemas.microsoft.com/office/powerpoint/2010/main" val="4056445649"/>
      </p:ext>
    </p:extLst>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13</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630153"/>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2000" b="1" dirty="0">
                <a:solidFill>
                  <a:schemeClr val="folHlink"/>
                </a:solidFill>
              </a:rPr>
              <a:t>A.R. 18.12.2001 </a:t>
            </a:r>
            <a:r>
              <a:rPr lang="fr-FR" sz="1800" b="1" dirty="0">
                <a:solidFill>
                  <a:schemeClr val="folHlink"/>
                </a:solidFill>
              </a:rPr>
              <a:t>exécutant</a:t>
            </a:r>
            <a:r>
              <a:rPr lang="fr-FR" sz="2000" b="1" dirty="0">
                <a:solidFill>
                  <a:schemeClr val="folHlink"/>
                </a:solidFill>
              </a:rPr>
              <a:t> l’article 128 bis de la LCH</a:t>
            </a:r>
            <a:endParaRPr lang="fr-FR" sz="24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971600" y="2276872"/>
            <a:ext cx="7538435" cy="3139321"/>
          </a:xfrm>
          <a:prstGeom prst="rect">
            <a:avLst/>
          </a:prstGeom>
          <a:noFill/>
        </p:spPr>
        <p:txBody>
          <a:bodyPr wrap="square" rtlCol="0">
            <a:spAutoFit/>
          </a:bodyPr>
          <a:lstStyle/>
          <a:p>
            <a:pPr marL="696913" indent="-342900">
              <a:spcBef>
                <a:spcPts val="0"/>
              </a:spcBef>
              <a:spcAft>
                <a:spcPts val="1800"/>
              </a:spcAft>
              <a:buFont typeface="+mj-lt"/>
              <a:buAutoNum type="alphaUcPeriod"/>
              <a:tabLst>
                <a:tab pos="895350" algn="l"/>
              </a:tabLst>
            </a:pPr>
            <a:r>
              <a:rPr lang="fr-FR" sz="1600" b="1" dirty="0">
                <a:solidFill>
                  <a:srgbClr val="003399"/>
                </a:solidFill>
              </a:rPr>
              <a:t>Le gestionnaire DOIT communiquer au Conseil Médical :</a:t>
            </a:r>
            <a:r>
              <a:rPr lang="fr-FR" sz="1600" dirty="0">
                <a:solidFill>
                  <a:srgbClr val="003399"/>
                </a:solidFill>
              </a:rPr>
              <a:t> </a:t>
            </a:r>
          </a:p>
          <a:p>
            <a:pPr marL="1255713" indent="-363538">
              <a:spcBef>
                <a:spcPts val="0"/>
              </a:spcBef>
              <a:spcAft>
                <a:spcPts val="600"/>
              </a:spcAft>
              <a:buFont typeface="Arial" panose="020B0604020202020204" pitchFamily="34" charset="0"/>
              <a:buChar char="•"/>
              <a:tabLst>
                <a:tab pos="1255713" algn="l"/>
              </a:tabLst>
            </a:pPr>
            <a:r>
              <a:rPr lang="fr-FR" sz="1600" dirty="0">
                <a:solidFill>
                  <a:srgbClr val="003399"/>
                </a:solidFill>
              </a:rPr>
              <a:t>Les renseignements économiques et financiers fournis au conseil d’entreprise (cf. A.R. 27 novembre 1993)</a:t>
            </a:r>
          </a:p>
          <a:p>
            <a:pPr marL="1255713" indent="-363538">
              <a:spcBef>
                <a:spcPts val="0"/>
              </a:spcBef>
              <a:spcAft>
                <a:spcPts val="600"/>
              </a:spcAft>
              <a:buFont typeface="Arial" panose="020B0604020202020204" pitchFamily="34" charset="0"/>
              <a:buChar char="•"/>
              <a:tabLst>
                <a:tab pos="1255713" algn="l"/>
              </a:tabLst>
            </a:pPr>
            <a:r>
              <a:rPr lang="fr-FR" sz="1600" dirty="0">
                <a:solidFill>
                  <a:srgbClr val="003399"/>
                </a:solidFill>
              </a:rPr>
              <a:t>La liste nominative du personnel, par type et catégorie de personnel.</a:t>
            </a:r>
          </a:p>
          <a:p>
            <a:pPr marL="1255713">
              <a:spcBef>
                <a:spcPts val="0"/>
              </a:spcBef>
              <a:spcAft>
                <a:spcPts val="600"/>
              </a:spcAft>
              <a:tabLst>
                <a:tab pos="1255713" algn="l"/>
              </a:tabLst>
            </a:pPr>
            <a:r>
              <a:rPr lang="fr-FR" sz="1600" dirty="0">
                <a:solidFill>
                  <a:srgbClr val="003399"/>
                </a:solidFill>
              </a:rPr>
              <a:t>Pour chaque nom : fonction, centre de frais, ETP</a:t>
            </a:r>
          </a:p>
          <a:p>
            <a:pPr marL="1255713">
              <a:spcBef>
                <a:spcPts val="0"/>
              </a:spcBef>
              <a:spcAft>
                <a:spcPts val="600"/>
              </a:spcAft>
              <a:tabLst>
                <a:tab pos="1255713" algn="l"/>
              </a:tabLst>
            </a:pPr>
            <a:r>
              <a:rPr lang="fr-FR" sz="1600" dirty="0">
                <a:solidFill>
                  <a:srgbClr val="003399"/>
                </a:solidFill>
              </a:rPr>
              <a:t>ET </a:t>
            </a:r>
          </a:p>
          <a:p>
            <a:pPr marL="1255713">
              <a:spcBef>
                <a:spcPts val="0"/>
              </a:spcBef>
              <a:spcAft>
                <a:spcPts val="600"/>
              </a:spcAft>
              <a:tabLst>
                <a:tab pos="1255713" algn="l"/>
              </a:tabLst>
            </a:pPr>
            <a:r>
              <a:rPr lang="fr-FR" sz="1600" dirty="0">
                <a:solidFill>
                  <a:srgbClr val="003399"/>
                </a:solidFill>
              </a:rPr>
              <a:t>La moyenne d’ancienneté pécuniaire par type et catégorie de personnel</a:t>
            </a:r>
          </a:p>
          <a:p>
            <a:pPr marL="1255713">
              <a:spcBef>
                <a:spcPts val="0"/>
              </a:spcBef>
              <a:spcAft>
                <a:spcPts val="600"/>
              </a:spcAft>
              <a:tabLst>
                <a:tab pos="1255713" algn="l"/>
              </a:tabLst>
            </a:pPr>
            <a:endParaRPr lang="fr-FR" sz="1400" dirty="0">
              <a:solidFill>
                <a:srgbClr val="003399"/>
              </a:solidFill>
            </a:endParaRPr>
          </a:p>
        </p:txBody>
      </p:sp>
    </p:spTree>
    <p:extLst>
      <p:ext uri="{BB962C8B-B14F-4D97-AF65-F5344CB8AC3E}">
        <p14:creationId xmlns:p14="http://schemas.microsoft.com/office/powerpoint/2010/main" val="2866312521"/>
      </p:ext>
    </p:extLst>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14</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630153"/>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2000" b="1" dirty="0">
                <a:solidFill>
                  <a:schemeClr val="folHlink"/>
                </a:solidFill>
              </a:rPr>
              <a:t>A.R. 18.12.2001 </a:t>
            </a:r>
            <a:r>
              <a:rPr lang="fr-FR" sz="1800" b="1" dirty="0">
                <a:solidFill>
                  <a:schemeClr val="folHlink"/>
                </a:solidFill>
              </a:rPr>
              <a:t>exécutant</a:t>
            </a:r>
            <a:r>
              <a:rPr lang="fr-FR" sz="2000" b="1" dirty="0">
                <a:solidFill>
                  <a:schemeClr val="folHlink"/>
                </a:solidFill>
              </a:rPr>
              <a:t> l’article 128 bis de la LCH</a:t>
            </a:r>
            <a:endParaRPr lang="fr-FR" sz="24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971600" y="1988840"/>
            <a:ext cx="7538435" cy="4755148"/>
          </a:xfrm>
          <a:prstGeom prst="rect">
            <a:avLst/>
          </a:prstGeom>
          <a:noFill/>
        </p:spPr>
        <p:txBody>
          <a:bodyPr wrap="square" rtlCol="0">
            <a:spAutoFit/>
          </a:bodyPr>
          <a:lstStyle/>
          <a:p>
            <a:pPr marL="696913" indent="-342900">
              <a:spcBef>
                <a:spcPts val="0"/>
              </a:spcBef>
              <a:spcAft>
                <a:spcPts val="1200"/>
              </a:spcAft>
              <a:buFont typeface="+mj-lt"/>
              <a:buAutoNum type="alphaUcPeriod"/>
              <a:tabLst>
                <a:tab pos="895350" algn="l"/>
              </a:tabLst>
            </a:pPr>
            <a:r>
              <a:rPr lang="fr-FR" sz="1600" b="1" dirty="0">
                <a:solidFill>
                  <a:srgbClr val="003399"/>
                </a:solidFill>
              </a:rPr>
              <a:t>Le gestionnaire DOIT communiquer au Conseil Médical :</a:t>
            </a:r>
            <a:r>
              <a:rPr lang="fr-FR" sz="1600" dirty="0">
                <a:solidFill>
                  <a:srgbClr val="003399"/>
                </a:solidFill>
              </a:rPr>
              <a:t> </a:t>
            </a:r>
          </a:p>
          <a:p>
            <a:pPr marL="1255713" indent="-363538">
              <a:spcBef>
                <a:spcPts val="0"/>
              </a:spcBef>
              <a:spcAft>
                <a:spcPts val="600"/>
              </a:spcAft>
              <a:buFont typeface="Arial" panose="020B0604020202020204" pitchFamily="34" charset="0"/>
              <a:buChar char="•"/>
              <a:tabLst>
                <a:tab pos="1255713" algn="l"/>
              </a:tabLst>
            </a:pPr>
            <a:r>
              <a:rPr lang="fr-FR" sz="1600" dirty="0">
                <a:solidFill>
                  <a:srgbClr val="003399"/>
                </a:solidFill>
              </a:rPr>
              <a:t>La totalité des charges de personnel, les autres charges et les produits par centre de frais</a:t>
            </a:r>
          </a:p>
          <a:p>
            <a:pPr marL="1712913" lvl="1" indent="-363538">
              <a:spcBef>
                <a:spcPts val="0"/>
              </a:spcBef>
              <a:spcAft>
                <a:spcPts val="600"/>
              </a:spcAft>
              <a:buFont typeface="Arial" panose="020B0604020202020204" pitchFamily="34" charset="0"/>
              <a:buChar char="•"/>
              <a:tabLst>
                <a:tab pos="1255713" algn="l"/>
              </a:tabLst>
            </a:pPr>
            <a:r>
              <a:rPr lang="fr-FR" sz="1600" dirty="0">
                <a:solidFill>
                  <a:srgbClr val="003399"/>
                </a:solidFill>
              </a:rPr>
              <a:t>Cf. A.R. du 14 août 1987 Plan comptable normalisé</a:t>
            </a:r>
          </a:p>
          <a:p>
            <a:pPr marL="1255713" indent="-363538">
              <a:spcBef>
                <a:spcPts val="0"/>
              </a:spcBef>
              <a:spcAft>
                <a:spcPts val="600"/>
              </a:spcAft>
              <a:buFont typeface="Arial" panose="020B0604020202020204" pitchFamily="34" charset="0"/>
              <a:buChar char="•"/>
              <a:tabLst>
                <a:tab pos="1255713" algn="l"/>
              </a:tabLst>
            </a:pPr>
            <a:r>
              <a:rPr lang="fr-FR" sz="1600" dirty="0">
                <a:solidFill>
                  <a:srgbClr val="003399"/>
                </a:solidFill>
              </a:rPr>
              <a:t>Le % des honoraires qui revient à l’hôpital en mentionnant le(s) système(s) de rémunération des médecins pour les groupes de services suivants :</a:t>
            </a:r>
          </a:p>
          <a:p>
            <a:pPr marL="1712913" lvl="1" indent="-363538">
              <a:spcBef>
                <a:spcPts val="0"/>
              </a:spcBef>
              <a:spcAft>
                <a:spcPts val="600"/>
              </a:spcAft>
              <a:buFont typeface="Arial" panose="020B0604020202020204" pitchFamily="34" charset="0"/>
              <a:buChar char="•"/>
              <a:tabLst>
                <a:tab pos="1255713" algn="l"/>
              </a:tabLst>
            </a:pPr>
            <a:r>
              <a:rPr lang="fr-FR" sz="1600" dirty="0">
                <a:solidFill>
                  <a:srgbClr val="003399"/>
                </a:solidFill>
              </a:rPr>
              <a:t>Laboratoires</a:t>
            </a:r>
          </a:p>
          <a:p>
            <a:pPr marL="1712913" lvl="1" indent="-363538">
              <a:spcBef>
                <a:spcPts val="0"/>
              </a:spcBef>
              <a:spcAft>
                <a:spcPts val="600"/>
              </a:spcAft>
              <a:buFont typeface="Arial" panose="020B0604020202020204" pitchFamily="34" charset="0"/>
              <a:buChar char="•"/>
              <a:tabLst>
                <a:tab pos="1255713" algn="l"/>
              </a:tabLst>
            </a:pPr>
            <a:r>
              <a:rPr lang="fr-FR" sz="1600" dirty="0">
                <a:solidFill>
                  <a:srgbClr val="003399"/>
                </a:solidFill>
              </a:rPr>
              <a:t>Imagerie médicale</a:t>
            </a:r>
          </a:p>
          <a:p>
            <a:pPr marL="1712913" lvl="1" indent="-363538">
              <a:spcBef>
                <a:spcPts val="0"/>
              </a:spcBef>
              <a:spcAft>
                <a:spcPts val="600"/>
              </a:spcAft>
              <a:buFont typeface="Arial" panose="020B0604020202020204" pitchFamily="34" charset="0"/>
              <a:buChar char="•"/>
              <a:tabLst>
                <a:tab pos="1255713" algn="l"/>
              </a:tabLst>
            </a:pPr>
            <a:r>
              <a:rPr lang="fr-FR" sz="1600" dirty="0">
                <a:solidFill>
                  <a:srgbClr val="003399"/>
                </a:solidFill>
              </a:rPr>
              <a:t>Autres services médico-techniques</a:t>
            </a:r>
          </a:p>
          <a:p>
            <a:pPr marL="1712913" lvl="1" indent="-363538">
              <a:spcBef>
                <a:spcPts val="0"/>
              </a:spcBef>
              <a:spcAft>
                <a:spcPts val="600"/>
              </a:spcAft>
              <a:buFont typeface="Arial" panose="020B0604020202020204" pitchFamily="34" charset="0"/>
              <a:buChar char="•"/>
              <a:tabLst>
                <a:tab pos="1255713" algn="l"/>
              </a:tabLst>
            </a:pPr>
            <a:r>
              <a:rPr lang="fr-FR" sz="1600" dirty="0">
                <a:solidFill>
                  <a:srgbClr val="003399"/>
                </a:solidFill>
              </a:rPr>
              <a:t>Les services hospitaliers  / jours / auxiliaires</a:t>
            </a:r>
          </a:p>
          <a:p>
            <a:pPr marL="1712913" lvl="1" indent="-363538">
              <a:spcBef>
                <a:spcPts val="0"/>
              </a:spcBef>
              <a:spcAft>
                <a:spcPts val="600"/>
              </a:spcAft>
              <a:buFont typeface="Arial" panose="020B0604020202020204" pitchFamily="34" charset="0"/>
              <a:buChar char="•"/>
              <a:tabLst>
                <a:tab pos="1255713" algn="l"/>
              </a:tabLst>
            </a:pPr>
            <a:r>
              <a:rPr lang="fr-FR" sz="1600" dirty="0">
                <a:solidFill>
                  <a:srgbClr val="003399"/>
                </a:solidFill>
              </a:rPr>
              <a:t>Les consultations </a:t>
            </a:r>
          </a:p>
          <a:p>
            <a:pPr marL="1255713" indent="-363538">
              <a:spcBef>
                <a:spcPts val="0"/>
              </a:spcBef>
              <a:spcAft>
                <a:spcPts val="600"/>
              </a:spcAft>
              <a:buFont typeface="Arial" panose="020B0604020202020204" pitchFamily="34" charset="0"/>
              <a:buChar char="•"/>
              <a:tabLst>
                <a:tab pos="1255713" algn="l"/>
              </a:tabLst>
            </a:pPr>
            <a:r>
              <a:rPr lang="fr-FR" sz="1600" dirty="0">
                <a:solidFill>
                  <a:srgbClr val="003399"/>
                </a:solidFill>
              </a:rPr>
              <a:t>Le prix de journée</a:t>
            </a:r>
          </a:p>
          <a:p>
            <a:pPr marL="1255713" indent="-363538">
              <a:spcBef>
                <a:spcPts val="0"/>
              </a:spcBef>
              <a:spcAft>
                <a:spcPts val="600"/>
              </a:spcAft>
              <a:buFont typeface="Arial" panose="020B0604020202020204" pitchFamily="34" charset="0"/>
              <a:buChar char="•"/>
              <a:tabLst>
                <a:tab pos="1255713" algn="l"/>
              </a:tabLst>
            </a:pPr>
            <a:r>
              <a:rPr lang="fr-FR" sz="1600" dirty="0">
                <a:solidFill>
                  <a:srgbClr val="003399"/>
                </a:solidFill>
              </a:rPr>
              <a:t>L’agrément</a:t>
            </a:r>
          </a:p>
          <a:p>
            <a:pPr marL="1255713">
              <a:spcBef>
                <a:spcPts val="0"/>
              </a:spcBef>
              <a:spcAft>
                <a:spcPts val="600"/>
              </a:spcAft>
              <a:tabLst>
                <a:tab pos="1255713" algn="l"/>
              </a:tabLst>
            </a:pPr>
            <a:endParaRPr lang="fr-FR" sz="1400" dirty="0">
              <a:solidFill>
                <a:srgbClr val="003399"/>
              </a:solidFill>
            </a:endParaRPr>
          </a:p>
        </p:txBody>
      </p:sp>
    </p:spTree>
    <p:extLst>
      <p:ext uri="{BB962C8B-B14F-4D97-AF65-F5344CB8AC3E}">
        <p14:creationId xmlns:p14="http://schemas.microsoft.com/office/powerpoint/2010/main" val="487928667"/>
      </p:ext>
    </p:extLst>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15</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630153"/>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2000" b="1" dirty="0">
                <a:solidFill>
                  <a:schemeClr val="folHlink"/>
                </a:solidFill>
              </a:rPr>
              <a:t>A.R. 18.12.2001 </a:t>
            </a:r>
            <a:r>
              <a:rPr lang="fr-FR" sz="1800" b="1" dirty="0">
                <a:solidFill>
                  <a:schemeClr val="folHlink"/>
                </a:solidFill>
              </a:rPr>
              <a:t>exécutant</a:t>
            </a:r>
            <a:r>
              <a:rPr lang="fr-FR" sz="2000" b="1" dirty="0">
                <a:solidFill>
                  <a:schemeClr val="folHlink"/>
                </a:solidFill>
              </a:rPr>
              <a:t> l’article 128 bis de la LCH</a:t>
            </a:r>
            <a:endParaRPr lang="fr-FR" sz="24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971600" y="2492896"/>
            <a:ext cx="7538435" cy="2385268"/>
          </a:xfrm>
          <a:prstGeom prst="rect">
            <a:avLst/>
          </a:prstGeom>
          <a:noFill/>
        </p:spPr>
        <p:txBody>
          <a:bodyPr wrap="square" rtlCol="0">
            <a:spAutoFit/>
          </a:bodyPr>
          <a:lstStyle/>
          <a:p>
            <a:pPr marL="696913" indent="-342900">
              <a:spcBef>
                <a:spcPts val="0"/>
              </a:spcBef>
              <a:spcAft>
                <a:spcPts val="1800"/>
              </a:spcAft>
              <a:buFont typeface="+mj-lt"/>
              <a:buAutoNum type="alphaUcPeriod"/>
              <a:tabLst>
                <a:tab pos="895350" algn="l"/>
              </a:tabLst>
            </a:pPr>
            <a:r>
              <a:rPr lang="fr-FR" sz="1600" b="1" dirty="0">
                <a:solidFill>
                  <a:srgbClr val="003399"/>
                </a:solidFill>
              </a:rPr>
              <a:t>Le gestionnaire DOIT communiquer au Conseil Médical :</a:t>
            </a:r>
            <a:r>
              <a:rPr lang="fr-FR" sz="1600" dirty="0">
                <a:solidFill>
                  <a:srgbClr val="003399"/>
                </a:solidFill>
              </a:rPr>
              <a:t> </a:t>
            </a:r>
          </a:p>
          <a:p>
            <a:pPr marL="1255713" indent="-363538">
              <a:spcBef>
                <a:spcPts val="0"/>
              </a:spcBef>
              <a:spcAft>
                <a:spcPts val="1200"/>
              </a:spcAft>
              <a:buFont typeface="Arial" panose="020B0604020202020204" pitchFamily="34" charset="0"/>
              <a:buChar char="•"/>
              <a:tabLst>
                <a:tab pos="1255713" algn="l"/>
              </a:tabLst>
            </a:pPr>
            <a:r>
              <a:rPr lang="fr-FR" sz="1600" dirty="0">
                <a:solidFill>
                  <a:srgbClr val="003399"/>
                </a:solidFill>
              </a:rPr>
              <a:t>Par catégorie de personnel, le pourcentage des absences</a:t>
            </a:r>
          </a:p>
          <a:p>
            <a:pPr marL="1255713" indent="-363538">
              <a:spcBef>
                <a:spcPts val="0"/>
              </a:spcBef>
              <a:spcAft>
                <a:spcPts val="1200"/>
              </a:spcAft>
              <a:buFont typeface="Arial" panose="020B0604020202020204" pitchFamily="34" charset="0"/>
              <a:buChar char="•"/>
              <a:tabLst>
                <a:tab pos="1255713" algn="l"/>
              </a:tabLst>
            </a:pPr>
            <a:r>
              <a:rPr lang="fr-FR" sz="1600" dirty="0">
                <a:solidFill>
                  <a:srgbClr val="003399"/>
                </a:solidFill>
              </a:rPr>
              <a:t>Les infos sur la restructuration de l’hôpital</a:t>
            </a:r>
          </a:p>
          <a:p>
            <a:pPr marL="1255713" indent="-363538">
              <a:spcBef>
                <a:spcPts val="0"/>
              </a:spcBef>
              <a:spcAft>
                <a:spcPts val="1200"/>
              </a:spcAft>
              <a:buFont typeface="Arial" panose="020B0604020202020204" pitchFamily="34" charset="0"/>
              <a:buChar char="•"/>
              <a:tabLst>
                <a:tab pos="1255713" algn="l"/>
              </a:tabLst>
            </a:pPr>
            <a:r>
              <a:rPr lang="fr-FR" sz="1600" dirty="0">
                <a:solidFill>
                  <a:srgbClr val="003399"/>
                </a:solidFill>
              </a:rPr>
              <a:t>Les feedbacks RCM – RIM - RPM</a:t>
            </a:r>
          </a:p>
          <a:p>
            <a:pPr marL="1255713" indent="-363538">
              <a:spcBef>
                <a:spcPts val="0"/>
              </a:spcBef>
              <a:spcAft>
                <a:spcPts val="1200"/>
              </a:spcAft>
              <a:buFont typeface="Arial" panose="020B0604020202020204" pitchFamily="34" charset="0"/>
              <a:buChar char="•"/>
              <a:tabLst>
                <a:tab pos="1255713" algn="l"/>
              </a:tabLst>
            </a:pPr>
            <a:r>
              <a:rPr lang="fr-FR" sz="1600" dirty="0">
                <a:solidFill>
                  <a:srgbClr val="003399"/>
                </a:solidFill>
              </a:rPr>
              <a:t>Le budget de l’année suivante</a:t>
            </a:r>
          </a:p>
          <a:p>
            <a:pPr marL="1255713">
              <a:spcBef>
                <a:spcPts val="0"/>
              </a:spcBef>
              <a:spcAft>
                <a:spcPts val="600"/>
              </a:spcAft>
              <a:tabLst>
                <a:tab pos="1255713" algn="l"/>
              </a:tabLst>
            </a:pPr>
            <a:endParaRPr lang="fr-FR" sz="1400" dirty="0">
              <a:solidFill>
                <a:srgbClr val="003399"/>
              </a:solidFill>
            </a:endParaRPr>
          </a:p>
        </p:txBody>
      </p:sp>
    </p:spTree>
    <p:extLst>
      <p:ext uri="{BB962C8B-B14F-4D97-AF65-F5344CB8AC3E}">
        <p14:creationId xmlns:p14="http://schemas.microsoft.com/office/powerpoint/2010/main" val="2018223470"/>
      </p:ext>
    </p:extLst>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16</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630153"/>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2000" b="1" dirty="0">
                <a:solidFill>
                  <a:schemeClr val="folHlink"/>
                </a:solidFill>
              </a:rPr>
              <a:t>A.R. 18.12.2001 </a:t>
            </a:r>
            <a:r>
              <a:rPr lang="fr-FR" sz="1800" b="1" dirty="0">
                <a:solidFill>
                  <a:schemeClr val="folHlink"/>
                </a:solidFill>
              </a:rPr>
              <a:t>exécutant</a:t>
            </a:r>
            <a:r>
              <a:rPr lang="fr-FR" sz="2000" b="1" dirty="0">
                <a:solidFill>
                  <a:schemeClr val="folHlink"/>
                </a:solidFill>
              </a:rPr>
              <a:t> l’article 128 bis de la LCH</a:t>
            </a:r>
            <a:endParaRPr lang="fr-FR" sz="24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802782" y="2996952"/>
            <a:ext cx="7538435" cy="1031051"/>
          </a:xfrm>
          <a:prstGeom prst="rect">
            <a:avLst/>
          </a:prstGeom>
          <a:noFill/>
        </p:spPr>
        <p:txBody>
          <a:bodyPr wrap="square" rtlCol="0">
            <a:spAutoFit/>
          </a:bodyPr>
          <a:lstStyle/>
          <a:p>
            <a:pPr marL="696913" indent="-342900">
              <a:spcBef>
                <a:spcPts val="0"/>
              </a:spcBef>
              <a:spcAft>
                <a:spcPts val="1800"/>
              </a:spcAft>
              <a:buFont typeface="+mj-lt"/>
              <a:buAutoNum type="alphaUcPeriod" startAt="2"/>
              <a:tabLst>
                <a:tab pos="895350" algn="l"/>
              </a:tabLst>
            </a:pPr>
            <a:r>
              <a:rPr lang="fr-FR" sz="1600" b="1" dirty="0">
                <a:solidFill>
                  <a:srgbClr val="003399"/>
                </a:solidFill>
              </a:rPr>
              <a:t>Le gestionnaire DOIT donner l</a:t>
            </a:r>
            <a:r>
              <a:rPr lang="fr-FR" sz="1600" dirty="0">
                <a:solidFill>
                  <a:srgbClr val="003399"/>
                </a:solidFill>
              </a:rPr>
              <a:t>es informations et commentaires via le CPC, ou le CM sur sa demande</a:t>
            </a:r>
          </a:p>
          <a:p>
            <a:pPr marL="1255713">
              <a:spcBef>
                <a:spcPts val="0"/>
              </a:spcBef>
              <a:spcAft>
                <a:spcPts val="600"/>
              </a:spcAft>
              <a:tabLst>
                <a:tab pos="1255713" algn="l"/>
              </a:tabLst>
            </a:pPr>
            <a:endParaRPr lang="fr-FR" sz="1400" dirty="0">
              <a:solidFill>
                <a:srgbClr val="003399"/>
              </a:solidFill>
            </a:endParaRPr>
          </a:p>
        </p:txBody>
      </p:sp>
    </p:spTree>
    <p:extLst>
      <p:ext uri="{BB962C8B-B14F-4D97-AF65-F5344CB8AC3E}">
        <p14:creationId xmlns:p14="http://schemas.microsoft.com/office/powerpoint/2010/main" val="2738130349"/>
      </p:ext>
    </p:extLst>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17</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836712"/>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1800" b="1" dirty="0">
                <a:solidFill>
                  <a:schemeClr val="folHlink"/>
                </a:solidFill>
              </a:rPr>
              <a:t>A.R. 12 juillet 2023 - Critères d’imputation et d’évaluation des frais sur honoraires perçus en application de l’article 155 § 3 de la LCH</a:t>
            </a:r>
            <a:endParaRPr lang="fr-FR" sz="20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899592" y="2226492"/>
            <a:ext cx="7538435" cy="3785652"/>
          </a:xfrm>
          <a:prstGeom prst="rect">
            <a:avLst/>
          </a:prstGeom>
          <a:noFill/>
        </p:spPr>
        <p:txBody>
          <a:bodyPr wrap="square" rtlCol="0">
            <a:spAutoFit/>
          </a:bodyPr>
          <a:lstStyle/>
          <a:p>
            <a:pPr>
              <a:spcBef>
                <a:spcPts val="0"/>
              </a:spcBef>
              <a:spcAft>
                <a:spcPts val="1200"/>
              </a:spcAft>
            </a:pPr>
            <a:r>
              <a:rPr lang="fr-BE" sz="1400" b="1" u="sng" dirty="0">
                <a:solidFill>
                  <a:srgbClr val="003399"/>
                </a:solidFill>
              </a:rPr>
              <a:t>Rappel LH </a:t>
            </a:r>
            <a:endParaRPr lang="fr-FR" sz="1400" dirty="0">
              <a:solidFill>
                <a:srgbClr val="003399"/>
              </a:solidFill>
            </a:endParaRPr>
          </a:p>
          <a:p>
            <a:pPr marL="354013">
              <a:spcBef>
                <a:spcPts val="0"/>
              </a:spcBef>
              <a:spcAft>
                <a:spcPts val="600"/>
              </a:spcAft>
              <a:tabLst>
                <a:tab pos="895350" algn="l"/>
              </a:tabLst>
            </a:pPr>
            <a:r>
              <a:rPr lang="fr-FR" sz="1400" b="1" dirty="0">
                <a:solidFill>
                  <a:srgbClr val="003399"/>
                </a:solidFill>
              </a:rPr>
              <a:t>Article155.</a:t>
            </a:r>
            <a:r>
              <a:rPr lang="fr-FR" sz="1400" dirty="0">
                <a:solidFill>
                  <a:srgbClr val="003399"/>
                </a:solidFill>
              </a:rPr>
              <a:t> </a:t>
            </a:r>
          </a:p>
          <a:p>
            <a:pPr marL="717550" indent="-363538">
              <a:spcBef>
                <a:spcPts val="0"/>
              </a:spcBef>
              <a:spcAft>
                <a:spcPts val="600"/>
              </a:spcAft>
              <a:tabLst>
                <a:tab pos="895350" algn="l"/>
              </a:tabLst>
            </a:pPr>
            <a:r>
              <a:rPr lang="fr-FR" sz="1400" dirty="0">
                <a:solidFill>
                  <a:srgbClr val="003399"/>
                </a:solidFill>
              </a:rPr>
              <a:t>§ 2. 	Avant de payer aux médecins hospitaliers les sommes qui leur sont dues, le service de perception applique à chaque montant, pour la couverture de ses frais, une retenue correspondant aux frais engagés conformément au règlement du service et d'un maximum de 6 p.c.</a:t>
            </a:r>
          </a:p>
          <a:p>
            <a:pPr marL="717550" indent="-363538">
              <a:spcBef>
                <a:spcPts val="0"/>
              </a:spcBef>
              <a:spcAft>
                <a:spcPts val="600"/>
              </a:spcAft>
              <a:tabLst>
                <a:tab pos="895350" algn="l"/>
              </a:tabLst>
            </a:pPr>
            <a:r>
              <a:rPr lang="fr-FR" sz="1400" dirty="0">
                <a:solidFill>
                  <a:srgbClr val="003399"/>
                </a:solidFill>
              </a:rPr>
              <a:t>§ 3. 	En outre, le service de perception applique aux montants perçus, pour la couverture de tous les frais de l'hôpital occasionnés par les prestations médicales, </a:t>
            </a:r>
            <a:r>
              <a:rPr lang="fr-FR" sz="1400" b="1" u="sng" dirty="0">
                <a:solidFill>
                  <a:srgbClr val="003399"/>
                </a:solidFill>
              </a:rPr>
              <a:t>qui ne sont pas financés par le budget</a:t>
            </a:r>
            <a:r>
              <a:rPr lang="fr-FR" sz="1400" dirty="0">
                <a:solidFill>
                  <a:srgbClr val="003399"/>
                </a:solidFill>
              </a:rPr>
              <a:t>, des retenues qui peuvent être exprimées en pourcentage </a:t>
            </a:r>
            <a:r>
              <a:rPr lang="fr-FR" sz="1400" b="1" u="sng" dirty="0">
                <a:solidFill>
                  <a:srgbClr val="003399"/>
                </a:solidFill>
              </a:rPr>
              <a:t>et qui sont établies sur la base de tarifs</a:t>
            </a:r>
            <a:r>
              <a:rPr lang="fr-FR" sz="1400" dirty="0">
                <a:solidFill>
                  <a:srgbClr val="003399"/>
                </a:solidFill>
              </a:rPr>
              <a:t> fixés d'un commun accord entre le gestionnaire et le conseil médical.</a:t>
            </a:r>
          </a:p>
          <a:p>
            <a:pPr marL="717550">
              <a:spcBef>
                <a:spcPts val="0"/>
              </a:spcBef>
              <a:spcAft>
                <a:spcPts val="600"/>
              </a:spcAft>
              <a:tabLst>
                <a:tab pos="895350" algn="l"/>
              </a:tabLst>
            </a:pPr>
            <a:r>
              <a:rPr lang="fr-FR" sz="1400" dirty="0">
                <a:solidFill>
                  <a:srgbClr val="003399"/>
                </a:solidFill>
              </a:rPr>
              <a:t>Le Roi peut énumérer les frais à prendre en compte pour la fixation des tarifs susmentionnés. Il peut également fixer des critères d'évaluation et d'imputation des frais.</a:t>
            </a:r>
          </a:p>
          <a:p>
            <a:pPr marL="1255713">
              <a:spcBef>
                <a:spcPts val="0"/>
              </a:spcBef>
              <a:spcAft>
                <a:spcPts val="600"/>
              </a:spcAft>
              <a:tabLst>
                <a:tab pos="1255713" algn="l"/>
              </a:tabLst>
            </a:pPr>
            <a:endParaRPr lang="fr-FR" sz="1400" dirty="0">
              <a:solidFill>
                <a:srgbClr val="003399"/>
              </a:solidFill>
            </a:endParaRPr>
          </a:p>
        </p:txBody>
      </p:sp>
    </p:spTree>
    <p:extLst>
      <p:ext uri="{BB962C8B-B14F-4D97-AF65-F5344CB8AC3E}">
        <p14:creationId xmlns:p14="http://schemas.microsoft.com/office/powerpoint/2010/main" val="4127464643"/>
      </p:ext>
    </p:extLst>
  </p:cSld>
  <p:clrMapOvr>
    <a:masterClrMapping/>
  </p:clrMapOvr>
  <p:transition>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18</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836712"/>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1800" b="1" dirty="0">
                <a:solidFill>
                  <a:schemeClr val="folHlink"/>
                </a:solidFill>
              </a:rPr>
              <a:t>A.R. 12 juillet 2023 - Critères d’imputation et d’évaluation des frais sur honoraires perçus en application de l’article 155 § 3 de la LCH</a:t>
            </a:r>
            <a:endParaRPr lang="fr-FR" sz="20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899592" y="2226492"/>
            <a:ext cx="7538435" cy="2631490"/>
          </a:xfrm>
          <a:prstGeom prst="rect">
            <a:avLst/>
          </a:prstGeom>
          <a:noFill/>
        </p:spPr>
        <p:txBody>
          <a:bodyPr wrap="square" rtlCol="0">
            <a:spAutoFit/>
          </a:bodyPr>
          <a:lstStyle/>
          <a:p>
            <a:pPr>
              <a:spcBef>
                <a:spcPts val="0"/>
              </a:spcBef>
              <a:spcAft>
                <a:spcPts val="1200"/>
              </a:spcAft>
            </a:pPr>
            <a:r>
              <a:rPr lang="fr-BE" sz="1400" b="1" u="sng" dirty="0">
                <a:solidFill>
                  <a:srgbClr val="003399"/>
                </a:solidFill>
              </a:rPr>
              <a:t>Rappel LH </a:t>
            </a:r>
            <a:endParaRPr lang="fr-FR" sz="1400" dirty="0">
              <a:solidFill>
                <a:srgbClr val="003399"/>
              </a:solidFill>
            </a:endParaRPr>
          </a:p>
          <a:p>
            <a:pPr marL="354013">
              <a:spcBef>
                <a:spcPts val="0"/>
              </a:spcBef>
              <a:spcAft>
                <a:spcPts val="600"/>
              </a:spcAft>
              <a:tabLst>
                <a:tab pos="895350" algn="l"/>
              </a:tabLst>
            </a:pPr>
            <a:r>
              <a:rPr lang="fr-FR" sz="1400" b="1" dirty="0">
                <a:solidFill>
                  <a:srgbClr val="003399"/>
                </a:solidFill>
              </a:rPr>
              <a:t>Article155.</a:t>
            </a:r>
            <a:r>
              <a:rPr lang="fr-FR" sz="1400" dirty="0">
                <a:solidFill>
                  <a:srgbClr val="003399"/>
                </a:solidFill>
              </a:rPr>
              <a:t> </a:t>
            </a:r>
          </a:p>
          <a:p>
            <a:pPr marL="717550" indent="-363538">
              <a:spcBef>
                <a:spcPts val="0"/>
              </a:spcBef>
              <a:spcAft>
                <a:spcPts val="600"/>
              </a:spcAft>
              <a:tabLst>
                <a:tab pos="895350" algn="l"/>
              </a:tabLst>
            </a:pPr>
            <a:r>
              <a:rPr lang="fr-FR" sz="1400" dirty="0">
                <a:solidFill>
                  <a:srgbClr val="003399"/>
                </a:solidFill>
              </a:rPr>
              <a:t>§ 4. 	A propos des retenues qui peuvent être exprimées en pourcentage et de l'affectation de celles-ci en application du § 1er, 4°, le gestionnaire et le conseil médical </a:t>
            </a:r>
            <a:r>
              <a:rPr lang="fr-FR" sz="1400" b="1" u="sng" dirty="0">
                <a:solidFill>
                  <a:srgbClr val="003399"/>
                </a:solidFill>
              </a:rPr>
              <a:t>décident d'un commun accord</a:t>
            </a:r>
            <a:r>
              <a:rPr lang="fr-FR" sz="1400" dirty="0">
                <a:solidFill>
                  <a:srgbClr val="003399"/>
                </a:solidFill>
              </a:rPr>
              <a:t>.</a:t>
            </a:r>
          </a:p>
          <a:p>
            <a:pPr marL="717550" indent="-363538">
              <a:spcBef>
                <a:spcPts val="0"/>
              </a:spcBef>
              <a:spcAft>
                <a:spcPts val="600"/>
              </a:spcAft>
              <a:tabLst>
                <a:tab pos="895350" algn="l"/>
              </a:tabLst>
            </a:pPr>
            <a:r>
              <a:rPr lang="fr-FR" sz="1400" dirty="0">
                <a:solidFill>
                  <a:srgbClr val="003399"/>
                </a:solidFill>
              </a:rPr>
              <a:t>§ 5. 	L'accord entre le gestionnaire et le conseil médical tel que visé aux §§ 3 et 4, est contraignant pour les médecins hospitaliers concernés, nonobstant toute stipulation contraire dans les conventions ou les actes de nomination individuels visés à l'article 145.</a:t>
            </a:r>
          </a:p>
          <a:p>
            <a:pPr marL="1255713">
              <a:spcBef>
                <a:spcPts val="0"/>
              </a:spcBef>
              <a:spcAft>
                <a:spcPts val="600"/>
              </a:spcAft>
              <a:tabLst>
                <a:tab pos="1255713" algn="l"/>
              </a:tabLst>
            </a:pPr>
            <a:endParaRPr lang="fr-FR" sz="1400" dirty="0">
              <a:solidFill>
                <a:srgbClr val="003399"/>
              </a:solidFill>
            </a:endParaRPr>
          </a:p>
        </p:txBody>
      </p:sp>
    </p:spTree>
    <p:extLst>
      <p:ext uri="{BB962C8B-B14F-4D97-AF65-F5344CB8AC3E}">
        <p14:creationId xmlns:p14="http://schemas.microsoft.com/office/powerpoint/2010/main" val="208442601"/>
      </p:ext>
    </p:extLst>
  </p:cSld>
  <p:clrMapOvr>
    <a:masterClrMapping/>
  </p:clrMapOvr>
  <p:transition>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19</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836712"/>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1800" b="1" dirty="0">
                <a:solidFill>
                  <a:schemeClr val="folHlink"/>
                </a:solidFill>
              </a:rPr>
              <a:t>A.R. 12 juillet 2023 - Critères d’imputation et d’évaluation des frais sur honoraires perçus en application de l’article 155 § 3 de la LCH</a:t>
            </a:r>
            <a:endParaRPr lang="fr-FR" sz="20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899592" y="2492896"/>
            <a:ext cx="7538435" cy="2354491"/>
          </a:xfrm>
          <a:prstGeom prst="rect">
            <a:avLst/>
          </a:prstGeom>
          <a:noFill/>
        </p:spPr>
        <p:txBody>
          <a:bodyPr wrap="square" rtlCol="0">
            <a:spAutoFit/>
          </a:bodyPr>
          <a:lstStyle/>
          <a:p>
            <a:pPr>
              <a:spcBef>
                <a:spcPts val="0"/>
              </a:spcBef>
              <a:spcAft>
                <a:spcPts val="1200"/>
              </a:spcAft>
            </a:pPr>
            <a:r>
              <a:rPr lang="fr-BE" sz="1400" b="1" u="sng" dirty="0">
                <a:solidFill>
                  <a:srgbClr val="003399"/>
                </a:solidFill>
              </a:rPr>
              <a:t>Imputation des frais </a:t>
            </a:r>
            <a:endParaRPr lang="fr-FR" sz="1400" dirty="0">
              <a:solidFill>
                <a:srgbClr val="003399"/>
              </a:solidFill>
            </a:endParaRPr>
          </a:p>
          <a:p>
            <a:pPr marL="1074738" indent="-712788">
              <a:spcBef>
                <a:spcPts val="0"/>
              </a:spcBef>
              <a:spcAft>
                <a:spcPts val="600"/>
              </a:spcAft>
              <a:tabLst>
                <a:tab pos="1074738" algn="l"/>
              </a:tabLst>
            </a:pPr>
            <a:r>
              <a:rPr lang="fr-FR" sz="1400" dirty="0">
                <a:solidFill>
                  <a:srgbClr val="003399"/>
                </a:solidFill>
              </a:rPr>
              <a:t>§ 1, 1°. 	Les frais occasionnés par les prestataires médecins sont imputables UNIQUEMENT aux honoraires perçus de façon centrale si :</a:t>
            </a:r>
          </a:p>
          <a:p>
            <a:pPr marL="1531938" lvl="1" indent="-457200">
              <a:spcBef>
                <a:spcPts val="0"/>
              </a:spcBef>
              <a:spcAft>
                <a:spcPts val="600"/>
              </a:spcAft>
              <a:buFont typeface="Arial" panose="020B0604020202020204" pitchFamily="34" charset="0"/>
              <a:buChar char="•"/>
              <a:tabLst>
                <a:tab pos="1527175" algn="l"/>
              </a:tabLst>
            </a:pPr>
            <a:r>
              <a:rPr lang="fr-FR" sz="1400" dirty="0">
                <a:solidFill>
                  <a:srgbClr val="003399"/>
                </a:solidFill>
              </a:rPr>
              <a:t>Frais réellement supportés par l’hôpital</a:t>
            </a:r>
          </a:p>
          <a:p>
            <a:pPr marL="1531938" lvl="1" indent="-457200">
              <a:spcBef>
                <a:spcPts val="0"/>
              </a:spcBef>
              <a:spcAft>
                <a:spcPts val="600"/>
              </a:spcAft>
              <a:buFont typeface="Arial" panose="020B0604020202020204" pitchFamily="34" charset="0"/>
              <a:buChar char="•"/>
              <a:tabLst>
                <a:tab pos="1527175" algn="l"/>
              </a:tabLst>
            </a:pPr>
            <a:r>
              <a:rPr lang="fr-FR" sz="1400" dirty="0">
                <a:solidFill>
                  <a:srgbClr val="003399"/>
                </a:solidFill>
              </a:rPr>
              <a:t>Frais non financés par le BMF ou les entités fédérées</a:t>
            </a:r>
          </a:p>
          <a:p>
            <a:pPr marL="1527175" lvl="1">
              <a:spcBef>
                <a:spcPts val="0"/>
              </a:spcBef>
              <a:spcAft>
                <a:spcPts val="600"/>
              </a:spcAft>
              <a:tabLst>
                <a:tab pos="1527175" algn="l"/>
              </a:tabLst>
            </a:pPr>
            <a:r>
              <a:rPr lang="fr-FR" sz="1400" dirty="0">
                <a:solidFill>
                  <a:srgbClr val="003399"/>
                </a:solidFill>
              </a:rPr>
              <a:t>NDLR :  investissements, bâtiments et A 3 par fédérés, polyclinique</a:t>
            </a:r>
          </a:p>
          <a:p>
            <a:pPr marL="1531938" lvl="1" indent="-457200">
              <a:spcBef>
                <a:spcPts val="0"/>
              </a:spcBef>
              <a:spcAft>
                <a:spcPts val="600"/>
              </a:spcAft>
              <a:buFont typeface="Arial" panose="020B0604020202020204" pitchFamily="34" charset="0"/>
              <a:buChar char="•"/>
              <a:tabLst>
                <a:tab pos="1527175" algn="l"/>
              </a:tabLst>
            </a:pPr>
            <a:r>
              <a:rPr lang="fr-FR" sz="1400" dirty="0">
                <a:solidFill>
                  <a:srgbClr val="003399"/>
                </a:solidFill>
              </a:rPr>
              <a:t>Toutes les mesures qui sont prises pour maîtriser les frais</a:t>
            </a:r>
          </a:p>
          <a:p>
            <a:pPr marL="1255713">
              <a:spcBef>
                <a:spcPts val="0"/>
              </a:spcBef>
              <a:spcAft>
                <a:spcPts val="600"/>
              </a:spcAft>
              <a:tabLst>
                <a:tab pos="1255713" algn="l"/>
              </a:tabLst>
            </a:pPr>
            <a:endParaRPr lang="fr-FR" sz="1400" dirty="0">
              <a:solidFill>
                <a:srgbClr val="003399"/>
              </a:solidFill>
            </a:endParaRPr>
          </a:p>
        </p:txBody>
      </p:sp>
    </p:spTree>
    <p:extLst>
      <p:ext uri="{BB962C8B-B14F-4D97-AF65-F5344CB8AC3E}">
        <p14:creationId xmlns:p14="http://schemas.microsoft.com/office/powerpoint/2010/main" val="2908768459"/>
      </p:ext>
    </p:extLst>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2</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373411" y="692245"/>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2400" b="1" dirty="0">
                <a:solidFill>
                  <a:schemeClr val="folHlink"/>
                </a:solidFill>
              </a:rPr>
              <a:t>Menu</a:t>
            </a:r>
            <a:endParaRPr lang="fr-FR" sz="2800" dirty="0">
              <a:solidFill>
                <a:schemeClr val="folHlink"/>
              </a:solidFill>
            </a:endParaRPr>
          </a:p>
        </p:txBody>
      </p:sp>
      <p:sp>
        <p:nvSpPr>
          <p:cNvPr id="10" name="ZoneTexte 9">
            <a:extLst>
              <a:ext uri="{FF2B5EF4-FFF2-40B4-BE49-F238E27FC236}">
                <a16:creationId xmlns:a16="http://schemas.microsoft.com/office/drawing/2014/main" id="{EE62A045-7C80-4BB7-BF55-025387D096C4}"/>
              </a:ext>
            </a:extLst>
          </p:cNvPr>
          <p:cNvSpPr txBox="1"/>
          <p:nvPr/>
        </p:nvSpPr>
        <p:spPr>
          <a:xfrm>
            <a:off x="1115616" y="2564904"/>
            <a:ext cx="6912767" cy="1538883"/>
          </a:xfrm>
          <a:prstGeom prst="rect">
            <a:avLst/>
          </a:prstGeom>
          <a:noFill/>
        </p:spPr>
        <p:txBody>
          <a:bodyPr wrap="square" rtlCol="0">
            <a:spAutoFit/>
          </a:bodyPr>
          <a:lstStyle/>
          <a:p>
            <a:pPr marL="714357" indent="-536561">
              <a:spcBef>
                <a:spcPts val="0"/>
              </a:spcBef>
              <a:spcAft>
                <a:spcPts val="2400"/>
              </a:spcAft>
              <a:buFont typeface="Wingdings" panose="05000000000000000000" pitchFamily="2" charset="2"/>
              <a:buChar char="§"/>
            </a:pPr>
            <a:r>
              <a:rPr lang="fr-FR" sz="1800" dirty="0">
                <a:solidFill>
                  <a:srgbClr val="003399"/>
                </a:solidFill>
              </a:rPr>
              <a:t>Le Conseil Médical de réseau</a:t>
            </a:r>
          </a:p>
          <a:p>
            <a:pPr marL="714357" indent="-536561">
              <a:spcBef>
                <a:spcPts val="0"/>
              </a:spcBef>
              <a:spcAft>
                <a:spcPts val="2400"/>
              </a:spcAft>
              <a:buFont typeface="Wingdings" panose="05000000000000000000" pitchFamily="2" charset="2"/>
              <a:buChar char="§"/>
            </a:pPr>
            <a:r>
              <a:rPr lang="fr-FR" sz="1800" dirty="0">
                <a:solidFill>
                  <a:srgbClr val="003399"/>
                </a:solidFill>
              </a:rPr>
              <a:t>Transparence</a:t>
            </a:r>
          </a:p>
          <a:p>
            <a:pPr marL="714357" indent="-536561">
              <a:spcBef>
                <a:spcPts val="0"/>
              </a:spcBef>
              <a:spcAft>
                <a:spcPts val="2400"/>
              </a:spcAft>
              <a:buFont typeface="Wingdings" panose="05000000000000000000" pitchFamily="2" charset="2"/>
              <a:buChar char="§"/>
            </a:pPr>
            <a:r>
              <a:rPr lang="fr-FR" sz="1800" dirty="0">
                <a:solidFill>
                  <a:srgbClr val="003399"/>
                </a:solidFill>
              </a:rPr>
              <a:t>Gouvernance : ABSyM</a:t>
            </a:r>
          </a:p>
        </p:txBody>
      </p:sp>
    </p:spTree>
  </p:cSld>
  <p:clrMapOvr>
    <a:masterClrMapping/>
  </p:clrMapOvr>
  <p:transition>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20</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836712"/>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1800" b="1" dirty="0">
                <a:solidFill>
                  <a:schemeClr val="folHlink"/>
                </a:solidFill>
              </a:rPr>
              <a:t>A.R. 12 juillet 2023 - Critères d’imputation et d’évaluation des frais sur honoraires perçus en application de l’article 155 § 3 de la LCH</a:t>
            </a:r>
            <a:endParaRPr lang="fr-FR" sz="20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899592" y="2492896"/>
            <a:ext cx="7538435" cy="3585597"/>
          </a:xfrm>
          <a:prstGeom prst="rect">
            <a:avLst/>
          </a:prstGeom>
          <a:noFill/>
        </p:spPr>
        <p:txBody>
          <a:bodyPr wrap="square" rtlCol="0">
            <a:spAutoFit/>
          </a:bodyPr>
          <a:lstStyle/>
          <a:p>
            <a:pPr>
              <a:spcBef>
                <a:spcPts val="0"/>
              </a:spcBef>
              <a:spcAft>
                <a:spcPts val="1200"/>
              </a:spcAft>
            </a:pPr>
            <a:r>
              <a:rPr lang="fr-BE" sz="1400" b="1" u="sng" dirty="0">
                <a:solidFill>
                  <a:srgbClr val="003399"/>
                </a:solidFill>
              </a:rPr>
              <a:t>Imputation des frais </a:t>
            </a:r>
            <a:endParaRPr lang="fr-FR" sz="1400" dirty="0">
              <a:solidFill>
                <a:srgbClr val="003399"/>
              </a:solidFill>
            </a:endParaRPr>
          </a:p>
          <a:p>
            <a:pPr marL="1074738" indent="-712788">
              <a:spcBef>
                <a:spcPts val="0"/>
              </a:spcBef>
              <a:spcAft>
                <a:spcPts val="600"/>
              </a:spcAft>
              <a:tabLst>
                <a:tab pos="1074738" algn="l"/>
              </a:tabLst>
            </a:pPr>
            <a:r>
              <a:rPr lang="fr-FR" sz="1400" dirty="0">
                <a:solidFill>
                  <a:srgbClr val="003399"/>
                </a:solidFill>
              </a:rPr>
              <a:t>§ 1, 2°. 	Les tarifs de base des retenues peuvent être exprimées en pourcentage et sont déterminés sur base des données justificatives (cf. 1°)</a:t>
            </a:r>
          </a:p>
          <a:p>
            <a:pPr marL="1074738" indent="-712788">
              <a:spcBef>
                <a:spcPts val="0"/>
              </a:spcBef>
              <a:spcAft>
                <a:spcPts val="600"/>
              </a:spcAft>
              <a:tabLst>
                <a:tab pos="1074738" algn="l"/>
              </a:tabLst>
            </a:pPr>
            <a:r>
              <a:rPr lang="fr-FR" sz="1400" dirty="0">
                <a:solidFill>
                  <a:srgbClr val="003399"/>
                </a:solidFill>
              </a:rPr>
              <a:t>	Ces données :</a:t>
            </a:r>
          </a:p>
          <a:p>
            <a:pPr marL="1531938" lvl="1" indent="-457200">
              <a:spcBef>
                <a:spcPts val="0"/>
              </a:spcBef>
              <a:spcAft>
                <a:spcPts val="600"/>
              </a:spcAft>
              <a:buFont typeface="Arial" panose="020B0604020202020204" pitchFamily="34" charset="0"/>
              <a:buChar char="•"/>
              <a:tabLst>
                <a:tab pos="1527175" algn="l"/>
              </a:tabLst>
            </a:pPr>
            <a:r>
              <a:rPr lang="fr-FR" sz="1400" dirty="0">
                <a:solidFill>
                  <a:srgbClr val="003399"/>
                </a:solidFill>
              </a:rPr>
              <a:t>Nature et montant des frais</a:t>
            </a:r>
          </a:p>
          <a:p>
            <a:pPr marL="1531938" lvl="1" indent="-457200">
              <a:spcBef>
                <a:spcPts val="0"/>
              </a:spcBef>
              <a:spcAft>
                <a:spcPts val="600"/>
              </a:spcAft>
              <a:buFont typeface="Arial" panose="020B0604020202020204" pitchFamily="34" charset="0"/>
              <a:buChar char="•"/>
              <a:tabLst>
                <a:tab pos="1527175" algn="l"/>
              </a:tabLst>
            </a:pPr>
            <a:r>
              <a:rPr lang="fr-FR" sz="1400" dirty="0">
                <a:solidFill>
                  <a:srgbClr val="003399"/>
                </a:solidFill>
              </a:rPr>
              <a:t>Spécification des frais (cf. AR 18 décembre 2001), pour chaque groupe de services :</a:t>
            </a:r>
          </a:p>
          <a:p>
            <a:pPr marL="1989138" lvl="2" indent="-457200">
              <a:spcBef>
                <a:spcPts val="0"/>
              </a:spcBef>
              <a:spcAft>
                <a:spcPts val="600"/>
              </a:spcAft>
              <a:buFont typeface="Arial" panose="020B0604020202020204" pitchFamily="34" charset="0"/>
              <a:buChar char="•"/>
              <a:tabLst>
                <a:tab pos="1527175" algn="l"/>
              </a:tabLst>
            </a:pPr>
            <a:r>
              <a:rPr lang="fr-FR" sz="1400" dirty="0">
                <a:solidFill>
                  <a:srgbClr val="003399"/>
                </a:solidFill>
              </a:rPr>
              <a:t>Indiquer si les frais sont causés directement ou indirectement par les prestations médicales</a:t>
            </a:r>
          </a:p>
          <a:p>
            <a:pPr marL="1989138" lvl="2" indent="-457200">
              <a:spcBef>
                <a:spcPts val="0"/>
              </a:spcBef>
              <a:spcAft>
                <a:spcPts val="600"/>
              </a:spcAft>
              <a:buFont typeface="Arial" panose="020B0604020202020204" pitchFamily="34" charset="0"/>
              <a:buChar char="•"/>
              <a:tabLst>
                <a:tab pos="1527175" algn="l"/>
              </a:tabLst>
            </a:pPr>
            <a:r>
              <a:rPr lang="fr-FR" sz="1400" dirty="0">
                <a:solidFill>
                  <a:srgbClr val="003399"/>
                </a:solidFill>
              </a:rPr>
              <a:t>Mentionner le financement par le BMF ou entités fédérées</a:t>
            </a:r>
          </a:p>
          <a:p>
            <a:pPr marL="1989138" lvl="2" indent="-457200">
              <a:spcBef>
                <a:spcPts val="0"/>
              </a:spcBef>
              <a:spcAft>
                <a:spcPts val="600"/>
              </a:spcAft>
              <a:buFont typeface="Arial" panose="020B0604020202020204" pitchFamily="34" charset="0"/>
              <a:buChar char="•"/>
              <a:tabLst>
                <a:tab pos="1527175" algn="l"/>
              </a:tabLst>
            </a:pPr>
            <a:r>
              <a:rPr lang="fr-FR" sz="1400" dirty="0">
                <a:solidFill>
                  <a:srgbClr val="003399"/>
                </a:solidFill>
              </a:rPr>
              <a:t>La répartition des frais entre les services médicaux qui ont occasionnés les frais</a:t>
            </a:r>
          </a:p>
          <a:p>
            <a:pPr marL="1255713">
              <a:spcBef>
                <a:spcPts val="0"/>
              </a:spcBef>
              <a:spcAft>
                <a:spcPts val="600"/>
              </a:spcAft>
              <a:tabLst>
                <a:tab pos="1255713" algn="l"/>
              </a:tabLst>
            </a:pPr>
            <a:endParaRPr lang="fr-FR" sz="1400" dirty="0">
              <a:solidFill>
                <a:srgbClr val="003399"/>
              </a:solidFill>
            </a:endParaRPr>
          </a:p>
        </p:txBody>
      </p:sp>
    </p:spTree>
    <p:extLst>
      <p:ext uri="{BB962C8B-B14F-4D97-AF65-F5344CB8AC3E}">
        <p14:creationId xmlns:p14="http://schemas.microsoft.com/office/powerpoint/2010/main" val="3133436919"/>
      </p:ext>
    </p:extLst>
  </p:cSld>
  <p:clrMapOvr>
    <a:masterClrMapping/>
  </p:clrMapOvr>
  <p:transition>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21</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836712"/>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1800" b="1" dirty="0">
                <a:solidFill>
                  <a:schemeClr val="folHlink"/>
                </a:solidFill>
              </a:rPr>
              <a:t>A.R. 12 juillet 2023 - Critères d’imputation et d’évaluation des frais sur honoraires perçus en application de l’article 155 § 3 de la LCH</a:t>
            </a:r>
            <a:endParaRPr lang="fr-FR" sz="20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899592" y="2852936"/>
            <a:ext cx="7538435" cy="1785104"/>
          </a:xfrm>
          <a:prstGeom prst="rect">
            <a:avLst/>
          </a:prstGeom>
          <a:noFill/>
        </p:spPr>
        <p:txBody>
          <a:bodyPr wrap="square" rtlCol="0">
            <a:spAutoFit/>
          </a:bodyPr>
          <a:lstStyle/>
          <a:p>
            <a:pPr>
              <a:spcBef>
                <a:spcPts val="0"/>
              </a:spcBef>
              <a:spcAft>
                <a:spcPts val="1200"/>
              </a:spcAft>
            </a:pPr>
            <a:r>
              <a:rPr lang="fr-BE" sz="1400" b="1" u="sng" dirty="0">
                <a:solidFill>
                  <a:srgbClr val="003399"/>
                </a:solidFill>
              </a:rPr>
              <a:t>Évaluation des frais imputés </a:t>
            </a:r>
            <a:endParaRPr lang="fr-FR" sz="1400" b="1" u="sng" dirty="0">
              <a:solidFill>
                <a:srgbClr val="003399"/>
              </a:solidFill>
            </a:endParaRPr>
          </a:p>
          <a:p>
            <a:pPr marL="712788">
              <a:spcBef>
                <a:spcPts val="0"/>
              </a:spcBef>
              <a:spcAft>
                <a:spcPts val="1200"/>
              </a:spcAft>
            </a:pPr>
            <a:r>
              <a:rPr lang="fr-FR" sz="1400" dirty="0">
                <a:solidFill>
                  <a:srgbClr val="003399"/>
                </a:solidFill>
              </a:rPr>
              <a:t>Confirme et précise l’AR 18,12,2001</a:t>
            </a:r>
          </a:p>
          <a:p>
            <a:pPr marL="712788">
              <a:spcBef>
                <a:spcPts val="0"/>
              </a:spcBef>
              <a:spcAft>
                <a:spcPts val="1200"/>
              </a:spcAft>
            </a:pPr>
            <a:r>
              <a:rPr lang="fr-FR" sz="1400" dirty="0">
                <a:solidFill>
                  <a:srgbClr val="003399"/>
                </a:solidFill>
              </a:rPr>
              <a:t>Sanctions article 165, 4° de la LCH</a:t>
            </a:r>
          </a:p>
          <a:p>
            <a:pPr marL="712788">
              <a:spcBef>
                <a:spcPts val="0"/>
              </a:spcBef>
              <a:spcAft>
                <a:spcPts val="1200"/>
              </a:spcAft>
            </a:pPr>
            <a:endParaRPr lang="fr-FR" sz="1400" dirty="0">
              <a:solidFill>
                <a:srgbClr val="003399"/>
              </a:solidFill>
            </a:endParaRPr>
          </a:p>
          <a:p>
            <a:pPr marL="1255713">
              <a:spcBef>
                <a:spcPts val="0"/>
              </a:spcBef>
              <a:spcAft>
                <a:spcPts val="600"/>
              </a:spcAft>
              <a:tabLst>
                <a:tab pos="1255713" algn="l"/>
              </a:tabLst>
            </a:pPr>
            <a:endParaRPr lang="fr-FR" sz="1400" dirty="0">
              <a:solidFill>
                <a:srgbClr val="003399"/>
              </a:solidFill>
            </a:endParaRPr>
          </a:p>
        </p:txBody>
      </p:sp>
    </p:spTree>
    <p:extLst>
      <p:ext uri="{BB962C8B-B14F-4D97-AF65-F5344CB8AC3E}">
        <p14:creationId xmlns:p14="http://schemas.microsoft.com/office/powerpoint/2010/main" val="4211618716"/>
      </p:ext>
    </p:extLst>
  </p:cSld>
  <p:clrMapOvr>
    <a:masterClrMapping/>
  </p:clrMapOvr>
  <p:transition>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22</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630153"/>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2400" b="1" dirty="0">
                <a:solidFill>
                  <a:schemeClr val="folHlink"/>
                </a:solidFill>
              </a:rPr>
              <a:t>III. Gouvernance</a:t>
            </a:r>
            <a:endParaRPr lang="fr-FR" sz="2800" dirty="0">
              <a:solidFill>
                <a:schemeClr val="folHlink"/>
              </a:solidFill>
            </a:endParaRPr>
          </a:p>
        </p:txBody>
      </p:sp>
      <p:sp>
        <p:nvSpPr>
          <p:cNvPr id="2" name="ZoneTexte 1">
            <a:extLst>
              <a:ext uri="{FF2B5EF4-FFF2-40B4-BE49-F238E27FC236}">
                <a16:creationId xmlns:a16="http://schemas.microsoft.com/office/drawing/2014/main" id="{13B3615C-5D8D-588F-9622-75E12E49C522}"/>
              </a:ext>
            </a:extLst>
          </p:cNvPr>
          <p:cNvSpPr txBox="1"/>
          <p:nvPr/>
        </p:nvSpPr>
        <p:spPr>
          <a:xfrm>
            <a:off x="899592" y="2636912"/>
            <a:ext cx="7538435" cy="3016210"/>
          </a:xfrm>
          <a:prstGeom prst="rect">
            <a:avLst/>
          </a:prstGeom>
          <a:noFill/>
        </p:spPr>
        <p:txBody>
          <a:bodyPr wrap="square" rtlCol="0">
            <a:spAutoFit/>
          </a:bodyPr>
          <a:lstStyle/>
          <a:p>
            <a:pPr>
              <a:spcBef>
                <a:spcPts val="0"/>
              </a:spcBef>
              <a:spcAft>
                <a:spcPts val="1200"/>
              </a:spcAft>
            </a:pPr>
            <a:r>
              <a:rPr lang="fr-FR" sz="1400" b="1" u="sng" dirty="0">
                <a:solidFill>
                  <a:srgbClr val="003399"/>
                </a:solidFill>
              </a:rPr>
              <a:t>Réforme des hôpitaux</a:t>
            </a:r>
            <a:endParaRPr lang="fr-FR" sz="1400" dirty="0">
              <a:solidFill>
                <a:srgbClr val="003399"/>
              </a:solidFill>
            </a:endParaRPr>
          </a:p>
          <a:p>
            <a:pPr marL="893763" lvl="1" indent="-457200">
              <a:spcBef>
                <a:spcPts val="0"/>
              </a:spcBef>
              <a:spcAft>
                <a:spcPts val="600"/>
              </a:spcAft>
              <a:buFont typeface="Arial" panose="020B0604020202020204" pitchFamily="34" charset="0"/>
              <a:buChar char="•"/>
              <a:tabLst>
                <a:tab pos="893763" algn="l"/>
              </a:tabLst>
            </a:pPr>
            <a:r>
              <a:rPr lang="fr-FR" sz="1400" dirty="0">
                <a:solidFill>
                  <a:srgbClr val="003399"/>
                </a:solidFill>
              </a:rPr>
              <a:t>De Block</a:t>
            </a:r>
          </a:p>
          <a:p>
            <a:pPr marL="1527175" lvl="1">
              <a:spcBef>
                <a:spcPts val="0"/>
              </a:spcBef>
              <a:spcAft>
                <a:spcPts val="600"/>
              </a:spcAft>
              <a:tabLst>
                <a:tab pos="1527175" algn="l"/>
              </a:tabLst>
            </a:pPr>
            <a:r>
              <a:rPr lang="fr-FR" sz="1400" dirty="0">
                <a:solidFill>
                  <a:srgbClr val="003399"/>
                </a:solidFill>
              </a:rPr>
              <a:t>Structure : réseaux locorégionaux</a:t>
            </a:r>
          </a:p>
          <a:p>
            <a:pPr marL="1527175" lvl="1">
              <a:spcBef>
                <a:spcPts val="0"/>
              </a:spcBef>
              <a:spcAft>
                <a:spcPts val="600"/>
              </a:spcAft>
              <a:tabLst>
                <a:tab pos="1527175" algn="l"/>
              </a:tabLst>
            </a:pPr>
            <a:r>
              <a:rPr lang="fr-FR" sz="1400" dirty="0">
                <a:solidFill>
                  <a:srgbClr val="003399"/>
                </a:solidFill>
              </a:rPr>
              <a:t>Missions : loco régionaux et supra régionaux</a:t>
            </a:r>
          </a:p>
          <a:p>
            <a:pPr marL="1527175" lvl="1">
              <a:spcBef>
                <a:spcPts val="0"/>
              </a:spcBef>
              <a:spcAft>
                <a:spcPts val="600"/>
              </a:spcAft>
              <a:tabLst>
                <a:tab pos="1527175" algn="l"/>
              </a:tabLst>
            </a:pPr>
            <a:endParaRPr lang="fr-FR" sz="1400" dirty="0">
              <a:solidFill>
                <a:srgbClr val="003399"/>
              </a:solidFill>
            </a:endParaRPr>
          </a:p>
          <a:p>
            <a:pPr marL="893763" lvl="1" indent="-457200">
              <a:spcBef>
                <a:spcPts val="0"/>
              </a:spcBef>
              <a:spcAft>
                <a:spcPts val="600"/>
              </a:spcAft>
              <a:buFont typeface="Arial" panose="020B0604020202020204" pitchFamily="34" charset="0"/>
              <a:buChar char="•"/>
              <a:tabLst>
                <a:tab pos="893763" algn="l"/>
              </a:tabLst>
            </a:pPr>
            <a:r>
              <a:rPr lang="fr-FR" sz="1400" dirty="0">
                <a:solidFill>
                  <a:srgbClr val="003399"/>
                </a:solidFill>
              </a:rPr>
              <a:t>Vandenbrouck</a:t>
            </a:r>
          </a:p>
          <a:p>
            <a:pPr marL="1527175" lvl="1">
              <a:spcBef>
                <a:spcPts val="0"/>
              </a:spcBef>
              <a:spcAft>
                <a:spcPts val="600"/>
              </a:spcAft>
              <a:tabLst>
                <a:tab pos="1527175" algn="l"/>
              </a:tabLst>
            </a:pPr>
            <a:r>
              <a:rPr lang="fr-FR" sz="1400" dirty="0">
                <a:solidFill>
                  <a:srgbClr val="003399"/>
                </a:solidFill>
              </a:rPr>
              <a:t>Poursuite des décisions supra</a:t>
            </a:r>
          </a:p>
          <a:p>
            <a:pPr marL="1527175" lvl="1">
              <a:spcBef>
                <a:spcPts val="0"/>
              </a:spcBef>
              <a:spcAft>
                <a:spcPts val="600"/>
              </a:spcAft>
              <a:tabLst>
                <a:tab pos="1527175" algn="l"/>
              </a:tabLst>
            </a:pPr>
            <a:r>
              <a:rPr lang="fr-FR" sz="1400" dirty="0">
                <a:solidFill>
                  <a:srgbClr val="003399"/>
                </a:solidFill>
              </a:rPr>
              <a:t>Financement : pas réalisé</a:t>
            </a:r>
          </a:p>
          <a:p>
            <a:pPr marL="1527175" lvl="1">
              <a:spcBef>
                <a:spcPts val="0"/>
              </a:spcBef>
              <a:spcAft>
                <a:spcPts val="600"/>
              </a:spcAft>
              <a:tabLst>
                <a:tab pos="1527175" algn="l"/>
              </a:tabLst>
            </a:pPr>
            <a:endParaRPr lang="fr-FR" sz="1400" dirty="0">
              <a:solidFill>
                <a:srgbClr val="003399"/>
              </a:solidFill>
            </a:endParaRPr>
          </a:p>
          <a:p>
            <a:pPr marL="1255713">
              <a:spcBef>
                <a:spcPts val="0"/>
              </a:spcBef>
              <a:spcAft>
                <a:spcPts val="600"/>
              </a:spcAft>
              <a:tabLst>
                <a:tab pos="1255713" algn="l"/>
              </a:tabLst>
            </a:pPr>
            <a:endParaRPr lang="fr-FR" sz="1400" dirty="0">
              <a:solidFill>
                <a:srgbClr val="003399"/>
              </a:solidFill>
            </a:endParaRPr>
          </a:p>
        </p:txBody>
      </p:sp>
    </p:spTree>
    <p:extLst>
      <p:ext uri="{BB962C8B-B14F-4D97-AF65-F5344CB8AC3E}">
        <p14:creationId xmlns:p14="http://schemas.microsoft.com/office/powerpoint/2010/main" val="2457538827"/>
      </p:ext>
    </p:extLst>
  </p:cSld>
  <p:clrMapOvr>
    <a:masterClrMapping/>
  </p:clrMapOvr>
  <p:transition>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23</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630153"/>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2400" b="1" dirty="0">
                <a:solidFill>
                  <a:schemeClr val="folHlink"/>
                </a:solidFill>
              </a:rPr>
              <a:t>III. Gouvernance</a:t>
            </a:r>
            <a:endParaRPr lang="fr-FR" sz="2800" dirty="0">
              <a:solidFill>
                <a:schemeClr val="folHlink"/>
              </a:solidFill>
            </a:endParaRPr>
          </a:p>
        </p:txBody>
      </p:sp>
      <p:sp>
        <p:nvSpPr>
          <p:cNvPr id="2" name="ZoneTexte 1">
            <a:extLst>
              <a:ext uri="{FF2B5EF4-FFF2-40B4-BE49-F238E27FC236}">
                <a16:creationId xmlns:a16="http://schemas.microsoft.com/office/drawing/2014/main" id="{13B3615C-5D8D-588F-9622-75E12E49C522}"/>
              </a:ext>
            </a:extLst>
          </p:cNvPr>
          <p:cNvSpPr txBox="1"/>
          <p:nvPr/>
        </p:nvSpPr>
        <p:spPr>
          <a:xfrm>
            <a:off x="899592" y="2341016"/>
            <a:ext cx="7538435" cy="4293483"/>
          </a:xfrm>
          <a:prstGeom prst="rect">
            <a:avLst/>
          </a:prstGeom>
          <a:noFill/>
        </p:spPr>
        <p:txBody>
          <a:bodyPr wrap="square" rtlCol="0">
            <a:spAutoFit/>
          </a:bodyPr>
          <a:lstStyle/>
          <a:p>
            <a:pPr>
              <a:spcBef>
                <a:spcPts val="0"/>
              </a:spcBef>
              <a:spcAft>
                <a:spcPts val="1200"/>
              </a:spcAft>
            </a:pPr>
            <a:r>
              <a:rPr lang="fr-FR" sz="1400" b="1" u="sng" dirty="0">
                <a:solidFill>
                  <a:srgbClr val="003399"/>
                </a:solidFill>
              </a:rPr>
              <a:t>ABSyM  -  Vandenbrouck</a:t>
            </a:r>
            <a:endParaRPr lang="fr-FR" sz="1400" dirty="0">
              <a:solidFill>
                <a:srgbClr val="003399"/>
              </a:solidFill>
            </a:endParaRPr>
          </a:p>
          <a:p>
            <a:pPr marL="893763" lvl="1" indent="-457200">
              <a:spcBef>
                <a:spcPts val="0"/>
              </a:spcBef>
              <a:spcAft>
                <a:spcPts val="1200"/>
              </a:spcAft>
              <a:buFont typeface="+mj-lt"/>
              <a:buAutoNum type="arabicParenR"/>
              <a:tabLst>
                <a:tab pos="893763" algn="l"/>
              </a:tabLst>
            </a:pPr>
            <a:r>
              <a:rPr lang="fr-FR" sz="1400" dirty="0">
                <a:solidFill>
                  <a:srgbClr val="003399"/>
                </a:solidFill>
              </a:rPr>
              <a:t>Transparence : voir supra</a:t>
            </a:r>
          </a:p>
          <a:p>
            <a:pPr marL="436563" lvl="1">
              <a:spcBef>
                <a:spcPts val="0"/>
              </a:spcBef>
              <a:spcAft>
                <a:spcPts val="1200"/>
              </a:spcAft>
              <a:tabLst>
                <a:tab pos="893763" algn="l"/>
              </a:tabLst>
            </a:pPr>
            <a:r>
              <a:rPr lang="fr-FR" sz="1400" dirty="0">
                <a:solidFill>
                  <a:srgbClr val="003399"/>
                </a:solidFill>
              </a:rPr>
              <a:t>	Régulation des flux financiers et des rétrocessions</a:t>
            </a:r>
          </a:p>
          <a:p>
            <a:pPr marL="893763" lvl="1" indent="-457200">
              <a:spcBef>
                <a:spcPts val="0"/>
              </a:spcBef>
              <a:spcAft>
                <a:spcPts val="1200"/>
              </a:spcAft>
              <a:buFont typeface="+mj-lt"/>
              <a:buAutoNum type="arabicParenR" startAt="2"/>
              <a:tabLst>
                <a:tab pos="893763" algn="l"/>
              </a:tabLst>
            </a:pPr>
            <a:r>
              <a:rPr lang="fr-FR" sz="1400" dirty="0">
                <a:solidFill>
                  <a:srgbClr val="003399"/>
                </a:solidFill>
              </a:rPr>
              <a:t>Gouvernance hospitalière</a:t>
            </a:r>
          </a:p>
          <a:p>
            <a:pPr marL="893763" lvl="1">
              <a:spcBef>
                <a:spcPts val="0"/>
              </a:spcBef>
              <a:spcAft>
                <a:spcPts val="1200"/>
              </a:spcAft>
              <a:tabLst>
                <a:tab pos="893763" algn="l"/>
              </a:tabLst>
            </a:pPr>
            <a:r>
              <a:rPr lang="fr-FR" sz="1400" dirty="0">
                <a:solidFill>
                  <a:srgbClr val="003399"/>
                </a:solidFill>
              </a:rPr>
              <a:t>Co-construction gestionnaire – Conseil médical</a:t>
            </a:r>
          </a:p>
          <a:p>
            <a:pPr marL="893763" lvl="1">
              <a:spcBef>
                <a:spcPts val="0"/>
              </a:spcBef>
              <a:spcAft>
                <a:spcPts val="1200"/>
              </a:spcAft>
              <a:tabLst>
                <a:tab pos="893763" algn="l"/>
              </a:tabLst>
            </a:pPr>
            <a:r>
              <a:rPr lang="fr-FR" sz="1400" dirty="0">
                <a:solidFill>
                  <a:srgbClr val="003399"/>
                </a:solidFill>
              </a:rPr>
              <a:t>Pour projet médical</a:t>
            </a:r>
          </a:p>
          <a:p>
            <a:pPr marL="1527175" lvl="1" indent="-633413">
              <a:spcBef>
                <a:spcPts val="0"/>
              </a:spcBef>
              <a:spcAft>
                <a:spcPts val="1200"/>
              </a:spcAft>
              <a:tabLst>
                <a:tab pos="1527175" algn="l"/>
              </a:tabLst>
            </a:pPr>
            <a:r>
              <a:rPr lang="fr-FR" sz="1400" dirty="0">
                <a:solidFill>
                  <a:srgbClr val="003399"/>
                </a:solidFill>
              </a:rPr>
              <a:t>	</a:t>
            </a:r>
          </a:p>
          <a:p>
            <a:pPr marL="1527175" lvl="1" indent="-633413">
              <a:spcBef>
                <a:spcPts val="0"/>
              </a:spcBef>
              <a:spcAft>
                <a:spcPts val="1200"/>
              </a:spcAft>
              <a:tabLst>
                <a:tab pos="1527175" algn="l"/>
              </a:tabLst>
            </a:pPr>
            <a:r>
              <a:rPr lang="fr-FR" sz="1400" dirty="0">
                <a:solidFill>
                  <a:srgbClr val="003399"/>
                </a:solidFill>
              </a:rPr>
              <a:t>	Stratégique et opérationnel</a:t>
            </a:r>
          </a:p>
          <a:p>
            <a:pPr marL="1527175" lvl="1">
              <a:spcBef>
                <a:spcPts val="0"/>
              </a:spcBef>
              <a:spcAft>
                <a:spcPts val="1200"/>
              </a:spcAft>
              <a:tabLst>
                <a:tab pos="1527175" algn="l"/>
              </a:tabLst>
            </a:pPr>
            <a:r>
              <a:rPr lang="fr-FR" sz="1400" dirty="0">
                <a:solidFill>
                  <a:srgbClr val="003399"/>
                </a:solidFill>
              </a:rPr>
              <a:t>Surtout au niveau de la direction</a:t>
            </a:r>
          </a:p>
          <a:p>
            <a:pPr marL="1527175" lvl="1">
              <a:spcBef>
                <a:spcPts val="0"/>
              </a:spcBef>
              <a:spcAft>
                <a:spcPts val="1200"/>
              </a:spcAft>
              <a:tabLst>
                <a:tab pos="1527175" algn="l"/>
              </a:tabLst>
            </a:pPr>
            <a:r>
              <a:rPr lang="fr-FR" sz="1400" dirty="0">
                <a:solidFill>
                  <a:srgbClr val="003399"/>
                </a:solidFill>
              </a:rPr>
              <a:t>Aussi C.A. selon les hôpitaux publics vs privés</a:t>
            </a:r>
          </a:p>
          <a:p>
            <a:pPr marL="1527175" lvl="1">
              <a:spcBef>
                <a:spcPts val="0"/>
              </a:spcBef>
              <a:spcAft>
                <a:spcPts val="600"/>
              </a:spcAft>
              <a:tabLst>
                <a:tab pos="1527175" algn="l"/>
              </a:tabLst>
            </a:pPr>
            <a:endParaRPr lang="fr-FR" sz="1400" dirty="0">
              <a:solidFill>
                <a:srgbClr val="003399"/>
              </a:solidFill>
            </a:endParaRPr>
          </a:p>
          <a:p>
            <a:pPr marL="1255713">
              <a:spcBef>
                <a:spcPts val="0"/>
              </a:spcBef>
              <a:spcAft>
                <a:spcPts val="600"/>
              </a:spcAft>
              <a:tabLst>
                <a:tab pos="1255713" algn="l"/>
              </a:tabLst>
            </a:pPr>
            <a:endParaRPr lang="fr-FR" sz="1400" dirty="0">
              <a:solidFill>
                <a:srgbClr val="003399"/>
              </a:solidFill>
            </a:endParaRPr>
          </a:p>
        </p:txBody>
      </p:sp>
      <p:sp>
        <p:nvSpPr>
          <p:cNvPr id="4" name="Flèche : courbe vers la droite 3">
            <a:extLst>
              <a:ext uri="{FF2B5EF4-FFF2-40B4-BE49-F238E27FC236}">
                <a16:creationId xmlns:a16="http://schemas.microsoft.com/office/drawing/2014/main" id="{7CDF262E-408A-EF3A-26D6-905DFCB574B7}"/>
              </a:ext>
            </a:extLst>
          </p:cNvPr>
          <p:cNvSpPr/>
          <p:nvPr/>
        </p:nvSpPr>
        <p:spPr bwMode="auto">
          <a:xfrm>
            <a:off x="2051720" y="4699992"/>
            <a:ext cx="216024" cy="457200"/>
          </a:xfrm>
          <a:prstGeom prst="curved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BE" sz="2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1183268376"/>
      </p:ext>
    </p:extLst>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3</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630153"/>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2400" b="1" dirty="0">
                <a:solidFill>
                  <a:schemeClr val="folHlink"/>
                </a:solidFill>
              </a:rPr>
              <a:t>I. Le Conseil Médical de réseau</a:t>
            </a:r>
            <a:endParaRPr lang="fr-FR" sz="28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994005" y="2070183"/>
            <a:ext cx="7867089" cy="677108"/>
          </a:xfrm>
          <a:prstGeom prst="rect">
            <a:avLst/>
          </a:prstGeom>
          <a:noFill/>
        </p:spPr>
        <p:txBody>
          <a:bodyPr wrap="square" rtlCol="0">
            <a:spAutoFit/>
          </a:bodyPr>
          <a:lstStyle/>
          <a:p>
            <a:pPr>
              <a:spcBef>
                <a:spcPts val="0"/>
              </a:spcBef>
              <a:spcAft>
                <a:spcPts val="1200"/>
              </a:spcAft>
            </a:pPr>
            <a:r>
              <a:rPr lang="fr-BE" sz="1400" b="1" u="sng" dirty="0">
                <a:solidFill>
                  <a:srgbClr val="003399"/>
                </a:solidFill>
              </a:rPr>
              <a:t>Compétences Hôpital / Réseau</a:t>
            </a:r>
          </a:p>
          <a:p>
            <a:pPr>
              <a:spcBef>
                <a:spcPts val="0"/>
              </a:spcBef>
              <a:spcAft>
                <a:spcPts val="1000"/>
              </a:spcAft>
              <a:tabLst>
                <a:tab pos="895350" algn="l"/>
              </a:tabLst>
            </a:pPr>
            <a:r>
              <a:rPr lang="fr-FR" sz="1400" dirty="0">
                <a:solidFill>
                  <a:srgbClr val="003399"/>
                </a:solidFill>
              </a:rPr>
              <a:t>18 points prévus (LH, art.137) - au niveau du réseau : concertation mutuelle Gestion - CM</a:t>
            </a:r>
          </a:p>
        </p:txBody>
      </p:sp>
      <p:graphicFrame>
        <p:nvGraphicFramePr>
          <p:cNvPr id="3" name="Tableau 2">
            <a:extLst>
              <a:ext uri="{FF2B5EF4-FFF2-40B4-BE49-F238E27FC236}">
                <a16:creationId xmlns:a16="http://schemas.microsoft.com/office/drawing/2014/main" id="{069B80AF-E653-4F0B-810C-F20FA1917566}"/>
              </a:ext>
            </a:extLst>
          </p:cNvPr>
          <p:cNvGraphicFramePr>
            <a:graphicFrameLocks noGrp="1"/>
          </p:cNvGraphicFramePr>
          <p:nvPr>
            <p:extLst>
              <p:ext uri="{D42A27DB-BD31-4B8C-83A1-F6EECF244321}">
                <p14:modId xmlns:p14="http://schemas.microsoft.com/office/powerpoint/2010/main" val="35723084"/>
              </p:ext>
            </p:extLst>
          </p:nvPr>
        </p:nvGraphicFramePr>
        <p:xfrm>
          <a:off x="1116012" y="2852936"/>
          <a:ext cx="7056388" cy="3096350"/>
        </p:xfrm>
        <a:graphic>
          <a:graphicData uri="http://schemas.openxmlformats.org/drawingml/2006/table">
            <a:tbl>
              <a:tblPr firstRow="1" firstCol="1" bandRow="1">
                <a:tableStyleId>{BDBED569-4797-4DF1-A0F4-6AAB3CD982D8}</a:tableStyleId>
              </a:tblPr>
              <a:tblGrid>
                <a:gridCol w="4444045">
                  <a:extLst>
                    <a:ext uri="{9D8B030D-6E8A-4147-A177-3AD203B41FA5}">
                      <a16:colId xmlns:a16="http://schemas.microsoft.com/office/drawing/2014/main" val="2964812988"/>
                    </a:ext>
                  </a:extLst>
                </a:gridCol>
                <a:gridCol w="1376765">
                  <a:extLst>
                    <a:ext uri="{9D8B030D-6E8A-4147-A177-3AD203B41FA5}">
                      <a16:colId xmlns:a16="http://schemas.microsoft.com/office/drawing/2014/main" val="2556207276"/>
                    </a:ext>
                  </a:extLst>
                </a:gridCol>
                <a:gridCol w="1235578">
                  <a:extLst>
                    <a:ext uri="{9D8B030D-6E8A-4147-A177-3AD203B41FA5}">
                      <a16:colId xmlns:a16="http://schemas.microsoft.com/office/drawing/2014/main" val="1738740732"/>
                    </a:ext>
                  </a:extLst>
                </a:gridCol>
              </a:tblGrid>
              <a:tr h="309635">
                <a:tc>
                  <a:txBody>
                    <a:bodyPr/>
                    <a:lstStyle/>
                    <a:p>
                      <a:pPr marL="374015" algn="ctr">
                        <a:spcBef>
                          <a:spcPts val="300"/>
                        </a:spcBef>
                        <a:spcAft>
                          <a:spcPts val="300"/>
                        </a:spcAft>
                      </a:pPr>
                      <a:r>
                        <a:rPr lang="fr-BE" sz="900" dirty="0">
                          <a:solidFill>
                            <a:schemeClr val="tx2"/>
                          </a:solidFill>
                          <a:effectLst/>
                        </a:rPr>
                        <a:t>Article 137</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B w="12700" cap="flat" cmpd="sng" algn="ctr">
                      <a:solidFill>
                        <a:srgbClr val="0070C0"/>
                      </a:solidFill>
                      <a:prstDash val="solid"/>
                      <a:round/>
                      <a:headEnd type="none" w="med" len="med"/>
                      <a:tailEnd type="none" w="med" len="med"/>
                    </a:lnB>
                  </a:tcPr>
                </a:tc>
                <a:tc>
                  <a:txBody>
                    <a:bodyPr/>
                    <a:lstStyle/>
                    <a:p>
                      <a:pPr algn="ctr">
                        <a:spcBef>
                          <a:spcPts val="300"/>
                        </a:spcBef>
                        <a:spcAft>
                          <a:spcPts val="300"/>
                        </a:spcAft>
                      </a:pPr>
                      <a:r>
                        <a:rPr lang="fr-BE" sz="900" dirty="0">
                          <a:solidFill>
                            <a:schemeClr val="tx2"/>
                          </a:solidFill>
                          <a:effectLst/>
                        </a:rPr>
                        <a:t>Hôpital</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B w="12700" cap="flat" cmpd="sng" algn="ctr">
                      <a:solidFill>
                        <a:srgbClr val="0070C0"/>
                      </a:solidFill>
                      <a:prstDash val="solid"/>
                      <a:round/>
                      <a:headEnd type="none" w="med" len="med"/>
                      <a:tailEnd type="none" w="med" len="med"/>
                    </a:lnB>
                  </a:tcPr>
                </a:tc>
                <a:tc>
                  <a:txBody>
                    <a:bodyPr/>
                    <a:lstStyle/>
                    <a:p>
                      <a:pPr algn="ctr">
                        <a:spcBef>
                          <a:spcPts val="300"/>
                        </a:spcBef>
                        <a:spcAft>
                          <a:spcPts val="300"/>
                        </a:spcAft>
                      </a:pPr>
                      <a:r>
                        <a:rPr lang="fr-BE" sz="900" dirty="0">
                          <a:solidFill>
                            <a:schemeClr val="tx2"/>
                          </a:solidFill>
                          <a:effectLst/>
                        </a:rPr>
                        <a:t>Réseau</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B w="1270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2180814629"/>
                  </a:ext>
                </a:extLst>
              </a:tr>
              <a:tr h="309635">
                <a:tc>
                  <a:txBody>
                    <a:bodyPr/>
                    <a:lstStyle/>
                    <a:p>
                      <a:pPr marL="374015" algn="just">
                        <a:spcBef>
                          <a:spcPts val="300"/>
                        </a:spcBef>
                        <a:spcAft>
                          <a:spcPts val="300"/>
                        </a:spcAft>
                      </a:pPr>
                      <a:r>
                        <a:rPr lang="fr-BE" sz="900" dirty="0">
                          <a:solidFill>
                            <a:schemeClr val="tx2"/>
                          </a:solidFill>
                          <a:effectLst/>
                        </a:rPr>
                        <a:t>1°	Réglementation générale</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R w="3175"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tc>
                  <a:txBody>
                    <a:bodyPr/>
                    <a:lstStyle/>
                    <a:p>
                      <a:pPr algn="ctr">
                        <a:spcBef>
                          <a:spcPts val="300"/>
                        </a:spcBef>
                        <a:spcAft>
                          <a:spcPts val="300"/>
                        </a:spcAft>
                      </a:pPr>
                      <a:r>
                        <a:rPr lang="fr-BE" sz="900" dirty="0">
                          <a:solidFill>
                            <a:schemeClr val="tx2"/>
                          </a:solidFill>
                          <a:effectLst/>
                        </a:rPr>
                        <a:t>Avis renforcé</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3175" cap="flat" cmpd="sng" algn="ctr">
                      <a:solidFill>
                        <a:srgbClr val="0070C0"/>
                      </a:solidFill>
                      <a:prstDash val="solid"/>
                      <a:round/>
                      <a:headEnd type="none" w="med" len="med"/>
                      <a:tailEnd type="none" w="med" len="med"/>
                    </a:lnL>
                    <a:lnR w="3175"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tc>
                  <a:txBody>
                    <a:bodyPr/>
                    <a:lstStyle/>
                    <a:p>
                      <a:pPr algn="ctr">
                        <a:spcBef>
                          <a:spcPts val="300"/>
                        </a:spcBef>
                        <a:spcAft>
                          <a:spcPts val="300"/>
                        </a:spcAft>
                      </a:pPr>
                      <a:r>
                        <a:rPr lang="fr-BE" sz="900" dirty="0">
                          <a:solidFill>
                            <a:schemeClr val="tx2"/>
                          </a:solidFill>
                          <a:effectLst/>
                        </a:rPr>
                        <a:t>Consensus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3175" cap="flat" cmpd="sng" algn="ctr">
                      <a:solidFill>
                        <a:srgbClr val="0070C0"/>
                      </a:solidFill>
                      <a:prstDash val="solid"/>
                      <a:round/>
                      <a:headEnd type="none" w="med" len="med"/>
                      <a:tailEnd type="none" w="med" len="med"/>
                    </a:lnL>
                    <a:lnT w="12700"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2187517474"/>
                  </a:ext>
                </a:extLst>
              </a:tr>
              <a:tr h="309635">
                <a:tc>
                  <a:txBody>
                    <a:bodyPr/>
                    <a:lstStyle/>
                    <a:p>
                      <a:pPr marL="374015" algn="just">
                        <a:spcBef>
                          <a:spcPts val="300"/>
                        </a:spcBef>
                        <a:spcAft>
                          <a:spcPts val="300"/>
                        </a:spcAft>
                      </a:pPr>
                      <a:r>
                        <a:rPr lang="fr-BE" sz="900" dirty="0">
                          <a:solidFill>
                            <a:schemeClr val="tx2"/>
                          </a:solidFill>
                          <a:effectLst/>
                        </a:rPr>
                        <a:t>2°	Règlement organisation et coordination activité médicale</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tc>
                  <a:txBody>
                    <a:bodyPr/>
                    <a:lstStyle/>
                    <a:p>
                      <a:pPr algn="ctr">
                        <a:spcBef>
                          <a:spcPts val="300"/>
                        </a:spcBef>
                        <a:spcAft>
                          <a:spcPts val="300"/>
                        </a:spcAft>
                      </a:pPr>
                      <a:r>
                        <a:rPr lang="fr-BE" sz="900" dirty="0">
                          <a:solidFill>
                            <a:schemeClr val="tx2"/>
                          </a:solidFill>
                          <a:effectLst/>
                        </a:rPr>
                        <a:t>Avis renforcé</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tc>
                  <a:txBody>
                    <a:bodyPr/>
                    <a:lstStyle/>
                    <a:p>
                      <a:pPr algn="ctr">
                        <a:spcBef>
                          <a:spcPts val="300"/>
                        </a:spcBef>
                        <a:spcAft>
                          <a:spcPts val="300"/>
                        </a:spcAft>
                      </a:pPr>
                      <a:r>
                        <a:rPr lang="fr-BE" sz="900" dirty="0">
                          <a:solidFill>
                            <a:schemeClr val="tx2"/>
                          </a:solidFill>
                          <a:effectLst/>
                        </a:rPr>
                        <a:t>Consensus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2091801528"/>
                  </a:ext>
                </a:extLst>
              </a:tr>
              <a:tr h="309635">
                <a:tc>
                  <a:txBody>
                    <a:bodyPr/>
                    <a:lstStyle/>
                    <a:p>
                      <a:pPr marL="374015" algn="just">
                        <a:spcBef>
                          <a:spcPts val="300"/>
                        </a:spcBef>
                        <a:spcAft>
                          <a:spcPts val="300"/>
                        </a:spcAft>
                      </a:pPr>
                      <a:r>
                        <a:rPr lang="fr-BE" sz="900" dirty="0">
                          <a:solidFill>
                            <a:schemeClr val="tx2"/>
                          </a:solidFill>
                          <a:effectLst/>
                        </a:rPr>
                        <a:t>3°	Fixation et modification cadre médical</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R w="3175" cap="flat" cmpd="sng" algn="ctr">
                      <a:solidFill>
                        <a:srgbClr val="0070C0"/>
                      </a:solidFill>
                      <a:prstDash val="solid"/>
                      <a:round/>
                      <a:headEnd type="none" w="med" len="med"/>
                      <a:tailEnd type="none" w="med" len="med"/>
                    </a:ln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tc>
                  <a:txBody>
                    <a:bodyPr/>
                    <a:lstStyle/>
                    <a:p>
                      <a:pPr algn="ctr">
                        <a:spcBef>
                          <a:spcPts val="300"/>
                        </a:spcBef>
                        <a:spcAft>
                          <a:spcPts val="300"/>
                        </a:spcAft>
                      </a:pPr>
                      <a:r>
                        <a:rPr lang="fr-BE" sz="900" dirty="0">
                          <a:solidFill>
                            <a:schemeClr val="tx2"/>
                          </a:solidFill>
                          <a:effectLst/>
                        </a:rPr>
                        <a:t> </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3175" cap="flat" cmpd="sng" algn="ctr">
                      <a:solidFill>
                        <a:srgbClr val="0070C0"/>
                      </a:solidFill>
                      <a:prstDash val="solid"/>
                      <a:round/>
                      <a:headEnd type="none" w="med" len="med"/>
                      <a:tailEnd type="none" w="med" len="med"/>
                    </a:lnL>
                    <a:lnR w="3175" cap="flat" cmpd="sng" algn="ctr">
                      <a:solidFill>
                        <a:srgbClr val="0070C0"/>
                      </a:solidFill>
                      <a:prstDash val="solid"/>
                      <a:round/>
                      <a:headEnd type="none" w="med" len="med"/>
                      <a:tailEnd type="none" w="med" len="med"/>
                    </a:ln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tc>
                  <a:txBody>
                    <a:bodyPr/>
                    <a:lstStyle/>
                    <a:p>
                      <a:pPr algn="ctr">
                        <a:spcBef>
                          <a:spcPts val="300"/>
                        </a:spcBef>
                        <a:spcAft>
                          <a:spcPts val="300"/>
                        </a:spcAft>
                      </a:pPr>
                      <a:r>
                        <a:rPr lang="fr-BE" sz="900" dirty="0">
                          <a:solidFill>
                            <a:schemeClr val="tx2"/>
                          </a:solidFill>
                          <a:effectLst/>
                        </a:rPr>
                        <a:t>Consensus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3175" cap="flat" cmpd="sng" algn="ctr">
                      <a:solidFill>
                        <a:srgbClr val="0070C0"/>
                      </a:solidFill>
                      <a:prstDash val="solid"/>
                      <a:round/>
                      <a:headEnd type="none" w="med" len="med"/>
                      <a:tailEnd type="none" w="med" len="med"/>
                    </a:lnL>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782699664"/>
                  </a:ext>
                </a:extLst>
              </a:tr>
              <a:tr h="309635">
                <a:tc>
                  <a:txBody>
                    <a:bodyPr/>
                    <a:lstStyle/>
                    <a:p>
                      <a:pPr marL="374015" algn="just">
                        <a:spcBef>
                          <a:spcPts val="300"/>
                        </a:spcBef>
                        <a:spcAft>
                          <a:spcPts val="300"/>
                        </a:spcAft>
                      </a:pPr>
                      <a:r>
                        <a:rPr lang="fr-BE" sz="900" dirty="0">
                          <a:solidFill>
                            <a:schemeClr val="tx2"/>
                          </a:solidFill>
                          <a:effectLst/>
                        </a:rPr>
                        <a:t>4°	Nomination médecin chef</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R w="3175" cap="flat" cmpd="sng" algn="ctr">
                      <a:solidFill>
                        <a:srgbClr val="0070C0"/>
                      </a:solidFill>
                      <a:prstDash val="solid"/>
                      <a:round/>
                      <a:headEnd type="none" w="med" len="med"/>
                      <a:tailEnd type="none" w="med" len="med"/>
                    </a:ln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tc>
                  <a:txBody>
                    <a:bodyPr/>
                    <a:lstStyle/>
                    <a:p>
                      <a:pPr algn="ctr">
                        <a:spcBef>
                          <a:spcPts val="300"/>
                        </a:spcBef>
                        <a:spcAft>
                          <a:spcPts val="300"/>
                        </a:spcAft>
                      </a:pPr>
                      <a:r>
                        <a:rPr lang="fr-BE" sz="900" dirty="0">
                          <a:solidFill>
                            <a:schemeClr val="tx2"/>
                          </a:solidFill>
                          <a:effectLst/>
                        </a:rPr>
                        <a:t>Avis renforcé</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3175" cap="flat" cmpd="sng" algn="ctr">
                      <a:solidFill>
                        <a:srgbClr val="0070C0"/>
                      </a:solidFill>
                      <a:prstDash val="solid"/>
                      <a:round/>
                      <a:headEnd type="none" w="med" len="med"/>
                      <a:tailEnd type="none" w="med" len="med"/>
                    </a:lnL>
                    <a:lnR w="3175" cap="flat" cmpd="sng" algn="ctr">
                      <a:solidFill>
                        <a:srgbClr val="0070C0"/>
                      </a:solidFill>
                      <a:prstDash val="solid"/>
                      <a:round/>
                      <a:headEnd type="none" w="med" len="med"/>
                      <a:tailEnd type="none" w="med" len="med"/>
                    </a:ln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tc>
                  <a:txBody>
                    <a:bodyPr/>
                    <a:lstStyle/>
                    <a:p>
                      <a:pPr algn="ctr">
                        <a:spcBef>
                          <a:spcPts val="300"/>
                        </a:spcBef>
                        <a:spcAft>
                          <a:spcPts val="300"/>
                        </a:spcAft>
                      </a:pPr>
                      <a:r>
                        <a:rPr lang="fr-BE" sz="900" dirty="0">
                          <a:solidFill>
                            <a:schemeClr val="tx2"/>
                          </a:solidFill>
                          <a:effectLst/>
                        </a:rPr>
                        <a:t>Consensus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3175" cap="flat" cmpd="sng" algn="ctr">
                      <a:solidFill>
                        <a:srgbClr val="0070C0"/>
                      </a:solidFill>
                      <a:prstDash val="solid"/>
                      <a:round/>
                      <a:headEnd type="none" w="med" len="med"/>
                      <a:tailEnd type="none" w="med" len="med"/>
                    </a:lnL>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2806764584"/>
                  </a:ext>
                </a:extLst>
              </a:tr>
              <a:tr h="309635">
                <a:tc>
                  <a:txBody>
                    <a:bodyPr/>
                    <a:lstStyle/>
                    <a:p>
                      <a:pPr marL="374015" algn="just">
                        <a:spcBef>
                          <a:spcPts val="300"/>
                        </a:spcBef>
                        <a:spcAft>
                          <a:spcPts val="300"/>
                        </a:spcAft>
                      </a:pPr>
                      <a:r>
                        <a:rPr lang="fr-BE" sz="900" dirty="0">
                          <a:solidFill>
                            <a:schemeClr val="tx2"/>
                          </a:solidFill>
                          <a:effectLst/>
                        </a:rPr>
                        <a:t>5°	Nomination chefs de service</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R w="3175" cap="flat" cmpd="sng" algn="ctr">
                      <a:solidFill>
                        <a:srgbClr val="0070C0"/>
                      </a:solidFill>
                      <a:prstDash val="solid"/>
                      <a:round/>
                      <a:headEnd type="none" w="med" len="med"/>
                      <a:tailEnd type="none" w="med" len="med"/>
                    </a:ln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tc>
                  <a:txBody>
                    <a:bodyPr/>
                    <a:lstStyle/>
                    <a:p>
                      <a:pPr algn="ctr">
                        <a:spcBef>
                          <a:spcPts val="300"/>
                        </a:spcBef>
                        <a:spcAft>
                          <a:spcPts val="300"/>
                        </a:spcAft>
                      </a:pPr>
                      <a:r>
                        <a:rPr lang="fr-BE" sz="900" dirty="0">
                          <a:solidFill>
                            <a:schemeClr val="tx2"/>
                          </a:solidFill>
                          <a:effectLst/>
                        </a:rPr>
                        <a:t> </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3175" cap="flat" cmpd="sng" algn="ctr">
                      <a:solidFill>
                        <a:srgbClr val="0070C0"/>
                      </a:solidFill>
                      <a:prstDash val="solid"/>
                      <a:round/>
                      <a:headEnd type="none" w="med" len="med"/>
                      <a:tailEnd type="none" w="med" len="med"/>
                    </a:lnL>
                    <a:lnR w="3175" cap="flat" cmpd="sng" algn="ctr">
                      <a:solidFill>
                        <a:srgbClr val="0070C0"/>
                      </a:solidFill>
                      <a:prstDash val="solid"/>
                      <a:round/>
                      <a:headEnd type="none" w="med" len="med"/>
                      <a:tailEnd type="none" w="med" len="med"/>
                    </a:ln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tc>
                  <a:txBody>
                    <a:bodyPr/>
                    <a:lstStyle/>
                    <a:p>
                      <a:pPr algn="ctr">
                        <a:spcBef>
                          <a:spcPts val="300"/>
                        </a:spcBef>
                        <a:spcAft>
                          <a:spcPts val="300"/>
                        </a:spcAft>
                      </a:pPr>
                      <a:r>
                        <a:rPr lang="fr-BE" sz="900" dirty="0">
                          <a:solidFill>
                            <a:schemeClr val="tx2"/>
                          </a:solidFill>
                          <a:effectLst/>
                        </a:rPr>
                        <a:t>Consensus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3175" cap="flat" cmpd="sng" algn="ctr">
                      <a:solidFill>
                        <a:srgbClr val="0070C0"/>
                      </a:solidFill>
                      <a:prstDash val="solid"/>
                      <a:round/>
                      <a:headEnd type="none" w="med" len="med"/>
                      <a:tailEnd type="none" w="med" len="med"/>
                    </a:lnL>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4196876345"/>
                  </a:ext>
                </a:extLst>
              </a:tr>
              <a:tr h="309635">
                <a:tc>
                  <a:txBody>
                    <a:bodyPr/>
                    <a:lstStyle/>
                    <a:p>
                      <a:pPr marL="374015" algn="just">
                        <a:spcBef>
                          <a:spcPts val="300"/>
                        </a:spcBef>
                        <a:spcAft>
                          <a:spcPts val="300"/>
                        </a:spcAft>
                      </a:pPr>
                      <a:r>
                        <a:rPr lang="fr-BE" sz="900" dirty="0">
                          <a:solidFill>
                            <a:schemeClr val="tx2"/>
                          </a:solidFill>
                          <a:effectLst/>
                        </a:rPr>
                        <a:t>6°	Nomination et promotion médecins hospitaliers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R w="3175" cap="flat" cmpd="sng" algn="ctr">
                      <a:solidFill>
                        <a:srgbClr val="0070C0"/>
                      </a:solidFill>
                      <a:prstDash val="solid"/>
                      <a:round/>
                      <a:headEnd type="none" w="med" len="med"/>
                      <a:tailEnd type="none" w="med" len="med"/>
                    </a:ln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tc>
                  <a:txBody>
                    <a:bodyPr/>
                    <a:lstStyle/>
                    <a:p>
                      <a:pPr algn="ctr">
                        <a:spcBef>
                          <a:spcPts val="300"/>
                        </a:spcBef>
                        <a:spcAft>
                          <a:spcPts val="300"/>
                        </a:spcAft>
                      </a:pPr>
                      <a:r>
                        <a:rPr lang="fr-BE" sz="900" dirty="0">
                          <a:solidFill>
                            <a:schemeClr val="tx2"/>
                          </a:solidFill>
                          <a:effectLst/>
                        </a:rPr>
                        <a:t> </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3175" cap="flat" cmpd="sng" algn="ctr">
                      <a:solidFill>
                        <a:srgbClr val="0070C0"/>
                      </a:solidFill>
                      <a:prstDash val="solid"/>
                      <a:round/>
                      <a:headEnd type="none" w="med" len="med"/>
                      <a:tailEnd type="none" w="med" len="med"/>
                    </a:lnL>
                    <a:lnR w="3175" cap="flat" cmpd="sng" algn="ctr">
                      <a:solidFill>
                        <a:srgbClr val="0070C0"/>
                      </a:solidFill>
                      <a:prstDash val="solid"/>
                      <a:round/>
                      <a:headEnd type="none" w="med" len="med"/>
                      <a:tailEnd type="none" w="med" len="med"/>
                    </a:ln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tc>
                  <a:txBody>
                    <a:bodyPr/>
                    <a:lstStyle/>
                    <a:p>
                      <a:pPr algn="ctr">
                        <a:spcBef>
                          <a:spcPts val="300"/>
                        </a:spcBef>
                        <a:spcAft>
                          <a:spcPts val="300"/>
                        </a:spcAft>
                      </a:pPr>
                      <a:r>
                        <a:rPr lang="fr-BE" sz="900" dirty="0">
                          <a:solidFill>
                            <a:schemeClr val="tx2"/>
                          </a:solidFill>
                          <a:effectLst/>
                        </a:rPr>
                        <a:t>Consensus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3175" cap="flat" cmpd="sng" algn="ctr">
                      <a:solidFill>
                        <a:srgbClr val="0070C0"/>
                      </a:solidFill>
                      <a:prstDash val="solid"/>
                      <a:round/>
                      <a:headEnd type="none" w="med" len="med"/>
                      <a:tailEnd type="none" w="med" len="med"/>
                    </a:lnL>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3554178657"/>
                  </a:ext>
                </a:extLst>
              </a:tr>
              <a:tr h="309635">
                <a:tc>
                  <a:txBody>
                    <a:bodyPr/>
                    <a:lstStyle/>
                    <a:p>
                      <a:pPr marL="374015" algn="just">
                        <a:spcBef>
                          <a:spcPts val="300"/>
                        </a:spcBef>
                        <a:spcAft>
                          <a:spcPts val="300"/>
                        </a:spcAft>
                      </a:pPr>
                      <a:r>
                        <a:rPr lang="fr-BE" sz="900" dirty="0">
                          <a:solidFill>
                            <a:schemeClr val="tx2"/>
                          </a:solidFill>
                          <a:effectLst/>
                        </a:rPr>
                        <a:t>7°	Révocation (sauf motif grave) médecins hospitaliers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R w="3175" cap="flat" cmpd="sng" algn="ctr">
                      <a:solidFill>
                        <a:srgbClr val="0070C0"/>
                      </a:solidFill>
                      <a:prstDash val="solid"/>
                      <a:round/>
                      <a:headEnd type="none" w="med" len="med"/>
                      <a:tailEnd type="none" w="med" len="med"/>
                    </a:ln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tc>
                  <a:txBody>
                    <a:bodyPr/>
                    <a:lstStyle/>
                    <a:p>
                      <a:pPr algn="ctr">
                        <a:spcBef>
                          <a:spcPts val="300"/>
                        </a:spcBef>
                        <a:spcAft>
                          <a:spcPts val="300"/>
                        </a:spcAft>
                      </a:pPr>
                      <a:r>
                        <a:rPr lang="fr-BE" sz="900" dirty="0">
                          <a:solidFill>
                            <a:schemeClr val="tx2"/>
                          </a:solidFill>
                          <a:effectLst/>
                        </a:rPr>
                        <a:t>Avis renforcé</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3175" cap="flat" cmpd="sng" algn="ctr">
                      <a:solidFill>
                        <a:srgbClr val="0070C0"/>
                      </a:solidFill>
                      <a:prstDash val="solid"/>
                      <a:round/>
                      <a:headEnd type="none" w="med" len="med"/>
                      <a:tailEnd type="none" w="med" len="med"/>
                    </a:lnL>
                    <a:lnR w="3175" cap="flat" cmpd="sng" algn="ctr">
                      <a:solidFill>
                        <a:srgbClr val="0070C0"/>
                      </a:solidFill>
                      <a:prstDash val="solid"/>
                      <a:round/>
                      <a:headEnd type="none" w="med" len="med"/>
                      <a:tailEnd type="none" w="med" len="med"/>
                    </a:ln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tc>
                  <a:txBody>
                    <a:bodyPr/>
                    <a:lstStyle/>
                    <a:p>
                      <a:pPr algn="ctr">
                        <a:spcBef>
                          <a:spcPts val="300"/>
                        </a:spcBef>
                        <a:spcAft>
                          <a:spcPts val="300"/>
                        </a:spcAft>
                      </a:pPr>
                      <a:r>
                        <a:rPr lang="fr-BE" sz="900" dirty="0">
                          <a:solidFill>
                            <a:schemeClr val="tx2"/>
                          </a:solidFill>
                          <a:effectLst/>
                        </a:rPr>
                        <a:t>Consensus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3175" cap="flat" cmpd="sng" algn="ctr">
                      <a:solidFill>
                        <a:srgbClr val="0070C0"/>
                      </a:solidFill>
                      <a:prstDash val="solid"/>
                      <a:round/>
                      <a:headEnd type="none" w="med" len="med"/>
                      <a:tailEnd type="none" w="med" len="med"/>
                    </a:lnL>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3067125077"/>
                  </a:ext>
                </a:extLst>
              </a:tr>
              <a:tr h="309635">
                <a:tc>
                  <a:txBody>
                    <a:bodyPr/>
                    <a:lstStyle/>
                    <a:p>
                      <a:pPr marL="374015" algn="just">
                        <a:spcBef>
                          <a:spcPts val="300"/>
                        </a:spcBef>
                        <a:spcAft>
                          <a:spcPts val="300"/>
                        </a:spcAft>
                      </a:pPr>
                      <a:r>
                        <a:rPr lang="fr-BE" sz="900" dirty="0">
                          <a:solidFill>
                            <a:schemeClr val="tx2"/>
                          </a:solidFill>
                          <a:effectLst/>
                        </a:rPr>
                        <a:t>8°	Autres sanctions &gt;&lt; Médecin hospitalier.</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R w="3175" cap="flat" cmpd="sng" algn="ctr">
                      <a:solidFill>
                        <a:srgbClr val="0070C0"/>
                      </a:solidFill>
                      <a:prstDash val="solid"/>
                      <a:round/>
                      <a:headEnd type="none" w="med" len="med"/>
                      <a:tailEnd type="none" w="med" len="med"/>
                    </a:ln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tc>
                  <a:txBody>
                    <a:bodyPr/>
                    <a:lstStyle/>
                    <a:p>
                      <a:pPr marL="374015" algn="ctr">
                        <a:spcBef>
                          <a:spcPts val="300"/>
                        </a:spcBef>
                        <a:spcAft>
                          <a:spcPts val="300"/>
                        </a:spcAft>
                      </a:pPr>
                      <a:r>
                        <a:rPr lang="fr-BE" sz="900" dirty="0">
                          <a:solidFill>
                            <a:schemeClr val="tx2"/>
                          </a:solidFill>
                          <a:effectLst/>
                        </a:rPr>
                        <a:t> </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3175" cap="flat" cmpd="sng" algn="ctr">
                      <a:solidFill>
                        <a:srgbClr val="0070C0"/>
                      </a:solidFill>
                      <a:prstDash val="solid"/>
                      <a:round/>
                      <a:headEnd type="none" w="med" len="med"/>
                      <a:tailEnd type="none" w="med" len="med"/>
                    </a:lnL>
                    <a:lnR w="3175" cap="flat" cmpd="sng" algn="ctr">
                      <a:solidFill>
                        <a:srgbClr val="0070C0"/>
                      </a:solidFill>
                      <a:prstDash val="solid"/>
                      <a:round/>
                      <a:headEnd type="none" w="med" len="med"/>
                      <a:tailEnd type="none" w="med" len="med"/>
                    </a:lnR>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tc>
                  <a:txBody>
                    <a:bodyPr/>
                    <a:lstStyle/>
                    <a:p>
                      <a:pPr marL="0" indent="0" algn="ctr">
                        <a:spcBef>
                          <a:spcPts val="300"/>
                        </a:spcBef>
                        <a:spcAft>
                          <a:spcPts val="300"/>
                        </a:spcAft>
                      </a:pPr>
                      <a:r>
                        <a:rPr lang="fr-BE" sz="900" dirty="0">
                          <a:solidFill>
                            <a:schemeClr val="tx2"/>
                          </a:solidFill>
                          <a:effectLst/>
                        </a:rPr>
                        <a:t>Consensus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3175" cap="flat" cmpd="sng" algn="ctr">
                      <a:solidFill>
                        <a:srgbClr val="0070C0"/>
                      </a:solidFill>
                      <a:prstDash val="solid"/>
                      <a:round/>
                      <a:headEnd type="none" w="med" len="med"/>
                      <a:tailEnd type="none" w="med" len="med"/>
                    </a:lnL>
                    <a:lnT w="3175" cap="flat" cmpd="sng" algn="ctr">
                      <a:solidFill>
                        <a:srgbClr val="0070C0"/>
                      </a:solidFill>
                      <a:prstDash val="solid"/>
                      <a:round/>
                      <a:headEnd type="none" w="med" len="med"/>
                      <a:tailEnd type="none" w="med" len="med"/>
                    </a:lnT>
                    <a:lnB w="3175"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3657278074"/>
                  </a:ext>
                </a:extLst>
              </a:tr>
              <a:tr h="309635">
                <a:tc>
                  <a:txBody>
                    <a:bodyPr/>
                    <a:lstStyle/>
                    <a:p>
                      <a:pPr marL="374015" algn="just">
                        <a:spcBef>
                          <a:spcPts val="300"/>
                        </a:spcBef>
                        <a:spcAft>
                          <a:spcPts val="300"/>
                        </a:spcAft>
                      </a:pPr>
                      <a:r>
                        <a:rPr lang="fr-BE" sz="900">
                          <a:solidFill>
                            <a:schemeClr val="tx2"/>
                          </a:solidFill>
                          <a:effectLst/>
                        </a:rPr>
                        <a:t>9°	Prévisions budget activité médicale </a:t>
                      </a:r>
                      <a:endParaRPr lang="fr-BE" sz="90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T w="3175" cap="flat" cmpd="sng" algn="ctr">
                      <a:solidFill>
                        <a:srgbClr val="0070C0"/>
                      </a:solidFill>
                      <a:prstDash val="solid"/>
                      <a:round/>
                      <a:headEnd type="none" w="med" len="med"/>
                      <a:tailEnd type="none" w="med" len="med"/>
                    </a:lnT>
                  </a:tcPr>
                </a:tc>
                <a:tc>
                  <a:txBody>
                    <a:bodyPr/>
                    <a:lstStyle/>
                    <a:p>
                      <a:pPr marL="374015" algn="ctr">
                        <a:spcBef>
                          <a:spcPts val="300"/>
                        </a:spcBef>
                        <a:spcAft>
                          <a:spcPts val="300"/>
                        </a:spcAft>
                      </a:pPr>
                      <a:r>
                        <a:rPr lang="fr-BE" sz="900">
                          <a:solidFill>
                            <a:schemeClr val="tx2"/>
                          </a:solidFill>
                          <a:effectLst/>
                        </a:rPr>
                        <a:t> </a:t>
                      </a:r>
                      <a:endParaRPr lang="fr-BE" sz="90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T w="3175" cap="flat" cmpd="sng" algn="ctr">
                      <a:solidFill>
                        <a:srgbClr val="0070C0"/>
                      </a:solidFill>
                      <a:prstDash val="solid"/>
                      <a:round/>
                      <a:headEnd type="none" w="med" len="med"/>
                      <a:tailEnd type="none" w="med" len="med"/>
                    </a:lnT>
                  </a:tcPr>
                </a:tc>
                <a:tc>
                  <a:txBody>
                    <a:bodyPr/>
                    <a:lstStyle/>
                    <a:p>
                      <a:pPr marL="0" indent="0" algn="ctr">
                        <a:spcBef>
                          <a:spcPts val="300"/>
                        </a:spcBef>
                        <a:spcAft>
                          <a:spcPts val="300"/>
                        </a:spcAft>
                      </a:pPr>
                      <a:r>
                        <a:rPr lang="fr-BE" sz="900" dirty="0">
                          <a:solidFill>
                            <a:schemeClr val="tx2"/>
                          </a:solidFill>
                          <a:effectLst/>
                        </a:rPr>
                        <a:t>Consensus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T w="3175" cap="flat" cmpd="sng" algn="ctr">
                      <a:solidFill>
                        <a:srgbClr val="0070C0"/>
                      </a:solidFill>
                      <a:prstDash val="solid"/>
                      <a:round/>
                      <a:headEnd type="none" w="med" len="med"/>
                      <a:tailEnd type="none" w="med" len="med"/>
                    </a:lnT>
                  </a:tcPr>
                </a:tc>
                <a:extLst>
                  <a:ext uri="{0D108BD9-81ED-4DB2-BD59-A6C34878D82A}">
                    <a16:rowId xmlns:a16="http://schemas.microsoft.com/office/drawing/2014/main" val="836018008"/>
                  </a:ext>
                </a:extLst>
              </a:tr>
            </a:tbl>
          </a:graphicData>
        </a:graphic>
      </p:graphicFrame>
    </p:spTree>
    <p:extLst>
      <p:ext uri="{BB962C8B-B14F-4D97-AF65-F5344CB8AC3E}">
        <p14:creationId xmlns:p14="http://schemas.microsoft.com/office/powerpoint/2010/main" val="3836798502"/>
      </p:ext>
    </p:extLst>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736304"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4</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630153"/>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2400" b="1" dirty="0">
                <a:solidFill>
                  <a:schemeClr val="folHlink"/>
                </a:solidFill>
              </a:rPr>
              <a:t>I. Le Conseil Médical de réseau</a:t>
            </a:r>
            <a:endParaRPr lang="fr-FR" sz="28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994005" y="2070183"/>
            <a:ext cx="7867089" cy="677108"/>
          </a:xfrm>
          <a:prstGeom prst="rect">
            <a:avLst/>
          </a:prstGeom>
          <a:noFill/>
        </p:spPr>
        <p:txBody>
          <a:bodyPr wrap="square" rtlCol="0">
            <a:spAutoFit/>
          </a:bodyPr>
          <a:lstStyle/>
          <a:p>
            <a:pPr>
              <a:spcBef>
                <a:spcPts val="0"/>
              </a:spcBef>
              <a:spcAft>
                <a:spcPts val="1200"/>
              </a:spcAft>
            </a:pPr>
            <a:r>
              <a:rPr lang="fr-BE" sz="1400" b="1" u="sng" dirty="0">
                <a:solidFill>
                  <a:srgbClr val="003399"/>
                </a:solidFill>
              </a:rPr>
              <a:t>Compétences Hôpital / Réseau</a:t>
            </a:r>
          </a:p>
          <a:p>
            <a:pPr>
              <a:spcBef>
                <a:spcPts val="0"/>
              </a:spcBef>
              <a:spcAft>
                <a:spcPts val="1000"/>
              </a:spcAft>
              <a:tabLst>
                <a:tab pos="895350" algn="l"/>
              </a:tabLst>
            </a:pPr>
            <a:r>
              <a:rPr lang="fr-FR" sz="1400" dirty="0">
                <a:solidFill>
                  <a:srgbClr val="003399"/>
                </a:solidFill>
              </a:rPr>
              <a:t>18 points prévus (LH, art.137) - au niveau du réseau : concertation mutuelle Gestion - CM</a:t>
            </a:r>
          </a:p>
        </p:txBody>
      </p:sp>
      <p:graphicFrame>
        <p:nvGraphicFramePr>
          <p:cNvPr id="2" name="Tableau 1">
            <a:extLst>
              <a:ext uri="{FF2B5EF4-FFF2-40B4-BE49-F238E27FC236}">
                <a16:creationId xmlns:a16="http://schemas.microsoft.com/office/drawing/2014/main" id="{D0FD9E90-AA57-48B1-A092-B85BD2906991}"/>
              </a:ext>
            </a:extLst>
          </p:cNvPr>
          <p:cNvGraphicFramePr>
            <a:graphicFrameLocks noGrp="1"/>
          </p:cNvGraphicFramePr>
          <p:nvPr>
            <p:extLst>
              <p:ext uri="{D42A27DB-BD31-4B8C-83A1-F6EECF244321}">
                <p14:modId xmlns:p14="http://schemas.microsoft.com/office/powerpoint/2010/main" val="1549480930"/>
              </p:ext>
            </p:extLst>
          </p:nvPr>
        </p:nvGraphicFramePr>
        <p:xfrm>
          <a:off x="1116012" y="2876270"/>
          <a:ext cx="6912371" cy="3505060"/>
        </p:xfrm>
        <a:graphic>
          <a:graphicData uri="http://schemas.openxmlformats.org/drawingml/2006/table">
            <a:tbl>
              <a:tblPr firstRow="1" firstCol="1" bandRow="1">
                <a:tableStyleId>{BDBED569-4797-4DF1-A0F4-6AAB3CD982D8}</a:tableStyleId>
              </a:tblPr>
              <a:tblGrid>
                <a:gridCol w="4353345">
                  <a:extLst>
                    <a:ext uri="{9D8B030D-6E8A-4147-A177-3AD203B41FA5}">
                      <a16:colId xmlns:a16="http://schemas.microsoft.com/office/drawing/2014/main" val="1230623148"/>
                    </a:ext>
                  </a:extLst>
                </a:gridCol>
                <a:gridCol w="1348666">
                  <a:extLst>
                    <a:ext uri="{9D8B030D-6E8A-4147-A177-3AD203B41FA5}">
                      <a16:colId xmlns:a16="http://schemas.microsoft.com/office/drawing/2014/main" val="1616777412"/>
                    </a:ext>
                  </a:extLst>
                </a:gridCol>
                <a:gridCol w="1210360">
                  <a:extLst>
                    <a:ext uri="{9D8B030D-6E8A-4147-A177-3AD203B41FA5}">
                      <a16:colId xmlns:a16="http://schemas.microsoft.com/office/drawing/2014/main" val="2952750125"/>
                    </a:ext>
                  </a:extLst>
                </a:gridCol>
              </a:tblGrid>
              <a:tr h="350506">
                <a:tc>
                  <a:txBody>
                    <a:bodyPr/>
                    <a:lstStyle/>
                    <a:p>
                      <a:pPr marL="374015" algn="ctr">
                        <a:spcBef>
                          <a:spcPts val="300"/>
                        </a:spcBef>
                        <a:spcAft>
                          <a:spcPts val="300"/>
                        </a:spcAft>
                      </a:pPr>
                      <a:r>
                        <a:rPr lang="fr-BE" sz="900" dirty="0">
                          <a:solidFill>
                            <a:schemeClr val="tx2"/>
                          </a:solidFill>
                          <a:effectLst/>
                        </a:rPr>
                        <a:t>Article 137</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300"/>
                        </a:spcBef>
                        <a:spcAft>
                          <a:spcPts val="300"/>
                        </a:spcAft>
                      </a:pPr>
                      <a:r>
                        <a:rPr lang="fr-BE" sz="900" dirty="0">
                          <a:solidFill>
                            <a:schemeClr val="tx2"/>
                          </a:solidFill>
                          <a:effectLst/>
                        </a:rPr>
                        <a:t>Hôpital</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300"/>
                        </a:spcBef>
                        <a:spcAft>
                          <a:spcPts val="300"/>
                        </a:spcAft>
                      </a:pPr>
                      <a:r>
                        <a:rPr lang="fr-BE" sz="900" dirty="0">
                          <a:solidFill>
                            <a:schemeClr val="tx2"/>
                          </a:solidFill>
                          <a:effectLst/>
                        </a:rPr>
                        <a:t>Réseau</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96933710"/>
                  </a:ext>
                </a:extLst>
              </a:tr>
              <a:tr h="350506">
                <a:tc>
                  <a:txBody>
                    <a:bodyPr/>
                    <a:lstStyle/>
                    <a:p>
                      <a:pPr marL="374015" algn="just">
                        <a:spcBef>
                          <a:spcPts val="300"/>
                        </a:spcBef>
                        <a:spcAft>
                          <a:spcPts val="300"/>
                        </a:spcAft>
                      </a:pPr>
                      <a:r>
                        <a:rPr lang="fr-BE" sz="900">
                          <a:solidFill>
                            <a:schemeClr val="tx2"/>
                          </a:solidFill>
                          <a:effectLst/>
                        </a:rPr>
                        <a:t>10°	besoins en équipement médical + fixation priorités</a:t>
                      </a:r>
                      <a:endParaRPr lang="fr-BE" sz="90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74015" algn="ctr">
                        <a:spcBef>
                          <a:spcPts val="300"/>
                        </a:spcBef>
                        <a:spcAft>
                          <a:spcPts val="300"/>
                        </a:spcAft>
                      </a:pPr>
                      <a:r>
                        <a:rPr lang="fr-BE" sz="900">
                          <a:solidFill>
                            <a:schemeClr val="tx2"/>
                          </a:solidFill>
                          <a:effectLst/>
                        </a:rPr>
                        <a:t> </a:t>
                      </a:r>
                      <a:endParaRPr lang="fr-BE" sz="90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ctr">
                        <a:spcBef>
                          <a:spcPts val="300"/>
                        </a:spcBef>
                        <a:spcAft>
                          <a:spcPts val="300"/>
                        </a:spcAft>
                      </a:pPr>
                      <a:r>
                        <a:rPr lang="fr-BE" sz="900" dirty="0">
                          <a:solidFill>
                            <a:schemeClr val="tx2"/>
                          </a:solidFill>
                          <a:effectLst/>
                        </a:rPr>
                        <a:t>Consensus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2664555"/>
                  </a:ext>
                </a:extLst>
              </a:tr>
              <a:tr h="350506">
                <a:tc>
                  <a:txBody>
                    <a:bodyPr/>
                    <a:lstStyle/>
                    <a:p>
                      <a:pPr marL="374015" algn="just">
                        <a:spcBef>
                          <a:spcPts val="300"/>
                        </a:spcBef>
                        <a:spcAft>
                          <a:spcPts val="300"/>
                        </a:spcAft>
                      </a:pPr>
                      <a:r>
                        <a:rPr lang="fr-BE" sz="900">
                          <a:solidFill>
                            <a:schemeClr val="tx2"/>
                          </a:solidFill>
                          <a:effectLst/>
                        </a:rPr>
                        <a:t>11°	acquisition / renouvellement / réparations appareillage médical à charge des honoraires</a:t>
                      </a:r>
                      <a:endParaRPr lang="fr-BE" sz="90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ctr">
                        <a:spcBef>
                          <a:spcPts val="300"/>
                        </a:spcBef>
                        <a:spcAft>
                          <a:spcPts val="300"/>
                        </a:spcAft>
                      </a:pPr>
                      <a:r>
                        <a:rPr lang="fr-BE" sz="900" dirty="0">
                          <a:solidFill>
                            <a:schemeClr val="tx2"/>
                          </a:solidFill>
                          <a:effectLst/>
                        </a:rPr>
                        <a:t>Avis renforcé</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ctr">
                        <a:spcBef>
                          <a:spcPts val="300"/>
                        </a:spcBef>
                        <a:spcAft>
                          <a:spcPts val="300"/>
                        </a:spcAft>
                      </a:pPr>
                      <a:r>
                        <a:rPr lang="fr-BE" sz="900" dirty="0">
                          <a:solidFill>
                            <a:schemeClr val="tx2"/>
                          </a:solidFill>
                          <a:effectLst/>
                        </a:rPr>
                        <a:t>Consensus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08706225"/>
                  </a:ext>
                </a:extLst>
              </a:tr>
              <a:tr h="350506">
                <a:tc>
                  <a:txBody>
                    <a:bodyPr/>
                    <a:lstStyle/>
                    <a:p>
                      <a:pPr marL="374015" algn="just">
                        <a:spcBef>
                          <a:spcPts val="300"/>
                        </a:spcBef>
                        <a:spcAft>
                          <a:spcPts val="300"/>
                        </a:spcAft>
                      </a:pPr>
                      <a:r>
                        <a:rPr lang="fr-BE" sz="900" dirty="0">
                          <a:solidFill>
                            <a:schemeClr val="tx2"/>
                          </a:solidFill>
                          <a:effectLst/>
                        </a:rPr>
                        <a:t>12°	conventions avec des tiers si incidence sur activité médicale</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74015" algn="ctr">
                        <a:spcBef>
                          <a:spcPts val="300"/>
                        </a:spcBef>
                        <a:spcAft>
                          <a:spcPts val="300"/>
                        </a:spcAft>
                      </a:pPr>
                      <a:r>
                        <a:rPr lang="fr-BE" sz="900">
                          <a:solidFill>
                            <a:schemeClr val="tx2"/>
                          </a:solidFill>
                          <a:effectLst/>
                        </a:rPr>
                        <a:t> </a:t>
                      </a:r>
                      <a:endParaRPr lang="fr-BE" sz="90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ctr">
                        <a:spcBef>
                          <a:spcPts val="300"/>
                        </a:spcBef>
                        <a:spcAft>
                          <a:spcPts val="300"/>
                        </a:spcAft>
                      </a:pPr>
                      <a:r>
                        <a:rPr lang="fr-BE" sz="900" dirty="0">
                          <a:solidFill>
                            <a:schemeClr val="tx2"/>
                          </a:solidFill>
                          <a:effectLst/>
                        </a:rPr>
                        <a:t>Consensus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12723759"/>
                  </a:ext>
                </a:extLst>
              </a:tr>
              <a:tr h="350506">
                <a:tc>
                  <a:txBody>
                    <a:bodyPr/>
                    <a:lstStyle/>
                    <a:p>
                      <a:pPr marL="374015" algn="just">
                        <a:spcBef>
                          <a:spcPts val="300"/>
                        </a:spcBef>
                        <a:spcAft>
                          <a:spcPts val="300"/>
                        </a:spcAft>
                      </a:pPr>
                      <a:r>
                        <a:rPr lang="fr-BE" sz="900">
                          <a:solidFill>
                            <a:schemeClr val="tx2"/>
                          </a:solidFill>
                          <a:effectLst/>
                        </a:rPr>
                        <a:t>13°	Services médicaux : création, modification, dédoublement, suppression</a:t>
                      </a:r>
                      <a:endParaRPr lang="fr-BE" sz="90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74015" algn="ctr">
                        <a:spcBef>
                          <a:spcPts val="300"/>
                        </a:spcBef>
                        <a:spcAft>
                          <a:spcPts val="300"/>
                        </a:spcAft>
                      </a:pPr>
                      <a:r>
                        <a:rPr lang="fr-BE" sz="900">
                          <a:solidFill>
                            <a:schemeClr val="tx2"/>
                          </a:solidFill>
                          <a:effectLst/>
                        </a:rPr>
                        <a:t> </a:t>
                      </a:r>
                      <a:endParaRPr lang="fr-BE" sz="90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ctr">
                        <a:spcBef>
                          <a:spcPts val="300"/>
                        </a:spcBef>
                        <a:spcAft>
                          <a:spcPts val="300"/>
                        </a:spcAft>
                      </a:pPr>
                      <a:r>
                        <a:rPr lang="fr-BE" sz="900" dirty="0">
                          <a:solidFill>
                            <a:schemeClr val="tx2"/>
                          </a:solidFill>
                          <a:effectLst/>
                        </a:rPr>
                        <a:t>Consensus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68240902"/>
                  </a:ext>
                </a:extLst>
              </a:tr>
              <a:tr h="350506">
                <a:tc>
                  <a:txBody>
                    <a:bodyPr/>
                    <a:lstStyle/>
                    <a:p>
                      <a:pPr marL="374015" algn="just">
                        <a:spcBef>
                          <a:spcPts val="300"/>
                        </a:spcBef>
                        <a:spcAft>
                          <a:spcPts val="300"/>
                        </a:spcAft>
                      </a:pPr>
                      <a:r>
                        <a:rPr lang="fr-BE" sz="900">
                          <a:solidFill>
                            <a:schemeClr val="tx2"/>
                          </a:solidFill>
                          <a:effectLst/>
                        </a:rPr>
                        <a:t>14°	Construction ou transformation de l’hôpital si répercussion sur activité médicale</a:t>
                      </a:r>
                      <a:endParaRPr lang="fr-BE" sz="90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74015" algn="ctr">
                        <a:spcBef>
                          <a:spcPts val="300"/>
                        </a:spcBef>
                        <a:spcAft>
                          <a:spcPts val="300"/>
                        </a:spcAft>
                      </a:pPr>
                      <a:r>
                        <a:rPr lang="fr-BE" sz="900">
                          <a:solidFill>
                            <a:schemeClr val="tx2"/>
                          </a:solidFill>
                          <a:effectLst/>
                        </a:rPr>
                        <a:t> </a:t>
                      </a:r>
                      <a:endParaRPr lang="fr-BE" sz="90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ctr">
                        <a:spcBef>
                          <a:spcPts val="300"/>
                        </a:spcBef>
                        <a:spcAft>
                          <a:spcPts val="300"/>
                        </a:spcAft>
                      </a:pPr>
                      <a:r>
                        <a:rPr lang="fr-BE" sz="900" dirty="0">
                          <a:solidFill>
                            <a:schemeClr val="tx2"/>
                          </a:solidFill>
                          <a:effectLst/>
                        </a:rPr>
                        <a:t>Consensus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53537343"/>
                  </a:ext>
                </a:extLst>
              </a:tr>
              <a:tr h="350506">
                <a:tc>
                  <a:txBody>
                    <a:bodyPr/>
                    <a:lstStyle/>
                    <a:p>
                      <a:pPr marL="374015" algn="just">
                        <a:spcBef>
                          <a:spcPts val="300"/>
                        </a:spcBef>
                        <a:spcAft>
                          <a:spcPts val="300"/>
                        </a:spcAft>
                      </a:pPr>
                      <a:r>
                        <a:rPr lang="fr-BE" sz="900">
                          <a:solidFill>
                            <a:schemeClr val="tx2"/>
                          </a:solidFill>
                          <a:effectLst/>
                        </a:rPr>
                        <a:t>15°	changement de régime pour activité des médecins </a:t>
                      </a:r>
                      <a:endParaRPr lang="fr-BE" sz="90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74015" algn="ctr">
                        <a:spcBef>
                          <a:spcPts val="300"/>
                        </a:spcBef>
                        <a:spcAft>
                          <a:spcPts val="300"/>
                        </a:spcAft>
                      </a:pPr>
                      <a:r>
                        <a:rPr lang="fr-BE" sz="900">
                          <a:solidFill>
                            <a:schemeClr val="tx2"/>
                          </a:solidFill>
                          <a:effectLst/>
                        </a:rPr>
                        <a:t> </a:t>
                      </a:r>
                      <a:endParaRPr lang="fr-BE" sz="90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ctr">
                        <a:spcBef>
                          <a:spcPts val="300"/>
                        </a:spcBef>
                        <a:spcAft>
                          <a:spcPts val="300"/>
                        </a:spcAft>
                      </a:pPr>
                      <a:r>
                        <a:rPr lang="fr-BE" sz="900" dirty="0">
                          <a:solidFill>
                            <a:schemeClr val="tx2"/>
                          </a:solidFill>
                          <a:effectLst/>
                        </a:rPr>
                        <a:t>Consensus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83023808"/>
                  </a:ext>
                </a:extLst>
              </a:tr>
              <a:tr h="350506">
                <a:tc>
                  <a:txBody>
                    <a:bodyPr/>
                    <a:lstStyle/>
                    <a:p>
                      <a:pPr marL="374015" algn="just">
                        <a:spcBef>
                          <a:spcPts val="300"/>
                        </a:spcBef>
                        <a:spcAft>
                          <a:spcPts val="300"/>
                        </a:spcAft>
                      </a:pPr>
                      <a:r>
                        <a:rPr lang="fr-BE" sz="900" dirty="0">
                          <a:solidFill>
                            <a:schemeClr val="tx2"/>
                          </a:solidFill>
                          <a:effectLst/>
                        </a:rPr>
                        <a:t>16°	personnel infirmier et paramédical, y compris qualifications requises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74015" algn="ctr">
                        <a:spcBef>
                          <a:spcPts val="300"/>
                        </a:spcBef>
                        <a:spcAft>
                          <a:spcPts val="300"/>
                        </a:spcAft>
                      </a:pPr>
                      <a:r>
                        <a:rPr lang="fr-BE" sz="900">
                          <a:solidFill>
                            <a:schemeClr val="tx2"/>
                          </a:solidFill>
                          <a:effectLst/>
                        </a:rPr>
                        <a:t> </a:t>
                      </a:r>
                      <a:endParaRPr lang="fr-BE" sz="90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ctr">
                        <a:spcBef>
                          <a:spcPts val="300"/>
                        </a:spcBef>
                        <a:spcAft>
                          <a:spcPts val="300"/>
                        </a:spcAft>
                      </a:pPr>
                      <a:r>
                        <a:rPr lang="fr-BE" sz="900" dirty="0">
                          <a:solidFill>
                            <a:schemeClr val="tx2"/>
                          </a:solidFill>
                          <a:effectLst/>
                        </a:rPr>
                        <a:t>Avis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45039080"/>
                  </a:ext>
                </a:extLst>
              </a:tr>
              <a:tr h="350506">
                <a:tc>
                  <a:txBody>
                    <a:bodyPr/>
                    <a:lstStyle/>
                    <a:p>
                      <a:pPr marL="374015" algn="just">
                        <a:spcBef>
                          <a:spcPts val="300"/>
                        </a:spcBef>
                        <a:spcAft>
                          <a:spcPts val="300"/>
                        </a:spcAft>
                      </a:pPr>
                      <a:r>
                        <a:rPr lang="fr-BE" sz="900">
                          <a:solidFill>
                            <a:schemeClr val="tx2"/>
                          </a:solidFill>
                          <a:effectLst/>
                        </a:rPr>
                        <a:t>17°	fixation et modification du personnel à charge des honoraires</a:t>
                      </a:r>
                      <a:endParaRPr lang="fr-BE" sz="90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ctr">
                        <a:spcBef>
                          <a:spcPts val="300"/>
                        </a:spcBef>
                        <a:spcAft>
                          <a:spcPts val="300"/>
                        </a:spcAft>
                      </a:pPr>
                      <a:r>
                        <a:rPr lang="fr-BE" sz="900" dirty="0">
                          <a:solidFill>
                            <a:schemeClr val="tx2"/>
                          </a:solidFill>
                          <a:effectLst/>
                        </a:rPr>
                        <a:t>Avis renforcé</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ctr">
                        <a:spcBef>
                          <a:spcPts val="300"/>
                        </a:spcBef>
                        <a:spcAft>
                          <a:spcPts val="300"/>
                        </a:spcAft>
                      </a:pPr>
                      <a:r>
                        <a:rPr lang="fr-BE" sz="900" dirty="0">
                          <a:solidFill>
                            <a:schemeClr val="tx2"/>
                          </a:solidFill>
                          <a:effectLst/>
                        </a:rPr>
                        <a:t>Consensus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42747011"/>
                  </a:ext>
                </a:extLst>
              </a:tr>
              <a:tr h="350506">
                <a:tc>
                  <a:txBody>
                    <a:bodyPr/>
                    <a:lstStyle/>
                    <a:p>
                      <a:pPr marL="374015" algn="just">
                        <a:spcBef>
                          <a:spcPts val="300"/>
                        </a:spcBef>
                        <a:spcAft>
                          <a:spcPts val="300"/>
                        </a:spcAft>
                      </a:pPr>
                      <a:r>
                        <a:rPr lang="fr-BE" sz="900" dirty="0">
                          <a:solidFill>
                            <a:schemeClr val="tx2"/>
                          </a:solidFill>
                          <a:effectLst/>
                        </a:rPr>
                        <a:t>18°	plantes soumises au CM</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74015" algn="ctr">
                        <a:spcBef>
                          <a:spcPts val="300"/>
                        </a:spcBef>
                        <a:spcAft>
                          <a:spcPts val="300"/>
                        </a:spcAft>
                      </a:pPr>
                      <a:r>
                        <a:rPr lang="fr-BE" sz="900">
                          <a:solidFill>
                            <a:schemeClr val="tx2"/>
                          </a:solidFill>
                          <a:effectLst/>
                        </a:rPr>
                        <a:t> </a:t>
                      </a:r>
                      <a:endParaRPr lang="fr-BE" sz="90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ctr">
                        <a:spcBef>
                          <a:spcPts val="300"/>
                        </a:spcBef>
                        <a:spcAft>
                          <a:spcPts val="300"/>
                        </a:spcAft>
                      </a:pPr>
                      <a:r>
                        <a:rPr lang="fr-BE" sz="900" dirty="0">
                          <a:solidFill>
                            <a:schemeClr val="tx2"/>
                          </a:solidFill>
                          <a:effectLst/>
                        </a:rPr>
                        <a:t>Avis</a:t>
                      </a:r>
                      <a:endParaRPr lang="fr-BE" sz="9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56910078"/>
                  </a:ext>
                </a:extLst>
              </a:tr>
            </a:tbl>
          </a:graphicData>
        </a:graphic>
      </p:graphicFrame>
    </p:spTree>
    <p:extLst>
      <p:ext uri="{BB962C8B-B14F-4D97-AF65-F5344CB8AC3E}">
        <p14:creationId xmlns:p14="http://schemas.microsoft.com/office/powerpoint/2010/main" val="2217738604"/>
      </p:ext>
    </p:extLst>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5</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630153"/>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2400" b="1" dirty="0">
                <a:solidFill>
                  <a:schemeClr val="folHlink"/>
                </a:solidFill>
              </a:rPr>
              <a:t>I. Le Conseil Médical de réseau</a:t>
            </a:r>
            <a:endParaRPr lang="fr-FR" sz="28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994005" y="2070183"/>
            <a:ext cx="7867089" cy="3277820"/>
          </a:xfrm>
          <a:prstGeom prst="rect">
            <a:avLst/>
          </a:prstGeom>
          <a:noFill/>
        </p:spPr>
        <p:txBody>
          <a:bodyPr wrap="square" rtlCol="0">
            <a:spAutoFit/>
          </a:bodyPr>
          <a:lstStyle/>
          <a:p>
            <a:pPr>
              <a:spcBef>
                <a:spcPts val="0"/>
              </a:spcBef>
              <a:spcAft>
                <a:spcPts val="1200"/>
              </a:spcAft>
            </a:pPr>
            <a:r>
              <a:rPr lang="fr-BE" sz="1400" b="1" u="sng" dirty="0">
                <a:solidFill>
                  <a:srgbClr val="003399"/>
                </a:solidFill>
              </a:rPr>
              <a:t>Concertation – 16 points sur 18 !</a:t>
            </a:r>
          </a:p>
          <a:p>
            <a:pPr marL="354013">
              <a:spcBef>
                <a:spcPts val="1200"/>
              </a:spcBef>
              <a:spcAft>
                <a:spcPts val="1000"/>
              </a:spcAft>
              <a:tabLst>
                <a:tab pos="895350" algn="l"/>
              </a:tabLst>
            </a:pPr>
            <a:r>
              <a:rPr lang="fr-FR" sz="1400" dirty="0">
                <a:solidFill>
                  <a:srgbClr val="003399"/>
                </a:solidFill>
              </a:rPr>
              <a:t>La concertation a lieu </a:t>
            </a:r>
          </a:p>
          <a:p>
            <a:pPr marL="1071563" indent="-530225">
              <a:spcBef>
                <a:spcPts val="0"/>
              </a:spcBef>
              <a:spcAft>
                <a:spcPts val="1000"/>
              </a:spcAft>
              <a:buFont typeface="Wingdings" panose="05000000000000000000" pitchFamily="2" charset="2"/>
              <a:buChar char="Ø"/>
              <a:tabLst>
                <a:tab pos="895350" algn="l"/>
              </a:tabLst>
            </a:pPr>
            <a:r>
              <a:rPr lang="fr-FR" sz="1400" dirty="0">
                <a:solidFill>
                  <a:srgbClr val="003399"/>
                </a:solidFill>
              </a:rPr>
              <a:t>Pour les points avec avis renforcé : quand la matière a été transférée (cf. + haut)</a:t>
            </a:r>
          </a:p>
          <a:p>
            <a:pPr marL="1071563" indent="-530225">
              <a:spcBef>
                <a:spcPts val="0"/>
              </a:spcBef>
              <a:spcAft>
                <a:spcPts val="1000"/>
              </a:spcAft>
              <a:buFont typeface="Wingdings" panose="05000000000000000000" pitchFamily="2" charset="2"/>
              <a:buChar char="Ø"/>
              <a:tabLst>
                <a:tab pos="895350" algn="l"/>
              </a:tabLst>
            </a:pPr>
            <a:r>
              <a:rPr lang="fr-FR" sz="1400" dirty="0">
                <a:solidFill>
                  <a:srgbClr val="003399"/>
                </a:solidFill>
              </a:rPr>
              <a:t>Dans tous les autres cas pour les autres points (nominations – sanctions, …)</a:t>
            </a:r>
          </a:p>
          <a:p>
            <a:pPr marL="354013">
              <a:spcBef>
                <a:spcPts val="1800"/>
              </a:spcBef>
              <a:spcAft>
                <a:spcPts val="1000"/>
              </a:spcAft>
              <a:tabLst>
                <a:tab pos="895350" algn="l"/>
              </a:tabLst>
            </a:pPr>
            <a:r>
              <a:rPr lang="fr-FR" sz="1400" dirty="0">
                <a:solidFill>
                  <a:srgbClr val="003399"/>
                </a:solidFill>
              </a:rPr>
              <a:t>Avis simple pour les 2 points non soumis à la concertation :</a:t>
            </a:r>
          </a:p>
          <a:p>
            <a:pPr marL="1071563">
              <a:spcBef>
                <a:spcPts val="600"/>
              </a:spcBef>
              <a:spcAft>
                <a:spcPts val="1000"/>
              </a:spcAft>
              <a:tabLst>
                <a:tab pos="1435100" algn="l"/>
              </a:tabLst>
            </a:pPr>
            <a:r>
              <a:rPr lang="fr-FR" sz="1400" dirty="0">
                <a:solidFill>
                  <a:srgbClr val="003399"/>
                </a:solidFill>
              </a:rPr>
              <a:t>16°	personnel infirmier et paramédical, y compris qualifications requises</a:t>
            </a:r>
          </a:p>
          <a:p>
            <a:pPr marL="1071563">
              <a:spcBef>
                <a:spcPts val="600"/>
              </a:spcBef>
              <a:spcAft>
                <a:spcPts val="1000"/>
              </a:spcAft>
              <a:tabLst>
                <a:tab pos="1435100" algn="l"/>
              </a:tabLst>
            </a:pPr>
            <a:r>
              <a:rPr lang="fr-FR" sz="1400" dirty="0">
                <a:solidFill>
                  <a:srgbClr val="003399"/>
                </a:solidFill>
              </a:rPr>
              <a:t>18°	plaintes soumises au CM</a:t>
            </a:r>
          </a:p>
          <a:p>
            <a:pPr>
              <a:spcBef>
                <a:spcPts val="0"/>
              </a:spcBef>
              <a:spcAft>
                <a:spcPts val="1000"/>
              </a:spcAft>
              <a:tabLst>
                <a:tab pos="895350" algn="l"/>
              </a:tabLst>
            </a:pPr>
            <a:endParaRPr lang="fr-FR" sz="1400" dirty="0">
              <a:solidFill>
                <a:srgbClr val="003399"/>
              </a:solidFill>
            </a:endParaRPr>
          </a:p>
        </p:txBody>
      </p:sp>
    </p:spTree>
    <p:extLst>
      <p:ext uri="{BB962C8B-B14F-4D97-AF65-F5344CB8AC3E}">
        <p14:creationId xmlns:p14="http://schemas.microsoft.com/office/powerpoint/2010/main" val="790593483"/>
      </p:ext>
    </p:extLst>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6</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630153"/>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2400" b="1" dirty="0">
                <a:solidFill>
                  <a:schemeClr val="folHlink"/>
                </a:solidFill>
              </a:rPr>
              <a:t>I. Le Conseil Médical de réseau</a:t>
            </a:r>
            <a:endParaRPr lang="fr-FR" sz="28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994005" y="2070183"/>
            <a:ext cx="7867089" cy="3164969"/>
          </a:xfrm>
          <a:prstGeom prst="rect">
            <a:avLst/>
          </a:prstGeom>
          <a:noFill/>
        </p:spPr>
        <p:txBody>
          <a:bodyPr wrap="square" rtlCol="0">
            <a:spAutoFit/>
          </a:bodyPr>
          <a:lstStyle/>
          <a:p>
            <a:pPr>
              <a:spcBef>
                <a:spcPts val="0"/>
              </a:spcBef>
              <a:spcAft>
                <a:spcPts val="1200"/>
              </a:spcAft>
            </a:pPr>
            <a:r>
              <a:rPr lang="fr-BE" sz="1400" b="1" u="sng" dirty="0">
                <a:solidFill>
                  <a:srgbClr val="003399"/>
                </a:solidFill>
              </a:rPr>
              <a:t>Concertation – 16 points sur 18 !</a:t>
            </a:r>
          </a:p>
          <a:p>
            <a:pPr marL="354013">
              <a:spcBef>
                <a:spcPts val="1200"/>
              </a:spcBef>
              <a:spcAft>
                <a:spcPts val="1000"/>
              </a:spcAft>
              <a:tabLst>
                <a:tab pos="895350" algn="l"/>
              </a:tabLst>
            </a:pPr>
            <a:r>
              <a:rPr lang="fr-FR" sz="1400" dirty="0">
                <a:solidFill>
                  <a:srgbClr val="003399"/>
                </a:solidFill>
              </a:rPr>
              <a:t>Cf. Exposé des motifs : modèle de consensus – modèle paritaire</a:t>
            </a:r>
          </a:p>
          <a:p>
            <a:pPr marL="354013">
              <a:spcBef>
                <a:spcPts val="1200"/>
              </a:spcBef>
              <a:spcAft>
                <a:spcPts val="1000"/>
              </a:spcAft>
              <a:tabLst>
                <a:tab pos="895350" algn="l"/>
              </a:tabLst>
            </a:pPr>
            <a:r>
              <a:rPr lang="fr-FR" sz="1400" dirty="0">
                <a:solidFill>
                  <a:srgbClr val="003399"/>
                </a:solidFill>
              </a:rPr>
              <a:t>Consensus sur chacun des 2 bancs (CM et gestion), ensuite consensus entre eux</a:t>
            </a:r>
          </a:p>
          <a:p>
            <a:pPr marL="354013">
              <a:spcBef>
                <a:spcPts val="1200"/>
              </a:spcBef>
              <a:spcAft>
                <a:spcPts val="1000"/>
              </a:spcAft>
              <a:tabLst>
                <a:tab pos="895350" algn="l"/>
              </a:tabLst>
            </a:pPr>
            <a:r>
              <a:rPr lang="fr-FR" sz="1400" dirty="0">
                <a:solidFill>
                  <a:srgbClr val="003399"/>
                </a:solidFill>
              </a:rPr>
              <a:t>L’accord trouvé est formalisé par un écrit</a:t>
            </a:r>
          </a:p>
          <a:p>
            <a:pPr marL="354013">
              <a:spcBef>
                <a:spcPts val="1200"/>
              </a:spcBef>
              <a:spcAft>
                <a:spcPts val="1000"/>
              </a:spcAft>
              <a:tabLst>
                <a:tab pos="895350" algn="l"/>
              </a:tabLst>
            </a:pPr>
            <a:r>
              <a:rPr lang="fr-FR" sz="1400" dirty="0">
                <a:solidFill>
                  <a:srgbClr val="003399"/>
                </a:solidFill>
              </a:rPr>
              <a:t>On peut travailler par délégations (cf. CPC – Comité Permanent de Concertation)</a:t>
            </a:r>
          </a:p>
          <a:p>
            <a:pPr marL="354013">
              <a:spcBef>
                <a:spcPts val="1200"/>
              </a:spcBef>
              <a:spcAft>
                <a:spcPts val="1000"/>
              </a:spcAft>
              <a:tabLst>
                <a:tab pos="895350" algn="l"/>
              </a:tabLst>
            </a:pPr>
            <a:endParaRPr lang="fr-FR" sz="1400" dirty="0">
              <a:solidFill>
                <a:srgbClr val="003399"/>
              </a:solidFill>
            </a:endParaRPr>
          </a:p>
          <a:p>
            <a:pPr>
              <a:spcBef>
                <a:spcPts val="0"/>
              </a:spcBef>
              <a:spcAft>
                <a:spcPts val="1000"/>
              </a:spcAft>
              <a:tabLst>
                <a:tab pos="895350" algn="l"/>
              </a:tabLst>
            </a:pPr>
            <a:endParaRPr lang="fr-FR" sz="1400" dirty="0">
              <a:solidFill>
                <a:srgbClr val="003399"/>
              </a:solidFill>
            </a:endParaRPr>
          </a:p>
        </p:txBody>
      </p:sp>
    </p:spTree>
    <p:extLst>
      <p:ext uri="{BB962C8B-B14F-4D97-AF65-F5344CB8AC3E}">
        <p14:creationId xmlns:p14="http://schemas.microsoft.com/office/powerpoint/2010/main" val="3560494476"/>
      </p:ext>
    </p:extLst>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7</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630153"/>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2400" b="1" dirty="0">
                <a:solidFill>
                  <a:schemeClr val="folHlink"/>
                </a:solidFill>
              </a:rPr>
              <a:t>I. Le Conseil Médical de réseau</a:t>
            </a:r>
            <a:endParaRPr lang="fr-FR" sz="28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994005" y="2070183"/>
            <a:ext cx="7867089" cy="2882840"/>
          </a:xfrm>
          <a:prstGeom prst="rect">
            <a:avLst/>
          </a:prstGeom>
          <a:noFill/>
        </p:spPr>
        <p:txBody>
          <a:bodyPr wrap="square" rtlCol="0">
            <a:spAutoFit/>
          </a:bodyPr>
          <a:lstStyle/>
          <a:p>
            <a:pPr>
              <a:spcBef>
                <a:spcPts val="0"/>
              </a:spcBef>
              <a:spcAft>
                <a:spcPts val="1200"/>
              </a:spcAft>
            </a:pPr>
            <a:r>
              <a:rPr lang="fr-BE" sz="1400" b="1" u="sng" dirty="0">
                <a:solidFill>
                  <a:srgbClr val="003399"/>
                </a:solidFill>
              </a:rPr>
              <a:t>Concertation – 16 points sur 18 !</a:t>
            </a:r>
          </a:p>
          <a:p>
            <a:pPr marL="354013">
              <a:spcBef>
                <a:spcPts val="1200"/>
              </a:spcBef>
              <a:spcAft>
                <a:spcPts val="1000"/>
              </a:spcAft>
              <a:tabLst>
                <a:tab pos="895350" algn="l"/>
              </a:tabLst>
            </a:pPr>
            <a:r>
              <a:rPr lang="fr-FR" sz="1400" dirty="0">
                <a:solidFill>
                  <a:srgbClr val="003399"/>
                </a:solidFill>
              </a:rPr>
              <a:t>Si pas de consensus ?</a:t>
            </a:r>
          </a:p>
          <a:p>
            <a:pPr marL="717550">
              <a:spcBef>
                <a:spcPts val="1200"/>
              </a:spcBef>
              <a:spcAft>
                <a:spcPts val="1000"/>
              </a:spcAft>
              <a:tabLst>
                <a:tab pos="895350" algn="l"/>
              </a:tabLst>
            </a:pPr>
            <a:r>
              <a:rPr lang="fr-FR" sz="1400" dirty="0">
                <a:solidFill>
                  <a:srgbClr val="003399"/>
                </a:solidFill>
              </a:rPr>
              <a:t>Après 3 mois de concertation sans succès + 1 mois pour approuver la proposition du gestionnaire : si vote au 2/3 des membres </a:t>
            </a:r>
            <a:r>
              <a:rPr lang="fr-FR" sz="1400" dirty="0">
                <a:solidFill>
                  <a:srgbClr val="003399"/>
                </a:solidFill>
                <a:sym typeface="Wingdings" panose="05000000000000000000" pitchFamily="2" charset="2"/>
              </a:rPr>
              <a:t> </a:t>
            </a:r>
            <a:r>
              <a:rPr lang="fr-FR" sz="1400" dirty="0">
                <a:solidFill>
                  <a:srgbClr val="003399"/>
                </a:solidFill>
              </a:rPr>
              <a:t>rejet</a:t>
            </a:r>
          </a:p>
          <a:p>
            <a:pPr marL="1878013">
              <a:spcBef>
                <a:spcPts val="1200"/>
              </a:spcBef>
              <a:spcAft>
                <a:spcPts val="1000"/>
              </a:spcAft>
              <a:tabLst>
                <a:tab pos="895350" algn="l"/>
              </a:tabLst>
            </a:pPr>
            <a:r>
              <a:rPr lang="fr-FR" sz="1400" dirty="0">
                <a:solidFill>
                  <a:srgbClr val="003399"/>
                </a:solidFill>
              </a:rPr>
              <a:t>Procédure d’avis motivé (renforcé)</a:t>
            </a:r>
          </a:p>
          <a:p>
            <a:pPr marL="354013">
              <a:spcBef>
                <a:spcPts val="1200"/>
              </a:spcBef>
              <a:spcAft>
                <a:spcPts val="1000"/>
              </a:spcAft>
              <a:tabLst>
                <a:tab pos="895350" algn="l"/>
              </a:tabLst>
            </a:pPr>
            <a:endParaRPr lang="fr-FR" sz="1400" dirty="0">
              <a:solidFill>
                <a:srgbClr val="003399"/>
              </a:solidFill>
            </a:endParaRPr>
          </a:p>
          <a:p>
            <a:pPr>
              <a:spcBef>
                <a:spcPts val="0"/>
              </a:spcBef>
              <a:spcAft>
                <a:spcPts val="1000"/>
              </a:spcAft>
              <a:tabLst>
                <a:tab pos="895350" algn="l"/>
              </a:tabLst>
            </a:pPr>
            <a:endParaRPr lang="fr-FR" sz="1400" dirty="0">
              <a:solidFill>
                <a:srgbClr val="003399"/>
              </a:solidFill>
            </a:endParaRPr>
          </a:p>
        </p:txBody>
      </p:sp>
      <p:cxnSp>
        <p:nvCxnSpPr>
          <p:cNvPr id="6" name="Connecteur : en angle 5">
            <a:extLst>
              <a:ext uri="{FF2B5EF4-FFF2-40B4-BE49-F238E27FC236}">
                <a16:creationId xmlns:a16="http://schemas.microsoft.com/office/drawing/2014/main" id="{82AD19CD-7223-4921-9598-0D4EB206FE4A}"/>
              </a:ext>
            </a:extLst>
          </p:cNvPr>
          <p:cNvCxnSpPr>
            <a:cxnSpLocks/>
          </p:cNvCxnSpPr>
          <p:nvPr/>
        </p:nvCxnSpPr>
        <p:spPr bwMode="auto">
          <a:xfrm>
            <a:off x="1979712" y="3645024"/>
            <a:ext cx="792163" cy="324036"/>
          </a:xfrm>
          <a:prstGeom prst="bentConnector3">
            <a:avLst>
              <a:gd name="adj1" fmla="val 1593"/>
            </a:avLst>
          </a:prstGeom>
          <a:solidFill>
            <a:schemeClr val="accent1"/>
          </a:solidFill>
          <a:ln w="9525" cap="flat" cmpd="sng" algn="ctr">
            <a:solidFill>
              <a:srgbClr val="002060"/>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94414952"/>
      </p:ext>
    </p:extLst>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8</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630153"/>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2400" b="1" dirty="0">
                <a:solidFill>
                  <a:schemeClr val="folHlink"/>
                </a:solidFill>
              </a:rPr>
              <a:t>I. Le Conseil Médical de réseau</a:t>
            </a:r>
            <a:endParaRPr lang="fr-FR" sz="28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994005" y="2070183"/>
            <a:ext cx="7867089" cy="2169825"/>
          </a:xfrm>
          <a:prstGeom prst="rect">
            <a:avLst/>
          </a:prstGeom>
          <a:noFill/>
        </p:spPr>
        <p:txBody>
          <a:bodyPr wrap="square" rtlCol="0">
            <a:spAutoFit/>
          </a:bodyPr>
          <a:lstStyle/>
          <a:p>
            <a:pPr>
              <a:spcBef>
                <a:spcPts val="0"/>
              </a:spcBef>
              <a:spcAft>
                <a:spcPts val="1200"/>
              </a:spcAft>
            </a:pPr>
            <a:r>
              <a:rPr lang="fr-BE" sz="1400" b="1" u="sng" dirty="0">
                <a:solidFill>
                  <a:srgbClr val="003399"/>
                </a:solidFill>
              </a:rPr>
              <a:t>Remarque </a:t>
            </a:r>
            <a:endParaRPr lang="fr-FR" sz="1400" dirty="0">
              <a:solidFill>
                <a:srgbClr val="003399"/>
              </a:solidFill>
            </a:endParaRPr>
          </a:p>
          <a:p>
            <a:pPr marL="717550">
              <a:spcBef>
                <a:spcPts val="1200"/>
              </a:spcBef>
              <a:spcAft>
                <a:spcPts val="1000"/>
              </a:spcAft>
              <a:tabLst>
                <a:tab pos="895350" algn="l"/>
              </a:tabLst>
            </a:pPr>
            <a:r>
              <a:rPr lang="fr-FR" sz="1400" dirty="0">
                <a:solidFill>
                  <a:srgbClr val="003399"/>
                </a:solidFill>
              </a:rPr>
              <a:t>Conseil Médical réseau : seul compétent pour les matières transférées</a:t>
            </a:r>
          </a:p>
          <a:p>
            <a:pPr marL="717550">
              <a:spcBef>
                <a:spcPts val="1200"/>
              </a:spcBef>
              <a:spcAft>
                <a:spcPts val="1000"/>
              </a:spcAft>
              <a:tabLst>
                <a:tab pos="895350" algn="l"/>
              </a:tabLst>
            </a:pPr>
            <a:r>
              <a:rPr lang="fr-FR" sz="1400" dirty="0">
                <a:solidFill>
                  <a:srgbClr val="003399"/>
                </a:solidFill>
              </a:rPr>
              <a:t>Possibilité de Réglementation générale commune (après transfert)</a:t>
            </a:r>
          </a:p>
          <a:p>
            <a:pPr marL="717550">
              <a:spcBef>
                <a:spcPts val="1200"/>
              </a:spcBef>
              <a:spcAft>
                <a:spcPts val="1000"/>
              </a:spcAft>
              <a:tabLst>
                <a:tab pos="895350" algn="l"/>
              </a:tabLst>
            </a:pPr>
            <a:r>
              <a:rPr lang="fr-FR" sz="1400" dirty="0">
                <a:solidFill>
                  <a:srgbClr val="003399"/>
                </a:solidFill>
              </a:rPr>
              <a:t>Possibilité de contrat individuel au niveau du réseau</a:t>
            </a:r>
          </a:p>
          <a:p>
            <a:pPr>
              <a:spcBef>
                <a:spcPts val="0"/>
              </a:spcBef>
              <a:spcAft>
                <a:spcPts val="1000"/>
              </a:spcAft>
              <a:tabLst>
                <a:tab pos="895350" algn="l"/>
              </a:tabLst>
            </a:pPr>
            <a:endParaRPr lang="fr-FR" sz="1400" dirty="0">
              <a:solidFill>
                <a:srgbClr val="003399"/>
              </a:solidFill>
            </a:endParaRPr>
          </a:p>
        </p:txBody>
      </p:sp>
    </p:spTree>
    <p:extLst>
      <p:ext uri="{BB962C8B-B14F-4D97-AF65-F5344CB8AC3E}">
        <p14:creationId xmlns:p14="http://schemas.microsoft.com/office/powerpoint/2010/main" val="3885737463"/>
      </p:ext>
    </p:extLst>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e la date 3"/>
          <p:cNvSpPr>
            <a:spLocks noGrp="1"/>
          </p:cNvSpPr>
          <p:nvPr>
            <p:ph type="dt" sz="quarter" idx="10"/>
          </p:nvPr>
        </p:nvSpPr>
        <p:spPr>
          <a:xfrm>
            <a:off x="395536" y="6237312"/>
            <a:ext cx="2592288"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fr-FR" sz="1000" dirty="0">
                <a:solidFill>
                  <a:srgbClr val="3333CC"/>
                </a:solidFill>
                <a:latin typeface="Arial" charset="0"/>
              </a:rPr>
              <a:t>ABSyM Wallonie - Webinaire  - 20/04/2024</a:t>
            </a:r>
          </a:p>
        </p:txBody>
      </p:sp>
      <p:sp>
        <p:nvSpPr>
          <p:cNvPr id="4099" name="Espace réservé du numéro de diapositive 5"/>
          <p:cNvSpPr>
            <a:spLocks noGrp="1"/>
          </p:cNvSpPr>
          <p:nvPr>
            <p:ph type="sldNum" sz="quarter" idx="12"/>
          </p:nvPr>
        </p:nvSpPr>
        <p:spPr>
          <a:xfrm>
            <a:off x="6804248" y="6237312"/>
            <a:ext cx="1905000" cy="457200"/>
          </a:xfrm>
          <a:noFill/>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DE81BD1-8BC8-4E04-9696-B723143C541F}" type="slidenum">
              <a:rPr lang="fr-FR" sz="1200">
                <a:solidFill>
                  <a:schemeClr val="folHlink"/>
                </a:solidFill>
                <a:latin typeface="Arial" charset="0"/>
              </a:rPr>
              <a:pPr eaLnBrk="1" hangingPunct="1"/>
              <a:t>9</a:t>
            </a:fld>
            <a:endParaRPr lang="fr-FR" sz="1200">
              <a:solidFill>
                <a:schemeClr val="folHlink"/>
              </a:solidFill>
              <a:latin typeface="Arial" charset="0"/>
            </a:endParaRPr>
          </a:p>
        </p:txBody>
      </p:sp>
      <p:sp>
        <p:nvSpPr>
          <p:cNvPr id="4101" name="Rectangle 3"/>
          <p:cNvSpPr>
            <a:spLocks noGrp="1" noChangeArrowheads="1"/>
          </p:cNvSpPr>
          <p:nvPr>
            <p:ph type="title"/>
          </p:nvPr>
        </p:nvSpPr>
        <p:spPr>
          <a:xfrm>
            <a:off x="1259632" y="630153"/>
            <a:ext cx="7335837" cy="762000"/>
          </a:xfrm>
          <a:noFill/>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r>
              <a:rPr lang="fr-FR" sz="2400" b="1" dirty="0">
                <a:solidFill>
                  <a:schemeClr val="folHlink"/>
                </a:solidFill>
              </a:rPr>
              <a:t>II. Transparence</a:t>
            </a:r>
            <a:endParaRPr lang="fr-FR" sz="2800" dirty="0">
              <a:solidFill>
                <a:schemeClr val="folHlink"/>
              </a:solidFill>
            </a:endParaRPr>
          </a:p>
        </p:txBody>
      </p:sp>
      <p:sp>
        <p:nvSpPr>
          <p:cNvPr id="7" name="ZoneTexte 6">
            <a:extLst>
              <a:ext uri="{FF2B5EF4-FFF2-40B4-BE49-F238E27FC236}">
                <a16:creationId xmlns:a16="http://schemas.microsoft.com/office/drawing/2014/main" id="{71535AEF-4FB9-425A-870E-1514CC93EF9B}"/>
              </a:ext>
            </a:extLst>
          </p:cNvPr>
          <p:cNvSpPr txBox="1"/>
          <p:nvPr/>
        </p:nvSpPr>
        <p:spPr>
          <a:xfrm>
            <a:off x="994005" y="2070183"/>
            <a:ext cx="7867089" cy="3977692"/>
          </a:xfrm>
          <a:prstGeom prst="rect">
            <a:avLst/>
          </a:prstGeom>
          <a:noFill/>
        </p:spPr>
        <p:txBody>
          <a:bodyPr wrap="square" rtlCol="0">
            <a:spAutoFit/>
          </a:bodyPr>
          <a:lstStyle/>
          <a:p>
            <a:pPr>
              <a:spcBef>
                <a:spcPts val="0"/>
              </a:spcBef>
              <a:spcAft>
                <a:spcPts val="1200"/>
              </a:spcAft>
            </a:pPr>
            <a:r>
              <a:rPr lang="fr-BE" sz="1400" b="1" u="sng" dirty="0">
                <a:solidFill>
                  <a:srgbClr val="003399"/>
                </a:solidFill>
              </a:rPr>
              <a:t>Rappel LH </a:t>
            </a:r>
            <a:endParaRPr lang="fr-FR" sz="1400" dirty="0">
              <a:solidFill>
                <a:srgbClr val="003399"/>
              </a:solidFill>
            </a:endParaRPr>
          </a:p>
          <a:p>
            <a:pPr marL="354013">
              <a:spcBef>
                <a:spcPts val="1200"/>
              </a:spcBef>
              <a:spcAft>
                <a:spcPts val="1000"/>
              </a:spcAft>
              <a:tabLst>
                <a:tab pos="895350" algn="l"/>
              </a:tabLst>
            </a:pPr>
            <a:r>
              <a:rPr lang="fr-FR" sz="1400" b="1" dirty="0">
                <a:solidFill>
                  <a:srgbClr val="003399"/>
                </a:solidFill>
              </a:rPr>
              <a:t>Article154.</a:t>
            </a:r>
            <a:r>
              <a:rPr lang="fr-FR" sz="1400" dirty="0">
                <a:solidFill>
                  <a:srgbClr val="003399"/>
                </a:solidFill>
              </a:rPr>
              <a:t> </a:t>
            </a:r>
          </a:p>
          <a:p>
            <a:pPr marL="354013">
              <a:lnSpc>
                <a:spcPct val="150000"/>
              </a:lnSpc>
              <a:spcBef>
                <a:spcPts val="1200"/>
              </a:spcBef>
              <a:spcAft>
                <a:spcPts val="1000"/>
              </a:spcAft>
              <a:tabLst>
                <a:tab pos="895350" algn="l"/>
              </a:tabLst>
            </a:pPr>
            <a:r>
              <a:rPr lang="fr-FR" sz="1400" dirty="0">
                <a:solidFill>
                  <a:srgbClr val="003399"/>
                </a:solidFill>
              </a:rPr>
              <a:t>Sans préjudice de l'article 155, les honoraires, perçus ou non de façon centrale, couvrent tous les frais directement ou indirectement liés à l'exécution de prestations médicales tels que notamment les frais afférents aux personnels médical, infirmier, paramédical, soignant, technique, administratif, d'entretien ainsi qu'à un autre personnel auxiliaire, les frais afférents à l'utilisation de locaux, les frais afférents à l'acquisition, au renouvellement, aux réparations importantes et à l'entretien de l'équipement requis, les frais liés au matériel et aux produits de consommation médicaux ainsi que les frais afférents aux biens et aux services fournis par des tiers dans le cadre des services collectifs, </a:t>
            </a:r>
            <a:r>
              <a:rPr lang="fr-FR" sz="1400" b="1" u="sng" dirty="0">
                <a:solidFill>
                  <a:srgbClr val="003399"/>
                </a:solidFill>
              </a:rPr>
              <a:t>qui ne sont pas financés par le budget des moyens financiers.</a:t>
            </a:r>
            <a:endParaRPr lang="fr-FR" sz="1400" dirty="0">
              <a:solidFill>
                <a:srgbClr val="003399"/>
              </a:solidFill>
            </a:endParaRPr>
          </a:p>
        </p:txBody>
      </p:sp>
    </p:spTree>
    <p:extLst>
      <p:ext uri="{BB962C8B-B14F-4D97-AF65-F5344CB8AC3E}">
        <p14:creationId xmlns:p14="http://schemas.microsoft.com/office/powerpoint/2010/main" val="958026417"/>
      </p:ext>
    </p:extLst>
  </p:cSld>
  <p:clrMapOvr>
    <a:masterClrMapping/>
  </p:clrMapOvr>
  <p:transition>
    <p:cut/>
  </p:transition>
</p:sld>
</file>

<file path=ppt/theme/theme1.xml><?xml version="1.0" encoding="utf-8"?>
<a:theme xmlns:a="http://schemas.openxmlformats.org/drawingml/2006/main" name="test willy">
  <a:themeElements>
    <a:clrScheme name="test willy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test willy">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test willy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test willy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test willy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test willy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test willy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test willy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test willy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Settings\Françoise\Application Data\Microsoft\Modèles\test willy.pot</Template>
  <TotalTime>0</TotalTime>
  <Words>2162</Words>
  <Application>Microsoft Office PowerPoint</Application>
  <PresentationFormat>Affichage à l'écran (4:3)</PresentationFormat>
  <Paragraphs>272</Paragraphs>
  <Slides>23</Slides>
  <Notes>23</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23</vt:i4>
      </vt:variant>
    </vt:vector>
  </HeadingPairs>
  <TitlesOfParts>
    <vt:vector size="28" baseType="lpstr">
      <vt:lpstr>Arial</vt:lpstr>
      <vt:lpstr>Tahoma</vt:lpstr>
      <vt:lpstr>Times New Roman</vt:lpstr>
      <vt:lpstr>Wingdings</vt:lpstr>
      <vt:lpstr>test willy</vt:lpstr>
      <vt:lpstr>       Les Réseaux hospitaliers :   Gouvernance et Conseil médical</vt:lpstr>
      <vt:lpstr>Menu</vt:lpstr>
      <vt:lpstr>I. Le Conseil Médical de réseau</vt:lpstr>
      <vt:lpstr>I. Le Conseil Médical de réseau</vt:lpstr>
      <vt:lpstr>I. Le Conseil Médical de réseau</vt:lpstr>
      <vt:lpstr>I. Le Conseil Médical de réseau</vt:lpstr>
      <vt:lpstr>I. Le Conseil Médical de réseau</vt:lpstr>
      <vt:lpstr>I. Le Conseil Médical de réseau</vt:lpstr>
      <vt:lpstr>II. Transparence</vt:lpstr>
      <vt:lpstr>II. Transparence</vt:lpstr>
      <vt:lpstr>II. Transparence</vt:lpstr>
      <vt:lpstr>II. Transparence</vt:lpstr>
      <vt:lpstr>A.R. 18.12.2001 exécutant l’article 128 bis de la LCH</vt:lpstr>
      <vt:lpstr>A.R. 18.12.2001 exécutant l’article 128 bis de la LCH</vt:lpstr>
      <vt:lpstr>A.R. 18.12.2001 exécutant l’article 128 bis de la LCH</vt:lpstr>
      <vt:lpstr>A.R. 18.12.2001 exécutant l’article 128 bis de la LCH</vt:lpstr>
      <vt:lpstr>A.R. 12 juillet 2023 - Critères d’imputation et d’évaluation des frais sur honoraires perçus en application de l’article 155 § 3 de la LCH</vt:lpstr>
      <vt:lpstr>A.R. 12 juillet 2023 - Critères d’imputation et d’évaluation des frais sur honoraires perçus en application de l’article 155 § 3 de la LCH</vt:lpstr>
      <vt:lpstr>A.R. 12 juillet 2023 - Critères d’imputation et d’évaluation des frais sur honoraires perçus en application de l’article 155 § 3 de la LCH</vt:lpstr>
      <vt:lpstr>A.R. 12 juillet 2023 - Critères d’imputation et d’évaluation des frais sur honoraires perçus en application de l’article 155 § 3 de la LCH</vt:lpstr>
      <vt:lpstr>A.R. 12 juillet 2023 - Critères d’imputation et d’évaluation des frais sur honoraires perçus en application de l’article 155 § 3 de la LCH</vt:lpstr>
      <vt:lpstr>III. Gouvernance</vt:lpstr>
      <vt:lpstr>III. Gouvernance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Françoise de Toeuf</dc:creator>
  <cp:lastModifiedBy>Stéphanie André</cp:lastModifiedBy>
  <cp:revision>1278</cp:revision>
  <cp:lastPrinted>2016-01-28T12:13:15Z</cp:lastPrinted>
  <dcterms:created xsi:type="dcterms:W3CDTF">1601-01-01T00:00:00Z</dcterms:created>
  <dcterms:modified xsi:type="dcterms:W3CDTF">2024-04-15T14:50:39Z</dcterms:modified>
</cp:coreProperties>
</file>