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venir Next LT Pro" panose="020B0504020202020204" pitchFamily="3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6A"/>
    <a:srgbClr val="233C58"/>
    <a:srgbClr val="355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081FB7-B9BA-BC83-6186-A4092C23F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B36118-CE98-4655-EF14-B996351F0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B739-96D6-46D3-8A8A-6341C967F834}" type="datetimeFigureOut">
              <a:rPr lang="fr-BE" smtClean="0">
                <a:latin typeface="Avenir Next LT Pro" panose="020B0504020202020204" pitchFamily="34" charset="0"/>
                <a:cs typeface="Arial" panose="020B0604020202020204" pitchFamily="34" charset="0"/>
              </a:rPr>
              <a:t>12/04/2024</a:t>
            </a:fld>
            <a:endParaRPr lang="fr-BE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35B3E0-219C-635A-4254-A990720ADA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0AF79F-3135-A24B-C990-8749EC8D1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17475-C204-4867-9903-180B01F755C2}" type="slidenum">
              <a:rPr lang="fr-BE" smtClean="0">
                <a:latin typeface="Avenir Next LT Pro" panose="020B0504020202020204" pitchFamily="34" charset="0"/>
                <a:cs typeface="Arial" panose="020B0604020202020204" pitchFamily="34" charset="0"/>
              </a:rPr>
              <a:t>‹N°›</a:t>
            </a:fld>
            <a:endParaRPr lang="fr-BE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9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5369C19B-2A70-464A-8CF0-E5D4A7CA4CC0}" type="datetimeFigureOut">
              <a:rPr lang="fr-BE" smtClean="0"/>
              <a:pPr/>
              <a:t>12/04/2024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39FE21CE-FA5D-45BC-BDE7-7EA31CC4A380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708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21CE-FA5D-45BC-BDE7-7EA31CC4A38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9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2C3FB-3D31-AB3F-B80D-FD56D8F4B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146116"/>
            <a:ext cx="5257800" cy="814092"/>
          </a:xfrm>
        </p:spPr>
        <p:txBody>
          <a:bodyPr anchor="t">
            <a:normAutofit/>
          </a:bodyPr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02911-84A2-1BCE-6459-40080ABC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4064793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BE" dirty="0"/>
              <a:t>Date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0214188-C98C-79BB-128E-29AEE3AE0D91}"/>
              </a:ext>
            </a:extLst>
          </p:cNvPr>
          <p:cNvCxnSpPr/>
          <p:nvPr userDrawn="1"/>
        </p:nvCxnSpPr>
        <p:spPr>
          <a:xfrm>
            <a:off x="631528" y="3147796"/>
            <a:ext cx="0" cy="13255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5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(droite) image (gauche) -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9760A-E601-5673-8DB2-949EE25DE78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0101" y="1540045"/>
            <a:ext cx="4763699" cy="188895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247F56-B624-2D32-9C40-2C29EDF1237B}"/>
              </a:ext>
            </a:extLst>
          </p:cNvPr>
          <p:cNvSpPr txBox="1"/>
          <p:nvPr userDrawn="1"/>
        </p:nvSpPr>
        <p:spPr>
          <a:xfrm>
            <a:off x="1028395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AVIQ   </a:t>
            </a:r>
            <a:r>
              <a:rPr lang="fr-BE" sz="1200" dirty="0">
                <a:solidFill>
                  <a:schemeClr val="bg1"/>
                </a:solidFill>
              </a:rPr>
              <a:t>|  </a:t>
            </a:r>
            <a:fld id="{5DF9FA86-2161-419E-AF9E-2DC34145F436}" type="slidenum">
              <a:rPr lang="fr-BE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4A67-9706-9C8D-D7DC-8883AA2C4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0101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943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+ image mise en évidenc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7103533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27451"/>
            <a:ext cx="4763699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42975"/>
            <a:ext cx="4419600" cy="4972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F614D0-1D14-058C-C2D6-6D7E3FE633AC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0276868D-9877-1197-FD4E-039A69103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68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+ image mise en évidenc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-8467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6400" y="1727451"/>
            <a:ext cx="4763699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7933" y="942975"/>
            <a:ext cx="4419600" cy="4972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071358-B281-D4AA-4322-F159E113C62E}"/>
              </a:ext>
            </a:extLst>
          </p:cNvPr>
          <p:cNvSpPr txBox="1"/>
          <p:nvPr userDrawn="1"/>
        </p:nvSpPr>
        <p:spPr>
          <a:xfrm>
            <a:off x="10450251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9C7CE438-B4B0-2BA1-FA39-F8C7661C15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00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475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 mise en évidenc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7103533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42975"/>
            <a:ext cx="4763699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42975"/>
            <a:ext cx="4419600" cy="4972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3549566"/>
            <a:ext cx="4763699" cy="2365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F12AE3-AD6C-23FE-A050-4EE0021778AD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86D9FAEC-DC0C-2436-B744-8B7795D27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937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 mise en évidenc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-8467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6400" y="942975"/>
            <a:ext cx="4763699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7933" y="942975"/>
            <a:ext cx="4419600" cy="4972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756400" y="3549566"/>
            <a:ext cx="4763699" cy="2365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538DE3-8A87-9CDF-7E91-BB29569EC141}"/>
              </a:ext>
            </a:extLst>
          </p:cNvPr>
          <p:cNvSpPr txBox="1"/>
          <p:nvPr userDrawn="1"/>
        </p:nvSpPr>
        <p:spPr>
          <a:xfrm>
            <a:off x="10450251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AD2F3382-57A5-C548-4387-58BEF9755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737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B40AF95-1671-D2F6-A351-366A0E420688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F6996-889B-6A71-C97E-3C342D342434}"/>
              </a:ext>
            </a:extLst>
          </p:cNvPr>
          <p:cNvSpPr/>
          <p:nvPr userDrawn="1"/>
        </p:nvSpPr>
        <p:spPr>
          <a:xfrm>
            <a:off x="9522691" y="0"/>
            <a:ext cx="26693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8DA1866-81C0-63A3-DCCB-2E7422B4C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84219"/>
            <a:ext cx="7935913" cy="4083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C2CD61F-3E1E-0ABD-2E9B-D54FA0BA14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70166"/>
            <a:ext cx="7935913" cy="814092"/>
          </a:xfrm>
        </p:spPr>
        <p:txBody>
          <a:bodyPr anchor="t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5F613283-DC45-9670-CCC3-A0316E104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550310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598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ACCA134-23BB-3726-D8B0-9A03DF8C2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81328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45D95F8F-50EA-8D8A-30D4-88EBF44079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67" y="3255666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80D7837-745A-D81D-DE12-62C085F17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70166"/>
            <a:ext cx="10515600" cy="814092"/>
          </a:xfrm>
        </p:spPr>
        <p:txBody>
          <a:bodyPr anchor="t">
            <a:norm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CF1DE107-CC0C-47AA-F823-64A809F958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764466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CC54192-8AD1-2BDE-174A-99927760D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67" y="5086620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A86DB2F9-291A-5BDB-276B-54A26FC1D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34" y="5560958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E2822DC9-C4CF-6CA1-C192-EB428B86F8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167" y="4069758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73A8547-2220-E467-8A3D-F7DB2FD7B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5708" y="2781328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55DB3808-F0BC-72B9-D57F-E156FB004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65675" y="3255666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A11F9931-C2F3-EECE-CF42-CAE120D7131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65708" y="1764466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EEA7AFE3-4D76-EB02-4D0E-01E6A42CE1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5675" y="5086620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A145CABD-5966-3DA6-F857-F2B823EFA6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5642" y="5560958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6" name="Espace réservé pour une image  10">
            <a:extLst>
              <a:ext uri="{FF2B5EF4-FFF2-40B4-BE49-F238E27FC236}">
                <a16:creationId xmlns:a16="http://schemas.microsoft.com/office/drawing/2014/main" id="{5E9D2A94-4A57-CDB1-8073-24673E0D7B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65675" y="4069758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95C5AD65-6609-FDA3-BBE4-0EC981D32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93216" y="2779263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CDB39971-4B03-D407-F862-FC0D329BFF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3183" y="3253601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9" name="Espace réservé pour une image  10">
            <a:extLst>
              <a:ext uri="{FF2B5EF4-FFF2-40B4-BE49-F238E27FC236}">
                <a16:creationId xmlns:a16="http://schemas.microsoft.com/office/drawing/2014/main" id="{515390FE-659C-5A0B-D792-C9C7B6D80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693216" y="1762401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E0AD285-5A2C-187D-7A42-DD07C495CF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93183" y="5084555"/>
            <a:ext cx="2660584" cy="47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E3982BC8-F4BF-B7ED-F686-44AF9BB0A9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93150" y="5558893"/>
            <a:ext cx="2660650" cy="814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32" name="Espace réservé pour une image  10">
            <a:extLst>
              <a:ext uri="{FF2B5EF4-FFF2-40B4-BE49-F238E27FC236}">
                <a16:creationId xmlns:a16="http://schemas.microsoft.com/office/drawing/2014/main" id="{07ED5E95-CC6C-F084-D39C-EF4A39C50D7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93183" y="4067693"/>
            <a:ext cx="960438" cy="96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1C72F7-89DB-F7BF-5532-54BB92965773}"/>
              </a:ext>
            </a:extLst>
          </p:cNvPr>
          <p:cNvSpPr txBox="1"/>
          <p:nvPr userDrawn="1"/>
        </p:nvSpPr>
        <p:spPr>
          <a:xfrm>
            <a:off x="838200" y="649719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B3708F2B-39A2-4515-23E6-D2A95AE04D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4504" y="1550310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562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70166"/>
            <a:ext cx="10515600" cy="814092"/>
          </a:xfrm>
        </p:spPr>
        <p:txBody>
          <a:bodyPr anchor="t">
            <a:norm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8DE27F4-78A7-2FE9-0FD9-BEBDD5A6E9A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1762401"/>
            <a:ext cx="10515600" cy="418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0AA0B0-5F4A-9C26-58F2-CF0D4DDE82AC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07770D94-907C-054D-3D5E-0703A519DE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504" y="1550310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773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444" y="570166"/>
            <a:ext cx="10933112" cy="814092"/>
          </a:xfrm>
        </p:spPr>
        <p:txBody>
          <a:bodyPr anchor="t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138FF18F-574D-33E3-4F5B-9C0892F2BDD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29444" y="1809069"/>
            <a:ext cx="10933112" cy="469650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8A6A5F-3CAB-FCC3-3704-C55B68ADCF48}"/>
              </a:ext>
            </a:extLst>
          </p:cNvPr>
          <p:cNvSpPr txBox="1"/>
          <p:nvPr userDrawn="1"/>
        </p:nvSpPr>
        <p:spPr>
          <a:xfrm>
            <a:off x="629444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20E53EB6-8C69-050F-23C4-A6362A0626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504" y="1550310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332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444" y="570166"/>
            <a:ext cx="10933112" cy="814092"/>
          </a:xfrm>
        </p:spPr>
        <p:txBody>
          <a:bodyPr anchor="t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8EDC70D4-7312-9716-1E13-D46FAB00B4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7362" y="1809069"/>
            <a:ext cx="10933111" cy="47162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091FEC-BAAC-FF78-D028-111C32760638}"/>
              </a:ext>
            </a:extLst>
          </p:cNvPr>
          <p:cNvSpPr txBox="1"/>
          <p:nvPr userDrawn="1"/>
        </p:nvSpPr>
        <p:spPr>
          <a:xfrm>
            <a:off x="62736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6ABB7B96-A69E-95D9-914A-3179007A64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504" y="1550310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813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B40AF95-1671-D2F6-A351-366A0E420688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1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image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72155"/>
            <a:ext cx="4763699" cy="167236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78C1067-3754-55C3-AB93-9920B4C8A6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549566"/>
            <a:ext cx="476369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3B65292D-A7A5-4ECF-08F8-A623DB60C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33933" y="0"/>
            <a:ext cx="3158067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4835E-A3C2-71B4-0C19-E44C6F364E8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0" y="1830431"/>
            <a:ext cx="237913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0C4A742-C461-CFCA-5C84-03907C3C204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9" y="3549566"/>
            <a:ext cx="237913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C973F-D85B-BB90-F6A8-E7260D497C6F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38F8738A-B55F-0229-F631-819586F19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744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(image à 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8DDE5D-2E1D-844A-A446-9389ED3BA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008" y="1655913"/>
            <a:ext cx="2660584" cy="74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ABF41A5-84D3-2B64-4B26-AB384AFF1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471637"/>
            <a:ext cx="2660650" cy="1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19BA28-429E-7C91-AE37-A06E8F7257A6}"/>
              </a:ext>
            </a:extLst>
          </p:cNvPr>
          <p:cNvSpPr/>
          <p:nvPr userDrawn="1"/>
        </p:nvSpPr>
        <p:spPr>
          <a:xfrm>
            <a:off x="4038600" y="0"/>
            <a:ext cx="411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0F7FDC4-313E-4888-340C-E8943DADBF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0"/>
            <a:ext cx="40386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E5BE61-39E2-7C78-62FE-BC8D851887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9580" y="789274"/>
            <a:ext cx="2869286" cy="1680731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2A516C9-127B-070D-DF83-B85FECA1CABF}"/>
              </a:ext>
            </a:extLst>
          </p:cNvPr>
          <p:cNvCxnSpPr>
            <a:cxnSpLocks/>
          </p:cNvCxnSpPr>
          <p:nvPr userDrawn="1"/>
        </p:nvCxnSpPr>
        <p:spPr>
          <a:xfrm>
            <a:off x="4669579" y="2659076"/>
            <a:ext cx="4575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AE09610-E999-8D93-DA6C-7030C1223F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9580" y="2991543"/>
            <a:ext cx="286928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A059EB-7EFA-C982-D20C-20D673DD6C0C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59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(image au cen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8DDE5D-2E1D-844A-A446-9389ED3BA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88667" y="1655913"/>
            <a:ext cx="2660584" cy="74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ABF41A5-84D3-2B64-4B26-AB384AFF1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88634" y="2471637"/>
            <a:ext cx="2660650" cy="1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19BA28-429E-7C91-AE37-A06E8F7257A6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0F7FDC4-313E-4888-340C-E8943DADBF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4800" y="0"/>
            <a:ext cx="40386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957933DB-78FD-9FD3-0336-2E22D8B636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16" y="1655913"/>
            <a:ext cx="2660584" cy="74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3AC4CB6E-5B3F-FC4D-B3C2-0F6BFACD81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883" y="2471637"/>
            <a:ext cx="2660650" cy="1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1E31B4-6126-CA1F-5A91-20FAB8369FEC}"/>
              </a:ext>
            </a:extLst>
          </p:cNvPr>
          <p:cNvSpPr txBox="1"/>
          <p:nvPr userDrawn="1"/>
        </p:nvSpPr>
        <p:spPr>
          <a:xfrm>
            <a:off x="818883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AVIQ   </a:t>
            </a:r>
            <a:r>
              <a:rPr lang="fr-BE" sz="1200" dirty="0">
                <a:solidFill>
                  <a:schemeClr val="bg1"/>
                </a:solidFill>
              </a:rPr>
              <a:t>|  </a:t>
            </a:r>
            <a:fld id="{5DF9FA86-2161-419E-AF9E-2DC34145F436}" type="slidenum">
              <a:rPr lang="fr-BE" sz="120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73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(image au centre)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8DDE5D-2E1D-844A-A446-9389ED3BA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030271"/>
            <a:ext cx="2660584" cy="74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ABF41A5-84D3-2B64-4B26-AB384AFF1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08687" y="1845995"/>
            <a:ext cx="2660650" cy="1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0F7FDC4-313E-4888-340C-E8943DADBF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4800" y="0"/>
            <a:ext cx="40386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001E21-33F9-76AA-3647-CD8FCC6F5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535" y="548643"/>
            <a:ext cx="3002313" cy="129735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43F4974-02B5-50F2-A67C-43A227902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535" y="2678906"/>
            <a:ext cx="3002313" cy="314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95956D-4BA8-909A-4BF5-1B922D89E136}"/>
              </a:ext>
            </a:extLst>
          </p:cNvPr>
          <p:cNvSpPr txBox="1"/>
          <p:nvPr userDrawn="1"/>
        </p:nvSpPr>
        <p:spPr>
          <a:xfrm>
            <a:off x="597534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4F202039-50FC-59F2-8BC4-E942E2279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7534" y="2012047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07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8DDE5D-2E1D-844A-A446-9389ED3BA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2526132"/>
            <a:ext cx="2660584" cy="741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ABF41A5-84D3-2B64-4B26-AB384AFF1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08687" y="3341856"/>
            <a:ext cx="2660650" cy="127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001E21-33F9-76AA-3647-CD8FCC6F5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1535" y="664145"/>
            <a:ext cx="3002313" cy="167291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43F4974-02B5-50F2-A67C-43A227902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1535" y="3341856"/>
            <a:ext cx="3002313" cy="22376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A18DBE5-F48D-D024-97D3-ABC97797A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045" y="2526132"/>
            <a:ext cx="2660584" cy="741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0DEE9C69-4206-D13B-C228-5852FB2E91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012" y="3341856"/>
            <a:ext cx="2660650" cy="127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967200-A5C9-61C5-8957-907B56BF8222}"/>
              </a:ext>
            </a:extLst>
          </p:cNvPr>
          <p:cNvSpPr txBox="1"/>
          <p:nvPr userDrawn="1"/>
        </p:nvSpPr>
        <p:spPr>
          <a:xfrm>
            <a:off x="85601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1CDF23F-9468-4B9B-1F6C-BD3AB85546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3278" y="2503113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493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(image en hexagone au cen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8DDE5D-2E1D-844A-A446-9389ED3BA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249" y="1030271"/>
            <a:ext cx="2660584" cy="4696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ABF41A5-84D3-2B64-4B26-AB384AFF1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216" y="1521633"/>
            <a:ext cx="2660650" cy="98018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0F7FDC4-313E-4888-340C-E8943DADBF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4800" y="1726836"/>
            <a:ext cx="4038600" cy="3404328"/>
          </a:xfrm>
          <a:prstGeom prst="hexagon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001E21-33F9-76AA-3647-CD8FCC6F5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535" y="1031903"/>
            <a:ext cx="3002313" cy="814092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43F4974-02B5-50F2-A67C-43A227902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535" y="2678906"/>
            <a:ext cx="3002313" cy="3271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0B3580E-8F4C-4DFB-70E4-9414248586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216" y="2757105"/>
            <a:ext cx="2660584" cy="4696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E6709A9-B1F1-3AC9-E49D-21C20CA0C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9183" y="3233657"/>
            <a:ext cx="2660650" cy="98018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7210B27-DCE8-60CD-4939-3B6889FEE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9216" y="4500386"/>
            <a:ext cx="2660584" cy="46960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5A60533-99A8-685F-F2DD-60F45148FA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69183" y="4969994"/>
            <a:ext cx="2660650" cy="98018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632C38-3F64-9BC3-1B48-DF891BA0B2E4}"/>
              </a:ext>
            </a:extLst>
          </p:cNvPr>
          <p:cNvSpPr txBox="1"/>
          <p:nvPr userDrawn="1"/>
        </p:nvSpPr>
        <p:spPr>
          <a:xfrm>
            <a:off x="597534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9BC1EC43-4E8B-7F88-E472-0798CBE982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56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hexagone mis en évidenc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7103533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942975"/>
            <a:ext cx="4250268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1" y="3549566"/>
            <a:ext cx="4250268" cy="2365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F669A0D6-00CA-211D-3252-C10A8B38B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37812" y="1726836"/>
            <a:ext cx="4038600" cy="3404328"/>
          </a:xfrm>
          <a:prstGeom prst="hexagon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61AB03-1323-646D-2EC7-2A669E09DE8A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54CE23A-E9FF-E4A1-080D-A3A887F84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290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hexagone mis en évidenc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D7C8F-3EF0-94F2-C062-506F40DFA5F2}"/>
              </a:ext>
            </a:extLst>
          </p:cNvPr>
          <p:cNvSpPr/>
          <p:nvPr userDrawn="1"/>
        </p:nvSpPr>
        <p:spPr>
          <a:xfrm>
            <a:off x="-8467" y="0"/>
            <a:ext cx="50884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7079" y="942975"/>
            <a:ext cx="4250268" cy="1701549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67078" y="3549566"/>
            <a:ext cx="4253021" cy="2365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Espace réservé pour une image  12">
            <a:extLst>
              <a:ext uri="{FF2B5EF4-FFF2-40B4-BE49-F238E27FC236}">
                <a16:creationId xmlns:a16="http://schemas.microsoft.com/office/drawing/2014/main" id="{33428E21-C0F4-ADA1-9D61-23F8DA0B78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7121" y="1726836"/>
            <a:ext cx="4038600" cy="3404328"/>
          </a:xfrm>
          <a:prstGeom prst="hexagon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F5FAE3-18B8-4AB3-24AE-DE935EACB4E3}"/>
              </a:ext>
            </a:extLst>
          </p:cNvPr>
          <p:cNvSpPr txBox="1"/>
          <p:nvPr userDrawn="1"/>
        </p:nvSpPr>
        <p:spPr>
          <a:xfrm>
            <a:off x="10450251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782C807B-37EE-2887-6EE9-258BE6DC9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7078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8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(gauche) imag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58779"/>
            <a:ext cx="4763699" cy="15857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3549565"/>
            <a:ext cx="4763699" cy="261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FEB287-023C-1E21-9829-FF1F935773B8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175FF8F7-5C15-E157-7A12-7401E3DDA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2899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(droite) imag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0101" y="1058779"/>
            <a:ext cx="4763699" cy="15857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0101" y="3549566"/>
            <a:ext cx="4763699" cy="2642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6F8545-60FF-0B8C-2189-E00AF9ED94DD}"/>
              </a:ext>
            </a:extLst>
          </p:cNvPr>
          <p:cNvSpPr txBox="1"/>
          <p:nvPr userDrawn="1"/>
        </p:nvSpPr>
        <p:spPr>
          <a:xfrm>
            <a:off x="1028395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315C1144-3070-A138-BCA7-1D64AF69C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0101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1436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(gauche) imag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0DD65-A024-14F2-55B4-6E98CBAE7C14}"/>
              </a:ext>
            </a:extLst>
          </p:cNvPr>
          <p:cNvSpPr/>
          <p:nvPr userDrawn="1"/>
        </p:nvSpPr>
        <p:spPr>
          <a:xfrm>
            <a:off x="-174624" y="-5209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58779"/>
            <a:ext cx="4763699" cy="15857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3549565"/>
            <a:ext cx="4763699" cy="261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2D0431-E664-A2A8-FA1C-3C7AF31D9A4D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AVIQ   </a:t>
            </a:r>
            <a:r>
              <a:rPr lang="fr-BE" sz="1200" dirty="0">
                <a:solidFill>
                  <a:schemeClr val="bg1"/>
                </a:solidFill>
              </a:rPr>
              <a:t>|  </a:t>
            </a:r>
            <a:fld id="{5DF9FA86-2161-419E-AF9E-2DC34145F436}" type="slidenum">
              <a:rPr lang="fr-BE" sz="120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95EA41A0-0BC5-5AE7-2CBF-7E5BDCECC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322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(droite) imag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58E7BD-3861-3072-2488-C2082B5FF1AE}"/>
              </a:ext>
            </a:extLst>
          </p:cNvPr>
          <p:cNvSpPr/>
          <p:nvPr userDrawn="1"/>
        </p:nvSpPr>
        <p:spPr>
          <a:xfrm>
            <a:off x="6096000" y="0"/>
            <a:ext cx="62253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0101" y="1058779"/>
            <a:ext cx="4763699" cy="15857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3B7709D-3B23-BCF0-763E-CD8E6830A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0101" y="3549566"/>
            <a:ext cx="4763699" cy="2642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un paragraphe de texte.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564BBB-2637-671E-2D47-D859F84CFFF8}"/>
              </a:ext>
            </a:extLst>
          </p:cNvPr>
          <p:cNvSpPr txBox="1"/>
          <p:nvPr userDrawn="1"/>
        </p:nvSpPr>
        <p:spPr>
          <a:xfrm>
            <a:off x="1028395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AVIQ   </a:t>
            </a:r>
            <a:r>
              <a:rPr lang="fr-BE" sz="1200" dirty="0">
                <a:solidFill>
                  <a:schemeClr val="bg1"/>
                </a:solidFill>
              </a:rPr>
              <a:t>|  </a:t>
            </a:r>
            <a:fld id="{5DF9FA86-2161-419E-AF9E-2DC34145F436}" type="slidenum">
              <a:rPr lang="fr-BE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DB7BA0B3-1695-0D8C-33FC-8F748DAE3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0101" y="2810576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955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(gauche) image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540045"/>
            <a:ext cx="4763699" cy="188895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40FEB4-FD0E-DBE1-3ECE-A732882D7443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14ADC446-BB9B-45BF-4BFC-57C5470C9B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657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(droite) image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0101" y="1540045"/>
            <a:ext cx="4763699" cy="188895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C1BD2E-77B6-2E75-FE7A-1828C4297144}"/>
              </a:ext>
            </a:extLst>
          </p:cNvPr>
          <p:cNvSpPr txBox="1"/>
          <p:nvPr userDrawn="1"/>
        </p:nvSpPr>
        <p:spPr>
          <a:xfrm>
            <a:off x="10283952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tx2"/>
                </a:solidFill>
              </a:rPr>
              <a:t>AVIQ   </a:t>
            </a:r>
            <a:r>
              <a:rPr lang="fr-BE" sz="1200" dirty="0"/>
              <a:t>|  </a:t>
            </a:r>
            <a:fld id="{5DF9FA86-2161-419E-AF9E-2DC34145F436}" type="slidenum">
              <a:rPr lang="fr-BE" sz="1200" smtClean="0">
                <a:solidFill>
                  <a:schemeClr val="tx2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219178B2-A6BF-EFFB-9339-7F69618B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0101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559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(gauche) image (droite) -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6A37E-2047-D9F7-1AB8-8B327B63B05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52F6586-D704-F2F6-881F-91A6D3B8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540045"/>
            <a:ext cx="4763699" cy="188895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58E978F-C05A-A8D6-5A2F-4C227AE16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9B602D-DB88-ADDB-A3B0-3AA5BE7FD87A}"/>
              </a:ext>
            </a:extLst>
          </p:cNvPr>
          <p:cNvSpPr txBox="1"/>
          <p:nvPr userDrawn="1"/>
        </p:nvSpPr>
        <p:spPr>
          <a:xfrm>
            <a:off x="838200" y="6192455"/>
            <a:ext cx="10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schemeClr val="bg1"/>
                </a:solidFill>
              </a:rPr>
              <a:t>AVIQ   </a:t>
            </a:r>
            <a:r>
              <a:rPr lang="fr-BE" sz="1200" dirty="0">
                <a:solidFill>
                  <a:schemeClr val="bg1"/>
                </a:solidFill>
              </a:rPr>
              <a:t>|  </a:t>
            </a:r>
            <a:fld id="{5DF9FA86-2161-419E-AF9E-2DC34145F436}" type="slidenum">
              <a:rPr lang="fr-BE" sz="120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BE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4DB67A1-B87A-DECD-A717-DB745BD1C4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95052"/>
            <a:ext cx="758825" cy="4603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932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B9C398-8D15-C214-0634-CFAE7DB8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79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5E8DB0-48CB-F964-6053-725837D07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1490-D29B-40D8-996E-35E38AF74E8E}" type="datetimeFigureOut">
              <a:rPr lang="fr-BE" smtClean="0"/>
              <a:t>12/04/2024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CD011D-87B6-1F9D-7DFE-16ED24878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38CE8-B2C5-1992-BB50-FBF456F2E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E47B-6F62-4E56-9EDD-104469BD1E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2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9" r:id="rId2"/>
    <p:sldLayoutId id="2147483663" r:id="rId3"/>
    <p:sldLayoutId id="2147483686" r:id="rId4"/>
    <p:sldLayoutId id="2147483692" r:id="rId5"/>
    <p:sldLayoutId id="2147483693" r:id="rId6"/>
    <p:sldLayoutId id="2147483682" r:id="rId7"/>
    <p:sldLayoutId id="2147483685" r:id="rId8"/>
    <p:sldLayoutId id="2147483694" r:id="rId9"/>
    <p:sldLayoutId id="2147483695" r:id="rId10"/>
    <p:sldLayoutId id="2147483687" r:id="rId11"/>
    <p:sldLayoutId id="2147483688" r:id="rId12"/>
    <p:sldLayoutId id="2147483679" r:id="rId13"/>
    <p:sldLayoutId id="2147483680" r:id="rId14"/>
    <p:sldLayoutId id="2147483698" r:id="rId15"/>
    <p:sldLayoutId id="2147483697" r:id="rId16"/>
    <p:sldLayoutId id="2147483681" r:id="rId17"/>
    <p:sldLayoutId id="2147483683" r:id="rId18"/>
    <p:sldLayoutId id="2147483696" r:id="rId19"/>
    <p:sldLayoutId id="2147483677" r:id="rId20"/>
    <p:sldLayoutId id="2147483673" r:id="rId21"/>
    <p:sldLayoutId id="2147483674" r:id="rId22"/>
    <p:sldLayoutId id="2147483675" r:id="rId23"/>
    <p:sldLayoutId id="2147483678" r:id="rId24"/>
    <p:sldLayoutId id="2147483676" r:id="rId25"/>
    <p:sldLayoutId id="2147483690" r:id="rId26"/>
    <p:sldLayoutId id="214748369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E19BBA-D7E2-EA5C-7AB4-6A32848BFA45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06D38C-839E-0F4D-7CD8-ABC014CE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505851"/>
            <a:ext cx="10722265" cy="1846298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L’agrément des réseaux hospitaliers en Wallonie</a:t>
            </a:r>
            <a:endParaRPr lang="fr-BE" dirty="0">
              <a:solidFill>
                <a:schemeClr val="bg1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B734EBC-E1B3-12B1-1678-EFEAA0DA955C}"/>
              </a:ext>
            </a:extLst>
          </p:cNvPr>
          <p:cNvCxnSpPr/>
          <p:nvPr/>
        </p:nvCxnSpPr>
        <p:spPr>
          <a:xfrm>
            <a:off x="631528" y="2507531"/>
            <a:ext cx="0" cy="132556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0730C82-6BFB-DD02-19C8-D5F4913AD991}"/>
              </a:ext>
            </a:extLst>
          </p:cNvPr>
          <p:cNvSpPr txBox="1"/>
          <p:nvPr/>
        </p:nvSpPr>
        <p:spPr>
          <a:xfrm>
            <a:off x="10186219" y="5915023"/>
            <a:ext cx="137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37A53F-AEA2-400D-83A8-0D1BD8022F3A}" type="datetime3">
              <a:rPr lang="fr-BE" sz="1600" smtClean="0">
                <a:solidFill>
                  <a:schemeClr val="bg1"/>
                </a:solidFill>
              </a:rPr>
              <a:t>12.04.24</a:t>
            </a:fld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B4F5AF-7E83-99CC-2605-E4F2FCB7E90F}"/>
              </a:ext>
            </a:extLst>
          </p:cNvPr>
          <p:cNvSpPr txBox="1"/>
          <p:nvPr/>
        </p:nvSpPr>
        <p:spPr>
          <a:xfrm>
            <a:off x="2881999" y="5915023"/>
            <a:ext cx="354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</a:rPr>
              <a:t>Département Santé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1BC2C7-C09A-EF8C-1FEB-29D4ECE1E099}"/>
              </a:ext>
            </a:extLst>
          </p:cNvPr>
          <p:cNvSpPr txBox="1"/>
          <p:nvPr/>
        </p:nvSpPr>
        <p:spPr>
          <a:xfrm>
            <a:off x="6426249" y="5915022"/>
            <a:ext cx="375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</a:rPr>
              <a:t>Direction des Soins et Infrastructures Hospitaliers</a:t>
            </a:r>
          </a:p>
        </p:txBody>
      </p: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A561ED4-BBFC-DD7C-9F9D-7BE704B12D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7" y="5915022"/>
            <a:ext cx="1920223" cy="4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B4C1E-35D2-607D-9CD7-62AA44E4E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8AC27308-AE45-4B8A-DDD0-9E5C70EAE5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222" y="395394"/>
            <a:ext cx="8592152" cy="6067211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849986C-EB28-0E6B-1FA2-ECFFAC1A7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002313" cy="814092"/>
          </a:xfrm>
        </p:spPr>
        <p:txBody>
          <a:bodyPr anchor="b">
            <a:normAutofit/>
          </a:bodyPr>
          <a:lstStyle/>
          <a:p>
            <a:r>
              <a:rPr lang="en-US" sz="2800" err="1"/>
              <a:t>Réseau</a:t>
            </a:r>
            <a:r>
              <a:rPr lang="en-US" sz="2800"/>
              <a:t> HELORA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F089D2B-7E18-6C8E-3AC6-9CDF73774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421490"/>
            <a:ext cx="3696169" cy="3528687"/>
          </a:xfrm>
        </p:spPr>
        <p:txBody>
          <a:bodyPr>
            <a:normAutofit/>
          </a:bodyPr>
          <a:lstStyle/>
          <a:p>
            <a:r>
              <a:rPr lang="en-US" dirty="0"/>
              <a:t>CHU HELORA (La </a:t>
            </a:r>
            <a:r>
              <a:rPr lang="en-US" dirty="0" err="1"/>
              <a:t>Louvière-Lobbes</a:t>
            </a:r>
            <a:r>
              <a:rPr lang="en-US" dirty="0"/>
              <a:t>)</a:t>
            </a:r>
          </a:p>
          <a:p>
            <a:r>
              <a:rPr lang="en-US" dirty="0"/>
              <a:t>CHU HELORA – site Kennedy</a:t>
            </a:r>
          </a:p>
          <a:p>
            <a:r>
              <a:rPr lang="en-US" dirty="0"/>
              <a:t>CHU HELORA – sites Constantinople et </a:t>
            </a:r>
            <a:r>
              <a:rPr lang="en-US" dirty="0" err="1"/>
              <a:t>Warquignies</a:t>
            </a:r>
            <a:endParaRPr lang="en-US" dirty="0"/>
          </a:p>
          <a:p>
            <a:r>
              <a:rPr lang="en-US" dirty="0"/>
              <a:t>CHU TIVOLI</a:t>
            </a:r>
          </a:p>
          <a:p>
            <a:r>
              <a:rPr lang="en-US" dirty="0"/>
              <a:t>CHU HELORA (Nivelles-</a:t>
            </a:r>
            <a:r>
              <a:rPr lang="en-US" dirty="0" err="1"/>
              <a:t>Tubize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2.240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766.431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59B4844A-4945-9099-D49E-CF12AA76B2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2978-D7E5-0E29-61EB-A6700378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0916852-C4DB-CA30-2303-E85BEBFE0D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355C174-6635-4931-8290-EBE8D4DE3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 fontScale="90000"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CHARLEROI-METROPOLE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610B4FB-DAF0-2857-EE34-7AEF6163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678906"/>
            <a:ext cx="3002313" cy="3271271"/>
          </a:xfrm>
        </p:spPr>
        <p:txBody>
          <a:bodyPr>
            <a:normAutofit/>
          </a:bodyPr>
          <a:lstStyle/>
          <a:p>
            <a:r>
              <a:rPr lang="en-US" dirty="0"/>
              <a:t>GHDC (Grand </a:t>
            </a:r>
            <a:r>
              <a:rPr lang="en-US" dirty="0" err="1"/>
              <a:t>Hôpital</a:t>
            </a:r>
            <a:r>
              <a:rPr lang="en-US" dirty="0"/>
              <a:t> de Charleroi)</a:t>
            </a:r>
          </a:p>
          <a:p>
            <a:r>
              <a:rPr lang="en-US" dirty="0"/>
              <a:t>Clinique Notre-Dame de Grâce</a:t>
            </a:r>
          </a:p>
          <a:p>
            <a:endParaRPr lang="en-US" dirty="0"/>
          </a:p>
          <a:p>
            <a:r>
              <a:rPr lang="en-US" dirty="0"/>
              <a:t>1.342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709.482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9CE97D6-3FC2-C281-C1FB-A90256D49E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2072-5E42-4DC1-9C89-2DB10FA9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4662296A-CE99-E6E7-A472-03B41B8476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C0BF701-FCBB-3A3C-E74F-22CB88F3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 fontScale="90000"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HUMANI SANTE CHARLEROI-CHIMAY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2C55E8E-65AF-F2E4-123A-DEF7B806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678906"/>
            <a:ext cx="3447691" cy="3271271"/>
          </a:xfrm>
        </p:spPr>
        <p:txBody>
          <a:bodyPr>
            <a:normAutofit/>
          </a:bodyPr>
          <a:lstStyle/>
          <a:p>
            <a:r>
              <a:rPr lang="en-US" dirty="0"/>
              <a:t>CHU Charleroi </a:t>
            </a:r>
            <a:r>
              <a:rPr lang="en-US" dirty="0" err="1"/>
              <a:t>Chimay</a:t>
            </a:r>
            <a:r>
              <a:rPr lang="en-US" dirty="0"/>
              <a:t> (</a:t>
            </a:r>
            <a:r>
              <a:rPr lang="en-US" dirty="0" err="1"/>
              <a:t>Hôpital</a:t>
            </a:r>
            <a:r>
              <a:rPr lang="en-US" dirty="0"/>
              <a:t> Marie Curie et site Van Gogh)</a:t>
            </a:r>
          </a:p>
          <a:p>
            <a:r>
              <a:rPr lang="en-US" dirty="0"/>
              <a:t>CHU Charleroi </a:t>
            </a:r>
            <a:r>
              <a:rPr lang="en-US" dirty="0" err="1"/>
              <a:t>Chimay</a:t>
            </a:r>
            <a:r>
              <a:rPr lang="en-US" dirty="0"/>
              <a:t> (sites </a:t>
            </a:r>
            <a:r>
              <a:rPr lang="en-US" dirty="0" err="1"/>
              <a:t>Vésale</a:t>
            </a:r>
            <a:r>
              <a:rPr lang="en-US" dirty="0"/>
              <a:t> et De Vinci)</a:t>
            </a:r>
          </a:p>
          <a:p>
            <a:r>
              <a:rPr lang="en-US" dirty="0"/>
              <a:t>CHU Charleroi </a:t>
            </a:r>
            <a:r>
              <a:rPr lang="en-US" dirty="0" err="1"/>
              <a:t>Chimay</a:t>
            </a:r>
            <a:r>
              <a:rPr lang="en-US" dirty="0"/>
              <a:t> ( Centre de Santé des </a:t>
            </a:r>
            <a:r>
              <a:rPr lang="en-US" dirty="0" err="1"/>
              <a:t>Fagnes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1.491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497.013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E198316-3B4C-0033-1971-494C4ED12B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1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6BC4-8B48-F85E-9038-32EC6768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CA51868D-027D-8248-7A5D-2F94D63230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115149B-7E08-17E3-2B20-356E6B334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 fontScale="90000"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HOSPITALIER NAMUROIS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CE3AC36-A71D-4DA2-85E9-2532FCBA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493964"/>
            <a:ext cx="3654869" cy="3763961"/>
          </a:xfrm>
        </p:spPr>
        <p:txBody>
          <a:bodyPr>
            <a:normAutofit fontScale="92500"/>
          </a:bodyPr>
          <a:lstStyle/>
          <a:p>
            <a:r>
              <a:rPr lang="en-US" dirty="0"/>
              <a:t>CHRSM – site Meuse</a:t>
            </a:r>
          </a:p>
          <a:p>
            <a:r>
              <a:rPr lang="en-US" dirty="0"/>
              <a:t>CHRSM – site Sambre</a:t>
            </a:r>
          </a:p>
          <a:p>
            <a:r>
              <a:rPr lang="en-US" dirty="0"/>
              <a:t>Clinique Saint-Luc </a:t>
            </a:r>
            <a:r>
              <a:rPr lang="en-US" dirty="0" err="1"/>
              <a:t>Bouge</a:t>
            </a:r>
            <a:endParaRPr lang="en-US" dirty="0"/>
          </a:p>
          <a:p>
            <a:r>
              <a:rPr lang="en-US" dirty="0"/>
              <a:t>CHU UCL Namur – sites de Dinant</a:t>
            </a:r>
          </a:p>
          <a:p>
            <a:r>
              <a:rPr lang="en-US" dirty="0"/>
              <a:t>CHU UCL Namur – site de Godinne (FWB)</a:t>
            </a:r>
          </a:p>
          <a:p>
            <a:r>
              <a:rPr lang="en-US" dirty="0"/>
              <a:t>CHU UCL Namur – site Sainte Elisabeth</a:t>
            </a:r>
          </a:p>
          <a:p>
            <a:endParaRPr lang="en-US" dirty="0"/>
          </a:p>
          <a:p>
            <a:r>
              <a:rPr lang="en-US" dirty="0"/>
              <a:t>1.938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1.022.450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581EACAD-AE5F-DC35-91AF-03CAE60B56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DFCD-CE3B-C9E2-5066-36F07AD5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78D412FC-104F-8519-75BD-FFF11BDD0BC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646F741-237E-96AE-FB0B-6D06E9C5D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ELIPSE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BF2CFA9-AA0C-090F-05B5-772EBCB9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270176"/>
            <a:ext cx="4193540" cy="41417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CHU de Liège (FWB)</a:t>
            </a:r>
          </a:p>
          <a:p>
            <a:r>
              <a:rPr lang="en-US" dirty="0"/>
              <a:t>CHR La </a:t>
            </a:r>
            <a:r>
              <a:rPr lang="en-US" dirty="0" err="1"/>
              <a:t>Citadelle</a:t>
            </a:r>
            <a:endParaRPr lang="en-US" dirty="0"/>
          </a:p>
          <a:p>
            <a:r>
              <a:rPr lang="en-US" dirty="0"/>
              <a:t>Centre </a:t>
            </a:r>
            <a:r>
              <a:rPr lang="en-US" dirty="0" err="1"/>
              <a:t>Hospitalier</a:t>
            </a:r>
            <a:r>
              <a:rPr lang="en-US" dirty="0"/>
              <a:t> Bois de </a:t>
            </a:r>
            <a:r>
              <a:rPr lang="en-US" dirty="0" err="1"/>
              <a:t>l’Abbaye</a:t>
            </a:r>
            <a:endParaRPr lang="en-US" dirty="0"/>
          </a:p>
          <a:p>
            <a:r>
              <a:rPr lang="en-US" dirty="0"/>
              <a:t>CHR de Huy</a:t>
            </a:r>
          </a:p>
          <a:p>
            <a:r>
              <a:rPr lang="en-US" dirty="0"/>
              <a:t>Clinique André Renard</a:t>
            </a:r>
          </a:p>
          <a:p>
            <a:r>
              <a:rPr lang="en-US" dirty="0"/>
              <a:t>CHR de Verviers East Belgium</a:t>
            </a:r>
          </a:p>
          <a:p>
            <a:r>
              <a:rPr lang="en-US" dirty="0"/>
              <a:t>Centre </a:t>
            </a:r>
            <a:r>
              <a:rPr lang="en-US" dirty="0" err="1"/>
              <a:t>Hospitalier</a:t>
            </a:r>
            <a:r>
              <a:rPr lang="en-US" dirty="0"/>
              <a:t> Reine Astrid De Malmedy</a:t>
            </a:r>
          </a:p>
          <a:p>
            <a:r>
              <a:rPr lang="en-US" dirty="0"/>
              <a:t>Clinique de Soins </a:t>
            </a:r>
            <a:r>
              <a:rPr lang="en-US" dirty="0" err="1"/>
              <a:t>spécialisés</a:t>
            </a:r>
            <a:r>
              <a:rPr lang="en-US" dirty="0"/>
              <a:t> </a:t>
            </a:r>
            <a:r>
              <a:rPr lang="en-US" dirty="0" err="1"/>
              <a:t>Valdor</a:t>
            </a:r>
            <a:r>
              <a:rPr lang="en-US" dirty="0"/>
              <a:t> Peri</a:t>
            </a:r>
          </a:p>
          <a:p>
            <a:endParaRPr lang="en-US" dirty="0"/>
          </a:p>
          <a:p>
            <a:r>
              <a:rPr lang="en-US" dirty="0"/>
              <a:t>3.917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960.530 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71AD3EA-C135-F012-F716-BCE8C9F89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3A485-A31C-FE0F-4710-862AEF71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755151C-14DE-A77C-3781-1D56EDEDAD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5DD59AB-61D7-1CFC-912B-91207D2FA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MOVE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A6EB39A-C10D-FE34-4EED-0519ACEEE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493964"/>
            <a:ext cx="3654869" cy="3763961"/>
          </a:xfrm>
        </p:spPr>
        <p:txBody>
          <a:bodyPr>
            <a:normAutofit/>
          </a:bodyPr>
          <a:lstStyle/>
          <a:p>
            <a:r>
              <a:rPr lang="en-US" dirty="0"/>
              <a:t>CHC – </a:t>
            </a:r>
            <a:r>
              <a:rPr lang="en-US" dirty="0" err="1"/>
              <a:t>Cliniques</a:t>
            </a:r>
            <a:r>
              <a:rPr lang="en-US" dirty="0"/>
              <a:t> </a:t>
            </a:r>
            <a:r>
              <a:rPr lang="en-US" dirty="0" err="1"/>
              <a:t>Montlégia</a:t>
            </a:r>
            <a:r>
              <a:rPr lang="en-US" dirty="0"/>
              <a:t> et </a:t>
            </a:r>
            <a:r>
              <a:rPr lang="en-US" dirty="0" err="1"/>
              <a:t>Waremme</a:t>
            </a:r>
            <a:endParaRPr lang="en-US" dirty="0"/>
          </a:p>
          <a:p>
            <a:r>
              <a:rPr lang="en-US" dirty="0"/>
              <a:t>CHC – </a:t>
            </a:r>
            <a:r>
              <a:rPr lang="en-US" dirty="0" err="1"/>
              <a:t>Cliniques</a:t>
            </a:r>
            <a:r>
              <a:rPr lang="en-US" dirty="0"/>
              <a:t> </a:t>
            </a:r>
            <a:r>
              <a:rPr lang="en-US" dirty="0" err="1"/>
              <a:t>Hermalle</a:t>
            </a:r>
            <a:r>
              <a:rPr lang="en-US" dirty="0"/>
              <a:t> et </a:t>
            </a:r>
            <a:r>
              <a:rPr lang="en-US" dirty="0" err="1"/>
              <a:t>Heusy</a:t>
            </a:r>
            <a:endParaRPr lang="en-US" dirty="0"/>
          </a:p>
          <a:p>
            <a:r>
              <a:rPr lang="en-US" dirty="0"/>
              <a:t>St.-Nikolaus Hospital (</a:t>
            </a:r>
            <a:r>
              <a:rPr lang="en-US" dirty="0" err="1"/>
              <a:t>Communauté</a:t>
            </a:r>
            <a:r>
              <a:rPr lang="en-US" dirty="0"/>
              <a:t> Germanophone)</a:t>
            </a:r>
          </a:p>
          <a:p>
            <a:r>
              <a:rPr lang="en-US" dirty="0" err="1"/>
              <a:t>Klinik</a:t>
            </a:r>
            <a:r>
              <a:rPr lang="en-US" dirty="0"/>
              <a:t> St.-Josef (</a:t>
            </a:r>
            <a:r>
              <a:rPr lang="en-US" dirty="0" err="1"/>
              <a:t>Communauté</a:t>
            </a:r>
            <a:r>
              <a:rPr lang="en-US" dirty="0"/>
              <a:t> Germanophone)</a:t>
            </a:r>
          </a:p>
          <a:p>
            <a:endParaRPr lang="en-US" dirty="0"/>
          </a:p>
          <a:p>
            <a:r>
              <a:rPr lang="en-US" dirty="0"/>
              <a:t>1.357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r>
              <a:rPr lang="en-US" dirty="0"/>
              <a:t> env.</a:t>
            </a:r>
          </a:p>
          <a:p>
            <a:endParaRPr lang="en-US" dirty="0"/>
          </a:p>
          <a:p>
            <a:r>
              <a:rPr lang="en-US" dirty="0"/>
              <a:t>Population couverte (1/1/2022) : 1.061.876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EE1C085-32C2-C866-50B1-3251D7E388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85DEC-7541-B2A8-1A33-AEB35089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E4E6342-D325-7A0B-6E97-F28FB21240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912" y="293432"/>
            <a:ext cx="8870188" cy="6271135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1BC6AD-61BD-6229-B83B-A04987E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654869" cy="814092"/>
          </a:xfrm>
        </p:spPr>
        <p:txBody>
          <a:bodyPr anchor="b">
            <a:normAutofit/>
          </a:bodyPr>
          <a:lstStyle/>
          <a:p>
            <a:r>
              <a:rPr lang="en-US" sz="2800" dirty="0" err="1"/>
              <a:t>Réseau</a:t>
            </a:r>
            <a:r>
              <a:rPr lang="en-US" sz="2800" dirty="0"/>
              <a:t> VIVALIA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637370-31B5-9A69-E26A-D9913BACE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493964"/>
            <a:ext cx="3654869" cy="3763961"/>
          </a:xfrm>
        </p:spPr>
        <p:txBody>
          <a:bodyPr>
            <a:normAutofit/>
          </a:bodyPr>
          <a:lstStyle/>
          <a:p>
            <a:r>
              <a:rPr lang="en-US" dirty="0"/>
              <a:t>VIVALIA – </a:t>
            </a:r>
            <a:r>
              <a:rPr lang="en-US" dirty="0" err="1"/>
              <a:t>Hôpital</a:t>
            </a:r>
            <a:r>
              <a:rPr lang="en-US" dirty="0"/>
              <a:t> de Marche</a:t>
            </a:r>
          </a:p>
          <a:p>
            <a:r>
              <a:rPr lang="en-US" dirty="0"/>
              <a:t>VIVALIA – </a:t>
            </a:r>
            <a:r>
              <a:rPr lang="en-US" dirty="0" err="1"/>
              <a:t>Hôpital</a:t>
            </a:r>
            <a:r>
              <a:rPr lang="en-US" dirty="0"/>
              <a:t> </a:t>
            </a:r>
            <a:r>
              <a:rPr lang="en-US" dirty="0" err="1"/>
              <a:t>d’Arlon</a:t>
            </a:r>
            <a:r>
              <a:rPr lang="en-US" dirty="0"/>
              <a:t> et </a:t>
            </a:r>
            <a:r>
              <a:rPr lang="en-US" dirty="0" err="1"/>
              <a:t>hôpital</a:t>
            </a:r>
            <a:r>
              <a:rPr lang="en-US" dirty="0"/>
              <a:t> de Virton</a:t>
            </a:r>
          </a:p>
          <a:p>
            <a:r>
              <a:rPr lang="en-US" dirty="0"/>
              <a:t>Centre </a:t>
            </a:r>
            <a:r>
              <a:rPr lang="en-US" dirty="0" err="1"/>
              <a:t>hospitalier</a:t>
            </a:r>
            <a:r>
              <a:rPr lang="en-US" dirty="0"/>
              <a:t> de Centre </a:t>
            </a:r>
            <a:r>
              <a:rPr lang="en-US" dirty="0" err="1"/>
              <a:t>Ardenne</a:t>
            </a:r>
            <a:endParaRPr lang="en-US" dirty="0"/>
          </a:p>
          <a:p>
            <a:endParaRPr lang="en-US" dirty="0"/>
          </a:p>
          <a:p>
            <a:r>
              <a:rPr lang="en-US" dirty="0"/>
              <a:t>991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317.310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504A2B6-31B9-46A6-B4D4-7A409D3C1F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5A140B1-269C-D4A0-A6FD-3813576FE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696" y="302895"/>
            <a:ext cx="5202404" cy="983479"/>
          </a:xfrm>
        </p:spPr>
        <p:txBody>
          <a:bodyPr>
            <a:noAutofit/>
          </a:bodyPr>
          <a:lstStyle/>
          <a:p>
            <a:r>
              <a:rPr lang="en-US" sz="3200" dirty="0" err="1"/>
              <a:t>Maturité</a:t>
            </a:r>
            <a:r>
              <a:rPr lang="en-US" sz="3200" dirty="0"/>
              <a:t> des reseaux – collaborations effectives</a:t>
            </a:r>
          </a:p>
        </p:txBody>
      </p:sp>
      <p:pic>
        <p:nvPicPr>
          <p:cNvPr id="13" name="Espace réservé pour une image  12" descr="Une image contenant capture d’écran, conception">
            <a:extLst>
              <a:ext uri="{FF2B5EF4-FFF2-40B4-BE49-F238E27FC236}">
                <a16:creationId xmlns:a16="http://schemas.microsoft.com/office/drawing/2014/main" id="{51D93CBE-DEC0-FC4A-E553-B7154B8F1F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7241" b="-1"/>
          <a:stretch/>
        </p:blipFill>
        <p:spPr>
          <a:xfrm>
            <a:off x="6096000" y="942975"/>
            <a:ext cx="4419600" cy="4972050"/>
          </a:xfrm>
          <a:noFill/>
        </p:spPr>
      </p:pic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7799528-251D-6EEC-6D0C-1AD19E8E2E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7481" y="1559138"/>
            <a:ext cx="5314025" cy="435588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Les </a:t>
            </a:r>
            <a:r>
              <a:rPr lang="en-US" sz="1800" dirty="0" err="1"/>
              <a:t>hôpitaux</a:t>
            </a:r>
            <a:r>
              <a:rPr lang="en-US" sz="1800" dirty="0"/>
              <a:t> </a:t>
            </a:r>
            <a:r>
              <a:rPr lang="en-US" sz="1800" dirty="0" err="1"/>
              <a:t>n’ont</a:t>
            </a:r>
            <a:r>
              <a:rPr lang="en-US" sz="1800" dirty="0"/>
              <a:t> pas </a:t>
            </a:r>
            <a:r>
              <a:rPr lang="en-US" sz="1800" dirty="0" err="1"/>
              <a:t>attendu</a:t>
            </a:r>
            <a:r>
              <a:rPr lang="en-US" sz="1800" dirty="0"/>
              <a:t> les reseaux pour </a:t>
            </a:r>
            <a:r>
              <a:rPr lang="en-US" sz="1800" dirty="0" err="1"/>
              <a:t>collaborer</a:t>
            </a: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Pas </a:t>
            </a:r>
            <a:r>
              <a:rPr lang="en-US" sz="1800" dirty="0" err="1"/>
              <a:t>d’incitation</a:t>
            </a:r>
            <a:r>
              <a:rPr lang="en-US" sz="1800" dirty="0"/>
              <a:t> politique </a:t>
            </a:r>
            <a:r>
              <a:rPr lang="en-US" sz="1800" dirty="0" err="1"/>
              <a:t>hormis</a:t>
            </a:r>
            <a:r>
              <a:rPr lang="en-US" sz="1800" dirty="0"/>
              <a:t> </a:t>
            </a:r>
            <a:r>
              <a:rPr lang="en-US" sz="1800" dirty="0" err="1"/>
              <a:t>quelques</a:t>
            </a:r>
            <a:r>
              <a:rPr lang="en-US" sz="1800" dirty="0"/>
              <a:t> </a:t>
            </a:r>
            <a:r>
              <a:rPr lang="en-US" sz="1800" dirty="0" err="1"/>
              <a:t>projets</a:t>
            </a:r>
            <a:r>
              <a:rPr lang="en-US" sz="1800" dirty="0"/>
              <a:t> (HOST, CCST)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dirty="0" err="1"/>
              <a:t>géométrie</a:t>
            </a:r>
            <a:r>
              <a:rPr lang="en-US" sz="1800" dirty="0"/>
              <a:t> variable : </a:t>
            </a:r>
            <a:r>
              <a:rPr lang="en-US" sz="1800" dirty="0" err="1"/>
              <a:t>groupements</a:t>
            </a:r>
            <a:r>
              <a:rPr lang="en-US" sz="1800" dirty="0"/>
              <a:t>, integration </a:t>
            </a:r>
            <a:r>
              <a:rPr lang="en-US" sz="1800" dirty="0" err="1"/>
              <a:t>poussée</a:t>
            </a:r>
            <a:r>
              <a:rPr lang="en-US" sz="1800" dirty="0"/>
              <a:t>, </a:t>
            </a:r>
            <a:r>
              <a:rPr lang="en-US" sz="1800" dirty="0" err="1"/>
              <a:t>différends</a:t>
            </a:r>
            <a:r>
              <a:rPr lang="en-US" sz="1800" dirty="0"/>
              <a:t>, concurrence/collaborations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1 seul reseau a fait </a:t>
            </a:r>
            <a:r>
              <a:rPr lang="en-US" sz="1800" dirty="0" err="1"/>
              <a:t>parvenir</a:t>
            </a:r>
            <a:r>
              <a:rPr lang="en-US" sz="1800" dirty="0"/>
              <a:t> son </a:t>
            </a:r>
            <a:r>
              <a:rPr lang="en-US" sz="1800" dirty="0" err="1"/>
              <a:t>projet</a:t>
            </a:r>
            <a:r>
              <a:rPr lang="en-US" sz="1800" dirty="0"/>
              <a:t> médical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/>
              <a:t>Aucun</a:t>
            </a:r>
            <a:r>
              <a:rPr lang="en-US" sz="1800" dirty="0"/>
              <a:t> reseau </a:t>
            </a:r>
            <a:r>
              <a:rPr lang="en-US" sz="1800" dirty="0" err="1"/>
              <a:t>n’utilise</a:t>
            </a:r>
            <a:r>
              <a:rPr lang="en-US" sz="1800" dirty="0"/>
              <a:t> pour </a:t>
            </a:r>
            <a:r>
              <a:rPr lang="en-US" sz="1800" dirty="0" err="1"/>
              <a:t>l’instant</a:t>
            </a:r>
            <a:r>
              <a:rPr lang="en-US" sz="1800" dirty="0"/>
              <a:t> les </a:t>
            </a:r>
            <a:r>
              <a:rPr lang="en-US" sz="1800" dirty="0" err="1"/>
              <a:t>possibilités</a:t>
            </a:r>
            <a:r>
              <a:rPr lang="en-US" sz="1800" dirty="0"/>
              <a:t> </a:t>
            </a:r>
            <a:r>
              <a:rPr lang="en-US" sz="1800" dirty="0" err="1"/>
              <a:t>offertes</a:t>
            </a:r>
            <a:r>
              <a:rPr lang="en-US" sz="1800" dirty="0"/>
              <a:t> par la </a:t>
            </a:r>
            <a:r>
              <a:rPr lang="en-US" sz="1800" dirty="0" err="1"/>
              <a:t>réglementation</a:t>
            </a:r>
            <a:r>
              <a:rPr lang="en-US" sz="1800" dirty="0"/>
              <a:t> : </a:t>
            </a:r>
            <a:r>
              <a:rPr lang="en-US" sz="1800" dirty="0" err="1"/>
              <a:t>comité</a:t>
            </a:r>
            <a:r>
              <a:rPr lang="en-US" sz="1800" dirty="0"/>
              <a:t> </a:t>
            </a:r>
            <a:r>
              <a:rPr lang="en-US" sz="1800" dirty="0" err="1"/>
              <a:t>d’éthique</a:t>
            </a:r>
            <a:r>
              <a:rPr lang="en-US" sz="1800" dirty="0"/>
              <a:t> </a:t>
            </a:r>
            <a:r>
              <a:rPr lang="en-US" sz="1800" dirty="0" err="1"/>
              <a:t>commun</a:t>
            </a:r>
            <a:r>
              <a:rPr lang="en-US" sz="1800" dirty="0"/>
              <a:t>, </a:t>
            </a:r>
            <a:r>
              <a:rPr lang="en-US" sz="1800" dirty="0" err="1"/>
              <a:t>réglementation</a:t>
            </a:r>
            <a:r>
              <a:rPr lang="en-US" sz="1800" dirty="0"/>
              <a:t> </a:t>
            </a:r>
            <a:r>
              <a:rPr lang="en-US" sz="1800" dirty="0" err="1"/>
              <a:t>générale</a:t>
            </a:r>
            <a:r>
              <a:rPr lang="en-US" sz="1800" dirty="0"/>
              <a:t>, </a:t>
            </a:r>
            <a:r>
              <a:rPr lang="en-US" sz="1800" dirty="0" err="1"/>
              <a:t>garantie</a:t>
            </a:r>
            <a:r>
              <a:rPr lang="en-US" sz="1800" dirty="0"/>
              <a:t> du droit de </a:t>
            </a:r>
            <a:r>
              <a:rPr lang="en-US" sz="1800" dirty="0" err="1"/>
              <a:t>plainte</a:t>
            </a:r>
            <a:r>
              <a:rPr lang="en-US" sz="1800" dirty="0"/>
              <a:t>, </a:t>
            </a:r>
            <a:r>
              <a:rPr lang="en-US" sz="1800" dirty="0" err="1"/>
              <a:t>règles</a:t>
            </a:r>
            <a:r>
              <a:rPr lang="en-US" sz="1800" dirty="0"/>
              <a:t> </a:t>
            </a:r>
            <a:r>
              <a:rPr lang="en-US" sz="1800" dirty="0" err="1"/>
              <a:t>concernant</a:t>
            </a:r>
            <a:r>
              <a:rPr lang="en-US" sz="1800" dirty="0"/>
              <a:t> les droits et devoirs des Médecins et du </a:t>
            </a:r>
            <a:r>
              <a:rPr lang="en-US" sz="1800" dirty="0" err="1"/>
              <a:t>gestionnaire</a:t>
            </a:r>
            <a:r>
              <a:rPr lang="en-US" sz="1800" dirty="0"/>
              <a:t>, remuneration des Médecins, perception centrale des </a:t>
            </a:r>
            <a:r>
              <a:rPr lang="en-US" sz="1800" dirty="0" err="1"/>
              <a:t>honoraires</a:t>
            </a:r>
            <a:r>
              <a:rPr lang="en-US" sz="1800" dirty="0"/>
              <a:t>, </a:t>
            </a:r>
            <a:r>
              <a:rPr lang="en-US" sz="1800" dirty="0" err="1"/>
              <a:t>comptabilité</a:t>
            </a:r>
            <a:r>
              <a:rPr lang="en-US" sz="1800" dirty="0"/>
              <a:t>, affectation des </a:t>
            </a:r>
            <a:r>
              <a:rPr lang="en-US" sz="1800" dirty="0" err="1"/>
              <a:t>honoraires</a:t>
            </a:r>
            <a:r>
              <a:rPr lang="en-US" sz="1800" dirty="0"/>
              <a:t>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9B75313-6806-262E-AD94-F8C11C851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041" y="1421023"/>
            <a:ext cx="758825" cy="460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0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5333-79A4-BAB3-11A9-A5F72839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BF6B605-711D-2318-4581-D10E90160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91" y="221615"/>
            <a:ext cx="5859262" cy="983479"/>
          </a:xfrm>
        </p:spPr>
        <p:txBody>
          <a:bodyPr>
            <a:noAutofit/>
          </a:bodyPr>
          <a:lstStyle/>
          <a:p>
            <a:r>
              <a:rPr lang="en-US" sz="3200" dirty="0"/>
              <a:t>Les cellules de coordination des </a:t>
            </a:r>
            <a:r>
              <a:rPr lang="en-US" sz="3200" dirty="0" err="1"/>
              <a:t>soins</a:t>
            </a:r>
            <a:r>
              <a:rPr lang="en-US" sz="3200" dirty="0"/>
              <a:t> </a:t>
            </a:r>
            <a:r>
              <a:rPr lang="en-US" sz="3200" dirty="0" err="1"/>
              <a:t>transmuraux</a:t>
            </a:r>
            <a:endParaRPr lang="en-US" sz="3200" dirty="0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6FACFD16-4FBF-764C-4296-E8456B50BC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r="5861" b="5875"/>
          <a:stretch/>
        </p:blipFill>
        <p:spPr>
          <a:xfrm>
            <a:off x="6096000" y="942975"/>
            <a:ext cx="4419600" cy="4679949"/>
          </a:xfrm>
          <a:noFill/>
        </p:spPr>
      </p:pic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35A4EDD-4C0A-21A3-4193-F98ABAA4EB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9491" y="1485189"/>
            <a:ext cx="5859262" cy="481673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000" dirty="0"/>
              <a:t>Financement RW 100.000€/réseau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000" dirty="0"/>
              <a:t>Lien avec </a:t>
            </a:r>
            <a:r>
              <a:rPr lang="fr-BE" sz="2000" dirty="0" err="1"/>
              <a:t>Proxisanté</a:t>
            </a:r>
            <a:r>
              <a:rPr lang="fr-BE" sz="2000" dirty="0"/>
              <a:t> / PRW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000" dirty="0"/>
              <a:t>Objectifs des cellules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</a:rPr>
              <a:t>Développer une approche inter-hospitalière commune en matière de concertation avec les acteurs de soins transmuraux (médecins généralistes, secteur résidentiel, soins à domicile, santé mentale…) en vue d’améliorer la continuité des soins 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</a:rPr>
              <a:t>Développer une approche transmurale construite en concertation avec les partenaires </a:t>
            </a:r>
            <a:r>
              <a:rPr lang="fr-BE" dirty="0" err="1">
                <a:solidFill>
                  <a:schemeClr val="tx1"/>
                </a:solidFill>
              </a:rPr>
              <a:t>extra-hospitaliers</a:t>
            </a:r>
            <a:r>
              <a:rPr lang="fr-BE" dirty="0">
                <a:solidFill>
                  <a:schemeClr val="tx1"/>
                </a:solidFill>
              </a:rPr>
              <a:t> en vue d’améliorer la communication autour du patient et de fluidifier les parcours de soins.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A203541-D5DB-48EA-7EBA-AF4D4ED9C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81" y="1299103"/>
            <a:ext cx="758825" cy="460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8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D0E950-2A89-DBC3-A160-AC326C098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58779"/>
            <a:ext cx="4763699" cy="1585745"/>
          </a:xfrm>
        </p:spPr>
        <p:txBody>
          <a:bodyPr anchor="b">
            <a:normAutofit/>
          </a:bodyPr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55DC473-DA95-05C6-D816-1FFAA202F3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978763" y="1058779"/>
            <a:ext cx="6109487" cy="4582115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8148DCA-1DBE-0262-085C-D3E0E3564A4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5661027"/>
            <a:ext cx="4763699" cy="502949"/>
          </a:xfrm>
        </p:spPr>
        <p:txBody>
          <a:bodyPr/>
          <a:lstStyle/>
          <a:p>
            <a:r>
              <a:rPr lang="en-US" dirty="0"/>
              <a:t>christele.charlet@aviq.be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0CC54E4-3D12-96D6-54C3-95C5CB949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0576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5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62364-0CB3-A66B-AE26-19FCE77A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42975"/>
            <a:ext cx="5553722" cy="1701549"/>
          </a:xfrm>
        </p:spPr>
        <p:txBody>
          <a:bodyPr>
            <a:normAutofit fontScale="90000"/>
          </a:bodyPr>
          <a:lstStyle/>
          <a:p>
            <a:r>
              <a:rPr lang="fr-BE" sz="2400" dirty="0"/>
              <a:t>Fédéral :</a:t>
            </a:r>
            <a:br>
              <a:rPr lang="fr-BE" sz="2400" dirty="0"/>
            </a:br>
            <a:r>
              <a:rPr lang="fr-BE" sz="2400" dirty="0"/>
              <a:t>- </a:t>
            </a:r>
            <a:r>
              <a:rPr lang="fr-BE" sz="2400" b="0" dirty="0"/>
              <a:t>financement de l’exploitation</a:t>
            </a:r>
            <a:br>
              <a:rPr lang="fr-BE" sz="2400" b="0" dirty="0"/>
            </a:br>
            <a:r>
              <a:rPr lang="fr-BE" sz="2400" b="0" dirty="0"/>
              <a:t>- programmation</a:t>
            </a:r>
            <a:br>
              <a:rPr lang="fr-BE" sz="2400" b="0" dirty="0"/>
            </a:br>
            <a:r>
              <a:rPr lang="fr-BE" sz="2400" b="0" dirty="0"/>
              <a:t>- normes organiques</a:t>
            </a:r>
            <a:br>
              <a:rPr lang="fr-BE" sz="2400" b="0" dirty="0"/>
            </a:br>
            <a:r>
              <a:rPr lang="fr-BE" sz="2400" b="0" dirty="0"/>
              <a:t>- Arts de Guérir et de Soigner</a:t>
            </a:r>
            <a:br>
              <a:rPr lang="fr-BE" sz="2400" dirty="0"/>
            </a:br>
            <a:endParaRPr lang="fr-BE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D9D849-4F8C-BAEC-AFB5-A90AFE32DB9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3549566"/>
            <a:ext cx="5553722" cy="23654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BE" sz="2200" b="1" dirty="0"/>
              <a:t>Communautés et Régions :</a:t>
            </a:r>
          </a:p>
          <a:p>
            <a:pPr>
              <a:spcBef>
                <a:spcPts val="0"/>
              </a:spcBef>
            </a:pPr>
            <a:r>
              <a:rPr lang="fr-BE" sz="2200" b="1" dirty="0"/>
              <a:t>- </a:t>
            </a:r>
            <a:r>
              <a:rPr lang="fr-BE" sz="2200" dirty="0"/>
              <a:t>financement des infrastructures</a:t>
            </a:r>
          </a:p>
          <a:p>
            <a:pPr>
              <a:spcBef>
                <a:spcPts val="0"/>
              </a:spcBef>
            </a:pPr>
            <a:r>
              <a:rPr lang="fr-BE" sz="2200" dirty="0"/>
              <a:t>- agrément</a:t>
            </a:r>
          </a:p>
          <a:p>
            <a:pPr>
              <a:spcBef>
                <a:spcPts val="0"/>
              </a:spcBef>
            </a:pPr>
            <a:r>
              <a:rPr lang="fr-BE" sz="2200" dirty="0"/>
              <a:t>- actualisation ou édiction de nouvelles normes (hors organiques)</a:t>
            </a:r>
          </a:p>
          <a:p>
            <a:pPr>
              <a:spcBef>
                <a:spcPts val="0"/>
              </a:spcBef>
            </a:pPr>
            <a:r>
              <a:rPr lang="fr-BE" sz="2200" dirty="0"/>
              <a:t>- répartition de la programmation sur son territoire</a:t>
            </a:r>
          </a:p>
          <a:p>
            <a:endParaRPr lang="fr-BE" sz="2200" b="1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395C90B-ACE9-1A1A-1A7A-4BF0E8A766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3200" b="1" dirty="0"/>
              <a:t>Le secteur hospitalier </a:t>
            </a:r>
          </a:p>
          <a:p>
            <a:pPr marL="0" indent="0">
              <a:buNone/>
            </a:pPr>
            <a:r>
              <a:rPr lang="fr-BE" sz="3200" b="1" dirty="0"/>
              <a:t>= compétence partagée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45D55D-9A5D-FB75-B69E-BC5D4C466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40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74813-C2EF-B7AE-2903-80F3C81E4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Base légale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2A81C7-BD22-E0A9-2435-6A612CF8F7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algn="just"/>
            <a:r>
              <a:rPr lang="fr-BE" sz="2100" dirty="0"/>
              <a:t>28 FEVRIER 2019 - Loi modifiant la loi coordonnée du 10 juillet 2008 sur les hôpitaux et autres établissements de soins, en ce qui concerne le réseautage clinique entre hôpitaux</a:t>
            </a:r>
          </a:p>
          <a:p>
            <a:pPr algn="just"/>
            <a:r>
              <a:rPr lang="fr-BE" sz="2100" dirty="0"/>
              <a:t>28 NOVEMBRE 2019 – 2 Décrets relatifs à la collaboration entre hôpitaux impliquant des personnes morales de droit public (CDLD – CPAS)</a:t>
            </a:r>
          </a:p>
          <a:p>
            <a:pPr algn="just"/>
            <a:r>
              <a:rPr lang="fr-BE" sz="2100" dirty="0"/>
              <a:t>12 DECEMBRE 2019 - Décret modifiant les articles 411 et 412 du Code wallon de l'Action sociale et de la Santé et insérant un article 413bis. </a:t>
            </a:r>
          </a:p>
          <a:p>
            <a:pPr algn="just"/>
            <a:r>
              <a:rPr lang="fr-BE" sz="2100" dirty="0"/>
              <a:t>30 DECEMBRE 2019 – Protocole d’accord inter-entités pour l’agrément de réseaux relevant de différentes autorités d’agrément</a:t>
            </a:r>
          </a:p>
          <a:p>
            <a:pPr algn="just"/>
            <a:r>
              <a:rPr lang="fr-BE" sz="2100" dirty="0"/>
              <a:t>12 MARS 2020 - AGW insérant certaines dispositions relatives à la procédure d'agrément des réseaux hospitaliers cliniques locorégionaux dans le Code réglementaire wallon de l'Action sociale et de la Santé. </a:t>
            </a:r>
          </a:p>
          <a:p>
            <a:endParaRPr lang="fr-BE" sz="2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AB90FD-178C-4616-D6B9-B40FA2CCC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65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072C-F203-63A1-A238-758B6C9B1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12E54-A345-ABF1-853A-F6872395D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Objectifs et principes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073171-F970-DA4D-0664-04536C0DE9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algn="just"/>
            <a:r>
              <a:rPr lang="fr-BE" sz="1800" dirty="0"/>
              <a:t>Objectif : rationaliser l’offre hospitalière dans une région et plus largement en Belgique en optimalisant les moyens (humains, équipement, infrastructure)</a:t>
            </a:r>
          </a:p>
          <a:p>
            <a:pPr marL="0" indent="0" algn="just">
              <a:buNone/>
            </a:pPr>
            <a:endParaRPr lang="fr-BE" sz="1800" dirty="0"/>
          </a:p>
          <a:p>
            <a:pPr algn="just"/>
            <a:r>
              <a:rPr lang="fr-BE" sz="1800" dirty="0"/>
              <a:t>Principes :</a:t>
            </a:r>
          </a:p>
          <a:p>
            <a:pPr lvl="1" algn="just"/>
            <a:r>
              <a:rPr lang="fr-BE" sz="1800" dirty="0"/>
              <a:t>À partir du 1/1/20 chaque hôpital général doit faire partie d’un réseau (sauf exceptions définies dans la Loi : hôpitaux psy, hôpitaux « spécialisés »)</a:t>
            </a:r>
          </a:p>
          <a:p>
            <a:pPr lvl="1" algn="just"/>
            <a:r>
              <a:rPr lang="fr-BE" sz="1800" dirty="0"/>
              <a:t>La zone géographique d’un réseau est de forme continue (dérogation possible à Charleroi et Liège)</a:t>
            </a:r>
          </a:p>
          <a:p>
            <a:pPr lvl="1" algn="just"/>
            <a:r>
              <a:rPr lang="fr-BE" sz="1800" dirty="0"/>
              <a:t>Le réseau doit avoir la personnalité juridique et ses organes de gestion</a:t>
            </a:r>
          </a:p>
          <a:p>
            <a:pPr lvl="1" algn="just"/>
            <a:r>
              <a:rPr lang="fr-BE" sz="1800" dirty="0"/>
              <a:t>Chaque hôpital membre fait partie de la gestion du réseau</a:t>
            </a:r>
          </a:p>
          <a:p>
            <a:pPr lvl="1" algn="just"/>
            <a:r>
              <a:rPr lang="fr-BE" sz="1800" dirty="0"/>
              <a:t>Le réseau assure des missions de stratégie et de coordination (opérationnel au niveau des hôpitaux)</a:t>
            </a:r>
          </a:p>
          <a:p>
            <a:pPr lvl="1" algn="just"/>
            <a:r>
              <a:rPr lang="fr-BE" sz="1800" dirty="0"/>
              <a:t>Des missions de soins locorégionales et supra régionales sont définies </a:t>
            </a:r>
          </a:p>
          <a:p>
            <a:pPr lvl="1" algn="just"/>
            <a:r>
              <a:rPr lang="fr-BE" sz="1800" dirty="0"/>
              <a:t>Missions locorégionales : temps de parcours de 30 min max pour 90% de la pop couverte par le réseau</a:t>
            </a:r>
          </a:p>
          <a:p>
            <a:pPr lvl="1" algn="just"/>
            <a:r>
              <a:rPr lang="fr-BE" sz="1800" dirty="0"/>
              <a:t>Libre choix du patient toujours garanti</a:t>
            </a:r>
          </a:p>
          <a:p>
            <a:endParaRPr lang="fr-BE" sz="2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7281F0-9EEB-A395-FFCA-58FCE7B32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22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6A26-1343-9996-7EC3-F989656C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0EA85-78AF-D95B-2CBB-B023568EB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Procédure d’agrément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BDD147-CAC1-BDEE-CCD0-7DFC71F0B8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fr-BE" dirty="0"/>
              <a:t>Circulaire du 20 novembre 2019</a:t>
            </a:r>
          </a:p>
          <a:p>
            <a:pPr lvl="1"/>
            <a:r>
              <a:rPr lang="fr-BE" dirty="0"/>
              <a:t>Demande d’agrément signée par l’ensemble des membres des réseaux</a:t>
            </a:r>
          </a:p>
          <a:p>
            <a:pPr lvl="1"/>
            <a:r>
              <a:rPr lang="fr-BE" dirty="0"/>
              <a:t>Date limite : 31/12/2019</a:t>
            </a:r>
          </a:p>
          <a:p>
            <a:pPr lvl="1"/>
            <a:r>
              <a:rPr lang="fr-BE" dirty="0"/>
              <a:t>Questionnaire à compléter et documents à fournir</a:t>
            </a:r>
          </a:p>
          <a:p>
            <a:pPr lvl="1"/>
            <a:endParaRPr lang="fr-BE" dirty="0"/>
          </a:p>
          <a:p>
            <a:r>
              <a:rPr lang="fr-BE" dirty="0"/>
              <a:t>Examen par l’AVIQ</a:t>
            </a:r>
          </a:p>
          <a:p>
            <a:endParaRPr lang="fr-BE" dirty="0"/>
          </a:p>
          <a:p>
            <a:r>
              <a:rPr lang="fr-BE" dirty="0"/>
              <a:t>Concertation avec les autres entités concernées</a:t>
            </a:r>
          </a:p>
          <a:p>
            <a:endParaRPr lang="fr-BE" dirty="0"/>
          </a:p>
          <a:p>
            <a:r>
              <a:rPr lang="fr-BE" dirty="0"/>
              <a:t>Décision de la/des Ministre(s)</a:t>
            </a:r>
          </a:p>
          <a:p>
            <a:endParaRPr lang="fr-BE" dirty="0"/>
          </a:p>
          <a:p>
            <a:r>
              <a:rPr lang="fr-BE" dirty="0"/>
              <a:t>Notification aux réseaux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15701B-5BC8-4C62-A879-50F54A2BB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38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99CD-4520-9808-47E9-CE739445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8F0FD-CC2F-398C-FE92-626B9890F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Procédure d’agrément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FC42C5-2A74-7B54-0A3C-10D7099BF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fr-BE" dirty="0"/>
              <a:t>Questionnaire</a:t>
            </a:r>
          </a:p>
          <a:p>
            <a:pPr lvl="1"/>
            <a:r>
              <a:rPr lang="fr-BE" dirty="0"/>
              <a:t>Coordonnées du réseau</a:t>
            </a:r>
          </a:p>
          <a:p>
            <a:pPr lvl="1"/>
            <a:r>
              <a:rPr lang="fr-BE" dirty="0"/>
              <a:t>Composition du réseau</a:t>
            </a:r>
          </a:p>
          <a:p>
            <a:pPr lvl="1"/>
            <a:r>
              <a:rPr lang="fr-BE" dirty="0"/>
              <a:t>Composition et missions de l’organe de gestion, du collège des médecins en chef, du conseil médical</a:t>
            </a:r>
          </a:p>
          <a:p>
            <a:pPr lvl="1"/>
            <a:r>
              <a:rPr lang="fr-BE" dirty="0"/>
              <a:t>Offre de soins</a:t>
            </a:r>
          </a:p>
          <a:p>
            <a:pPr lvl="1"/>
            <a:r>
              <a:rPr lang="fr-BE" dirty="0"/>
              <a:t>Zone géographique (% parts de marché)</a:t>
            </a:r>
          </a:p>
          <a:p>
            <a:pPr lvl="1"/>
            <a:r>
              <a:rPr lang="fr-BE" dirty="0"/>
              <a:t>Organes/dispositifs communs</a:t>
            </a:r>
          </a:p>
          <a:p>
            <a:r>
              <a:rPr lang="fr-BE" dirty="0"/>
              <a:t>Documents à fournir</a:t>
            </a:r>
          </a:p>
          <a:p>
            <a:pPr lvl="1"/>
            <a:r>
              <a:rPr lang="fr-BE" dirty="0"/>
              <a:t>Convention de collaboration entre les hôpitaux membres du réseau</a:t>
            </a:r>
          </a:p>
          <a:p>
            <a:pPr lvl="1"/>
            <a:r>
              <a:rPr lang="fr-BE" dirty="0"/>
              <a:t>Avis des conseils médicaux </a:t>
            </a:r>
          </a:p>
          <a:p>
            <a:pPr lvl="1"/>
            <a:r>
              <a:rPr lang="fr-BE" dirty="0"/>
              <a:t>Avis des conseils d’administration ou organes de gestion des hôpitaux</a:t>
            </a:r>
          </a:p>
          <a:p>
            <a:pPr lvl="1"/>
            <a:r>
              <a:rPr lang="fr-BE" dirty="0"/>
              <a:t>Statuts de l’entité juridique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E8E6A2-BBD1-53D1-B879-08BC11551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11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E05C70-A9C9-56DA-D171-A91A1D0EF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Décision d’agrément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3B6D423-27F7-2A92-3A4A-7E1A089986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fr-BE" dirty="0"/>
              <a:t>Signée par la ou les Ministre(s) compétent(e)(s)</a:t>
            </a:r>
          </a:p>
          <a:p>
            <a:r>
              <a:rPr lang="fr-BE" dirty="0"/>
              <a:t>Agrément à durée indéterminée</a:t>
            </a:r>
          </a:p>
          <a:p>
            <a:r>
              <a:rPr lang="fr-BE" dirty="0"/>
              <a:t>Prise de cours au 1/1/2020</a:t>
            </a:r>
          </a:p>
          <a:p>
            <a:r>
              <a:rPr lang="fr-BE" dirty="0"/>
              <a:t>Les réseaux doivent fournir dès qu’ils ont été adoptés :</a:t>
            </a:r>
          </a:p>
          <a:p>
            <a:pPr lvl="1"/>
            <a:r>
              <a:rPr lang="fr-BE" dirty="0"/>
              <a:t>Les objectifs stratégiques du réseau</a:t>
            </a:r>
          </a:p>
          <a:p>
            <a:pPr lvl="1"/>
            <a:r>
              <a:rPr lang="fr-BE" dirty="0"/>
              <a:t>Le projet médical du réseau ;</a:t>
            </a:r>
          </a:p>
          <a:p>
            <a:pPr lvl="1"/>
            <a:r>
              <a:rPr lang="fr-BE" dirty="0"/>
              <a:t>La manière dont l’accessibilité aux soins de la population couverte par le réseau est garantie.</a:t>
            </a:r>
          </a:p>
          <a:p>
            <a:r>
              <a:rPr lang="fr-BE" dirty="0"/>
              <a:t>Agrément à actualiser en cas de modification de la composition</a:t>
            </a:r>
          </a:p>
          <a:p>
            <a:r>
              <a:rPr lang="fr-BE" dirty="0"/>
              <a:t>Mesures de suspension et de retrait si défaut aux normes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401811D-BE49-C53C-1E4E-253ED4DD8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604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0F5A2-E898-B739-AFDB-C239E24D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101" y="1540045"/>
            <a:ext cx="5297099" cy="1888955"/>
          </a:xfrm>
        </p:spPr>
        <p:txBody>
          <a:bodyPr/>
          <a:lstStyle/>
          <a:p>
            <a:r>
              <a:rPr lang="fr-BE" dirty="0"/>
              <a:t>Réseaux agréés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89EE4B-7877-7A4B-ADF1-509B75D49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fr-BE" dirty="0"/>
              <a:t>8 réseaux agréés en Wallonie</a:t>
            </a:r>
          </a:p>
          <a:p>
            <a:r>
              <a:rPr lang="fr-BE" dirty="0"/>
              <a:t>3 réseaux comportant des hôpitaux relevant d’autres autorités d’agrément (CG, FWB)</a:t>
            </a:r>
          </a:p>
          <a:p>
            <a:r>
              <a:rPr lang="fr-BE" dirty="0"/>
              <a:t>2 hôpitaux wallons faisant partie de réseaux bruxellois : </a:t>
            </a:r>
            <a:r>
              <a:rPr lang="fr-BE" dirty="0" err="1"/>
              <a:t>Chirec</a:t>
            </a:r>
            <a:r>
              <a:rPr lang="fr-BE" dirty="0"/>
              <a:t> (CHORUS), St-Pierre OLLN (</a:t>
            </a:r>
            <a:r>
              <a:rPr lang="fr-BE" dirty="0" err="1"/>
              <a:t>H.uni</a:t>
            </a:r>
            <a:r>
              <a:rPr lang="fr-BE" dirty="0"/>
              <a:t>)</a:t>
            </a:r>
          </a:p>
          <a:p>
            <a:r>
              <a:rPr lang="fr-BE" dirty="0"/>
              <a:t>Aucun hôpital psychiatrique n’a choisi de faire partie d’un réseau</a:t>
            </a:r>
          </a:p>
          <a:p>
            <a:r>
              <a:rPr lang="fr-BE" dirty="0"/>
              <a:t>Un hôpital « spécialisé » (</a:t>
            </a:r>
            <a:r>
              <a:rPr lang="fr-BE" dirty="0" err="1"/>
              <a:t>psy+Sp</a:t>
            </a:r>
            <a:r>
              <a:rPr lang="fr-BE" dirty="0"/>
              <a:t>(reva) ou Gériatrie) membre d’un réseau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98C968-91FA-8DDF-2A85-A623DB4F4E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1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E6CCE8D7-3C59-4F34-DCB7-0E750AACDD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83909" y="345440"/>
            <a:ext cx="8808092" cy="6217920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33AB912-8445-8AAD-97D7-9072B1EE4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35" y="1031903"/>
            <a:ext cx="3002313" cy="814092"/>
          </a:xfrm>
        </p:spPr>
        <p:txBody>
          <a:bodyPr anchor="b">
            <a:normAutofit/>
          </a:bodyPr>
          <a:lstStyle/>
          <a:p>
            <a:r>
              <a:rPr lang="en-US" sz="3100" dirty="0" err="1"/>
              <a:t>Réseau</a:t>
            </a:r>
            <a:r>
              <a:rPr lang="en-US" sz="3100" dirty="0"/>
              <a:t> PHARE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A5C3A58-4307-49AB-75A4-4E3534DF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535" y="2678906"/>
            <a:ext cx="3002313" cy="3271271"/>
          </a:xfrm>
        </p:spPr>
        <p:txBody>
          <a:bodyPr>
            <a:normAutofit/>
          </a:bodyPr>
          <a:lstStyle/>
          <a:p>
            <a:r>
              <a:rPr lang="en-US" dirty="0"/>
              <a:t>CHR Haute-</a:t>
            </a:r>
            <a:r>
              <a:rPr lang="en-US" dirty="0" err="1"/>
              <a:t>Senne</a:t>
            </a:r>
            <a:endParaRPr lang="en-US" dirty="0"/>
          </a:p>
          <a:p>
            <a:r>
              <a:rPr lang="en-US" dirty="0"/>
              <a:t>CH Mouscron</a:t>
            </a:r>
          </a:p>
          <a:p>
            <a:r>
              <a:rPr lang="en-US" dirty="0"/>
              <a:t>CHWAPI</a:t>
            </a:r>
          </a:p>
          <a:p>
            <a:r>
              <a:rPr lang="en-US" dirty="0"/>
              <a:t>CH </a:t>
            </a:r>
            <a:r>
              <a:rPr lang="en-US" dirty="0" err="1"/>
              <a:t>Epicura</a:t>
            </a:r>
            <a:r>
              <a:rPr lang="en-US" dirty="0"/>
              <a:t> (Hornu-Baudour et Ath)</a:t>
            </a:r>
          </a:p>
          <a:p>
            <a:endParaRPr lang="en-US" dirty="0"/>
          </a:p>
          <a:p>
            <a:r>
              <a:rPr lang="en-US" dirty="0"/>
              <a:t>2.167 </a:t>
            </a:r>
            <a:r>
              <a:rPr lang="en-US" dirty="0" err="1"/>
              <a:t>lits</a:t>
            </a:r>
            <a:r>
              <a:rPr lang="en-US" dirty="0"/>
              <a:t> </a:t>
            </a:r>
            <a:r>
              <a:rPr lang="en-US" dirty="0" err="1"/>
              <a:t>agréés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Population couverte (1/1/2022) : 885.949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90049D5-AD16-C5AC-8925-725EF33920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34" y="2012047"/>
            <a:ext cx="758825" cy="46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875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AVIQ">
      <a:dk1>
        <a:srgbClr val="000000"/>
      </a:dk1>
      <a:lt1>
        <a:sysClr val="window" lastClr="FFFFFF"/>
      </a:lt1>
      <a:dk2>
        <a:srgbClr val="192D44"/>
      </a:dk2>
      <a:lt2>
        <a:srgbClr val="D9EEF5"/>
      </a:lt2>
      <a:accent1>
        <a:srgbClr val="192D44"/>
      </a:accent1>
      <a:accent2>
        <a:srgbClr val="D9EEF5"/>
      </a:accent2>
      <a:accent3>
        <a:srgbClr val="FBB821"/>
      </a:accent3>
      <a:accent4>
        <a:srgbClr val="FFF0D6"/>
      </a:accent4>
      <a:accent5>
        <a:srgbClr val="5CC2D8"/>
      </a:accent5>
      <a:accent6>
        <a:srgbClr val="192D44"/>
      </a:accent6>
      <a:hlink>
        <a:srgbClr val="192D44"/>
      </a:hlink>
      <a:folHlink>
        <a:srgbClr val="192D44"/>
      </a:folHlink>
    </a:clrScheme>
    <a:fontScheme name="AVIQ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AVIQ.potx" id="{FB04D55F-34D2-44B0-9AEE-685BD9FF49BF}" vid="{A953B17D-3353-46DC-BEA3-2A2F72439EA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AVIQ</Template>
  <TotalTime>502</TotalTime>
  <Words>1121</Words>
  <Application>Microsoft Office PowerPoint</Application>
  <PresentationFormat>Grand écran</PresentationFormat>
  <Paragraphs>163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Avenir Next LT Pro</vt:lpstr>
      <vt:lpstr>Arial</vt:lpstr>
      <vt:lpstr>Conception personnalisée</vt:lpstr>
      <vt:lpstr>L’agrément des réseaux hospitaliers en Wallonie</vt:lpstr>
      <vt:lpstr>Fédéral : - financement de l’exploitation - programmation - normes organiques - Arts de Guérir et de Soigner </vt:lpstr>
      <vt:lpstr>Base légale</vt:lpstr>
      <vt:lpstr>Objectifs et principes</vt:lpstr>
      <vt:lpstr>Procédure d’agrément</vt:lpstr>
      <vt:lpstr>Procédure d’agrément</vt:lpstr>
      <vt:lpstr>Décision d’agrément</vt:lpstr>
      <vt:lpstr>Réseaux agréés</vt:lpstr>
      <vt:lpstr>Réseau PHARE</vt:lpstr>
      <vt:lpstr>Réseau HELORA</vt:lpstr>
      <vt:lpstr>Réseau CHARLEROI-METROPOLE</vt:lpstr>
      <vt:lpstr>Réseau HUMANI SANTE CHARLEROI-CHIMAY</vt:lpstr>
      <vt:lpstr>Réseau HOSPITALIER NAMUROIS</vt:lpstr>
      <vt:lpstr>Réseau ELIPSE</vt:lpstr>
      <vt:lpstr>Réseau MOVE</vt:lpstr>
      <vt:lpstr>Réseau VIVALIA</vt:lpstr>
      <vt:lpstr>Maturité des reseaux – collaborations effectives</vt:lpstr>
      <vt:lpstr>Les cellules de coordination des soins transmuraux</vt:lpstr>
      <vt:lpstr>Merci pour votre attention</vt:lpstr>
    </vt:vector>
  </TitlesOfParts>
  <Company>AVIQ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L’agrément des réseaux hospitaliers en Wallonie</dc:title>
  <dc:creator>CHARLET Christele</dc:creator>
  <cp:lastModifiedBy>CHARLET Christele</cp:lastModifiedBy>
  <cp:revision>11</cp:revision>
  <dcterms:created xsi:type="dcterms:W3CDTF">2024-04-12T05:41:20Z</dcterms:created>
  <dcterms:modified xsi:type="dcterms:W3CDTF">2024-04-12T14:03:49Z</dcterms:modified>
</cp:coreProperties>
</file>