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297" r:id="rId6"/>
    <p:sldId id="304" r:id="rId7"/>
    <p:sldId id="305" r:id="rId8"/>
    <p:sldId id="339" r:id="rId9"/>
    <p:sldId id="338" r:id="rId10"/>
    <p:sldId id="331" r:id="rId11"/>
    <p:sldId id="340" r:id="rId12"/>
    <p:sldId id="343" r:id="rId13"/>
    <p:sldId id="344" r:id="rId14"/>
    <p:sldId id="336" r:id="rId15"/>
    <p:sldId id="341" r:id="rId16"/>
    <p:sldId id="337" r:id="rId17"/>
    <p:sldId id="332" r:id="rId18"/>
    <p:sldId id="342" r:id="rId19"/>
    <p:sldId id="333" r:id="rId20"/>
    <p:sldId id="350" r:id="rId21"/>
    <p:sldId id="334" r:id="rId22"/>
    <p:sldId id="335" r:id="rId23"/>
    <p:sldId id="347" r:id="rId24"/>
    <p:sldId id="348" r:id="rId25"/>
    <p:sldId id="346" r:id="rId26"/>
    <p:sldId id="349" r:id="rId27"/>
    <p:sldId id="345" r:id="rId28"/>
    <p:sldId id="298"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36E48-903D-41CE-9C23-F10B5A09A14A}" v="7" dt="2024-04-10T14:20:42.25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4662" autoAdjust="0"/>
  </p:normalViewPr>
  <p:slideViewPr>
    <p:cSldViewPr snapToGrid="0">
      <p:cViewPr varScale="1">
        <p:scale>
          <a:sx n="104" d="100"/>
          <a:sy n="104" d="100"/>
        </p:scale>
        <p:origin x="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1E87F-E7F6-47A1-9681-C3A5641E3C8A}" type="datetimeFigureOut">
              <a:rPr lang="fr-BE" smtClean="0"/>
              <a:t>17/04/24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E4094-079C-4D86-BE13-5C05D4E55794}" type="slidenum">
              <a:rPr lang="fr-BE" smtClean="0"/>
              <a:t>‹N°›</a:t>
            </a:fld>
            <a:endParaRPr lang="fr-BE"/>
          </a:p>
        </p:txBody>
      </p:sp>
    </p:spTree>
    <p:extLst>
      <p:ext uri="{BB962C8B-B14F-4D97-AF65-F5344CB8AC3E}">
        <p14:creationId xmlns:p14="http://schemas.microsoft.com/office/powerpoint/2010/main" val="276458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AE4094-079C-4D86-BE13-5C05D4E55794}" type="slidenum">
              <a:rPr lang="fr-BE" smtClean="0"/>
              <a:t>17</a:t>
            </a:fld>
            <a:endParaRPr lang="fr-BE"/>
          </a:p>
        </p:txBody>
      </p:sp>
    </p:spTree>
    <p:extLst>
      <p:ext uri="{BB962C8B-B14F-4D97-AF65-F5344CB8AC3E}">
        <p14:creationId xmlns:p14="http://schemas.microsoft.com/office/powerpoint/2010/main" val="416000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17/04/24</a:t>
            </a:fld>
            <a:endParaRPr lang="fr-BE"/>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pic>
        <p:nvPicPr>
          <p:cNvPr id="9" name="Image 8">
            <a:extLst>
              <a:ext uri="{FF2B5EF4-FFF2-40B4-BE49-F238E27FC236}">
                <a16:creationId xmlns:a16="http://schemas.microsoft.com/office/drawing/2014/main" id="{052B7DFC-5C06-8B51-C895-60D94BA7C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75" y="5639619"/>
            <a:ext cx="1415792" cy="1205794"/>
          </a:xfrm>
          <a:prstGeom prst="rect">
            <a:avLst/>
          </a:prstGeom>
        </p:spPr>
      </p:pic>
    </p:spTree>
    <p:extLst>
      <p:ext uri="{BB962C8B-B14F-4D97-AF65-F5344CB8AC3E}">
        <p14:creationId xmlns:p14="http://schemas.microsoft.com/office/powerpoint/2010/main" val="330561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17/04/24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97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17/04/24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8901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17/04/24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3148439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17/04/24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229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17/04/24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3720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17/04/24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556089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17/04/24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6409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1690"/>
          </a:xfrm>
        </p:spPr>
        <p:txBody>
          <a:bodyPr>
            <a:normAutofit/>
          </a:bodyPr>
          <a:lstStyle>
            <a:lvl1pPr>
              <a:defRPr sz="3600"/>
            </a:lvl1pPr>
          </a:lstStyle>
          <a:p>
            <a:r>
              <a:rPr lang="fr-FR" dirty="0"/>
              <a:t>Modifiez le style du titre</a:t>
            </a:r>
            <a:endParaRPr lang="en-US" dirty="0"/>
          </a:p>
        </p:txBody>
      </p:sp>
      <p:sp>
        <p:nvSpPr>
          <p:cNvPr id="3" name="Content Placeholder 2"/>
          <p:cNvSpPr>
            <a:spLocks noGrp="1"/>
          </p:cNvSpPr>
          <p:nvPr>
            <p:ph idx="1"/>
          </p:nvPr>
        </p:nvSpPr>
        <p:spPr>
          <a:xfrm>
            <a:off x="677334" y="1707374"/>
            <a:ext cx="8596668"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17/04/24</a:t>
            </a:fld>
            <a:endParaRPr lang="fr-BE"/>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pic>
        <p:nvPicPr>
          <p:cNvPr id="8" name="Image 7">
            <a:extLst>
              <a:ext uri="{FF2B5EF4-FFF2-40B4-BE49-F238E27FC236}">
                <a16:creationId xmlns:a16="http://schemas.microsoft.com/office/drawing/2014/main" id="{B821DF4A-9430-6B8A-65C7-2176FAC17B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5665910"/>
            <a:ext cx="1312901" cy="1118165"/>
          </a:xfrm>
          <a:prstGeom prst="rect">
            <a:avLst/>
          </a:prstGeom>
        </p:spPr>
      </p:pic>
    </p:spTree>
    <p:extLst>
      <p:ext uri="{BB962C8B-B14F-4D97-AF65-F5344CB8AC3E}">
        <p14:creationId xmlns:p14="http://schemas.microsoft.com/office/powerpoint/2010/main" val="220138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17/04/24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59141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76532C7-CE7E-4CD1-BC11-D89CD25EFADB}" type="datetimeFigureOut">
              <a:rPr lang="fr-BE" smtClean="0"/>
              <a:t>17/04/24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76783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76532C7-CE7E-4CD1-BC11-D89CD25EFADB}" type="datetimeFigureOut">
              <a:rPr lang="fr-BE" smtClean="0"/>
              <a:t>17/04/24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316569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76532C7-CE7E-4CD1-BC11-D89CD25EFADB}" type="datetimeFigureOut">
              <a:rPr lang="fr-BE" smtClean="0"/>
              <a:t>17/04/24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78459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532C7-CE7E-4CD1-BC11-D89CD25EFADB}" type="datetimeFigureOut">
              <a:rPr lang="fr-BE" smtClean="0"/>
              <a:t>17/04/24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298485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6532C7-CE7E-4CD1-BC11-D89CD25EFADB}" type="datetimeFigureOut">
              <a:rPr lang="fr-BE" smtClean="0"/>
              <a:t>17/04/24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7146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6532C7-CE7E-4CD1-BC11-D89CD25EFADB}" type="datetimeFigureOut">
              <a:rPr lang="fr-BE" smtClean="0"/>
              <a:t>17/04/24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86022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6532C7-CE7E-4CD1-BC11-D89CD25EFADB}" type="datetimeFigureOut">
              <a:rPr lang="fr-BE" smtClean="0"/>
              <a:t>17/04/24</a:t>
            </a:fld>
            <a:endParaRPr lang="fr-B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F8C401-C919-4D2D-9FFE-8838E766292A}" type="slidenum">
              <a:rPr lang="fr-BE" smtClean="0"/>
              <a:t>‹N°›</a:t>
            </a:fld>
            <a:endParaRPr lang="fr-BE"/>
          </a:p>
        </p:txBody>
      </p:sp>
    </p:spTree>
    <p:extLst>
      <p:ext uri="{BB962C8B-B14F-4D97-AF65-F5344CB8AC3E}">
        <p14:creationId xmlns:p14="http://schemas.microsoft.com/office/powerpoint/2010/main" val="6228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sbm@altea.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9F916B-9D75-A31B-F791-8656300166FE}"/>
              </a:ext>
            </a:extLst>
          </p:cNvPr>
          <p:cNvSpPr>
            <a:spLocks noGrp="1"/>
          </p:cNvSpPr>
          <p:nvPr>
            <p:ph type="ctrTitle"/>
          </p:nvPr>
        </p:nvSpPr>
        <p:spPr>
          <a:xfrm>
            <a:off x="1057727" y="617488"/>
            <a:ext cx="8511483" cy="2150209"/>
          </a:xfrm>
        </p:spPr>
        <p:txBody>
          <a:bodyPr>
            <a:normAutofit/>
          </a:bodyPr>
          <a:lstStyle/>
          <a:p>
            <a:pPr algn="ctr">
              <a:lnSpc>
                <a:spcPct val="90000"/>
              </a:lnSpc>
            </a:pPr>
            <a:r>
              <a:rPr lang="fr-FR" sz="3600" b="1" dirty="0"/>
              <a:t>Les différents types de collaborations hospitalières</a:t>
            </a:r>
            <a:endParaRPr lang="fr-BE" sz="3600" b="1" dirty="0"/>
          </a:p>
        </p:txBody>
      </p:sp>
      <p:sp>
        <p:nvSpPr>
          <p:cNvPr id="3" name="Sous-titre 2">
            <a:extLst>
              <a:ext uri="{FF2B5EF4-FFF2-40B4-BE49-F238E27FC236}">
                <a16:creationId xmlns:a16="http://schemas.microsoft.com/office/drawing/2014/main" id="{9904C5CB-8617-1EEB-3EEB-EA7E622F3355}"/>
              </a:ext>
            </a:extLst>
          </p:cNvPr>
          <p:cNvSpPr>
            <a:spLocks noGrp="1"/>
          </p:cNvSpPr>
          <p:nvPr>
            <p:ph type="subTitle" idx="1"/>
          </p:nvPr>
        </p:nvSpPr>
        <p:spPr>
          <a:xfrm>
            <a:off x="5800644" y="4712778"/>
            <a:ext cx="2843369" cy="1610519"/>
          </a:xfrm>
        </p:spPr>
        <p:txBody>
          <a:bodyPr>
            <a:normAutofit fontScale="92500" lnSpcReduction="10000"/>
          </a:bodyPr>
          <a:lstStyle/>
          <a:p>
            <a:r>
              <a:rPr lang="fr-BE" b="1" dirty="0"/>
              <a:t>Sarah Ben Messaoud </a:t>
            </a:r>
          </a:p>
          <a:p>
            <a:r>
              <a:rPr lang="fr-BE" b="1" dirty="0"/>
              <a:t>Avocate spécialiste en droit hospitalier </a:t>
            </a:r>
          </a:p>
          <a:p>
            <a:r>
              <a:rPr lang="fr-BE" b="1" dirty="0"/>
              <a:t>Maitre de Conférences à l’Ecole de Santé publique </a:t>
            </a:r>
          </a:p>
        </p:txBody>
      </p:sp>
      <p:sp>
        <p:nvSpPr>
          <p:cNvPr id="4" name="Titre 1">
            <a:extLst>
              <a:ext uri="{FF2B5EF4-FFF2-40B4-BE49-F238E27FC236}">
                <a16:creationId xmlns:a16="http://schemas.microsoft.com/office/drawing/2014/main" id="{1379452E-EE84-9436-9338-3F93E7313C73}"/>
              </a:ext>
            </a:extLst>
          </p:cNvPr>
          <p:cNvSpPr txBox="1">
            <a:spLocks/>
          </p:cNvSpPr>
          <p:nvPr/>
        </p:nvSpPr>
        <p:spPr>
          <a:xfrm>
            <a:off x="2318376" y="3387643"/>
            <a:ext cx="6325637" cy="705189"/>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fr-FR" sz="3600" dirty="0">
                <a:solidFill>
                  <a:schemeClr val="tx1"/>
                </a:solidFill>
              </a:rPr>
              <a:t>Webinaire du 20 avril 2024</a:t>
            </a:r>
            <a:endParaRPr lang="fr-BE" sz="3600" dirty="0">
              <a:solidFill>
                <a:schemeClr val="tx1"/>
              </a:solidFill>
            </a:endParaRPr>
          </a:p>
        </p:txBody>
      </p:sp>
    </p:spTree>
    <p:extLst>
      <p:ext uri="{BB962C8B-B14F-4D97-AF65-F5344CB8AC3E}">
        <p14:creationId xmlns:p14="http://schemas.microsoft.com/office/powerpoint/2010/main" val="398535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677334" y="183338"/>
            <a:ext cx="8596668" cy="552307"/>
          </a:xfrm>
        </p:spPr>
        <p:txBody>
          <a:bodyPr>
            <a:normAutofit fontScale="90000"/>
          </a:bodyPr>
          <a:lstStyle/>
          <a:p>
            <a:r>
              <a:rPr lang="fr-FR" dirty="0"/>
              <a:t>1. Le groupement</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3" y="907526"/>
            <a:ext cx="9035077" cy="5094264"/>
          </a:xfrm>
        </p:spPr>
        <p:txBody>
          <a:bodyPr>
            <a:normAutofit/>
          </a:bodyPr>
          <a:lstStyle/>
          <a:p>
            <a:pPr>
              <a:buFont typeface="Arial" panose="020B0604020202020204" pitchFamily="34" charset="0"/>
              <a:buChar char="•"/>
            </a:pPr>
            <a:r>
              <a:rPr lang="fr-BE" b="1" u="sng" dirty="0"/>
              <a:t>Contenu de la convention</a:t>
            </a:r>
            <a:r>
              <a:rPr lang="fr-BE" dirty="0"/>
              <a:t> : </a:t>
            </a:r>
          </a:p>
          <a:p>
            <a:pPr marL="0" indent="0">
              <a:buNone/>
            </a:pPr>
            <a:endParaRPr kumimoji="0" lang="fr-FR" sz="1700" b="0" i="0" u="none" strike="noStrike" kern="1200" cap="none" spc="0" normalizeH="0" baseline="0" noProof="0" dirty="0">
              <a:ln>
                <a:noFill/>
              </a:ln>
              <a:solidFill>
                <a:srgbClr val="000000">
                  <a:lumMod val="75000"/>
                  <a:lumOff val="25000"/>
                </a:srgbClr>
              </a:solidFill>
              <a:effectLst/>
              <a:uLnTx/>
              <a:uFillTx/>
              <a:ea typeface="+mn-ea"/>
              <a:cs typeface="+mn-cs"/>
            </a:endParaRPr>
          </a:p>
          <a:p>
            <a:pPr marL="0" indent="0">
              <a:buNone/>
            </a:pPr>
            <a:r>
              <a:rPr kumimoji="0" lang="fr-FR" sz="1700" b="0" i="0" u="none" strike="noStrike" kern="1200" cap="none" spc="0" normalizeH="0" baseline="0" noProof="0" dirty="0">
                <a:ln>
                  <a:noFill/>
                </a:ln>
                <a:solidFill>
                  <a:srgbClr val="000000">
                    <a:lumMod val="75000"/>
                    <a:lumOff val="25000"/>
                  </a:srgbClr>
                </a:solidFill>
                <a:effectLst/>
                <a:uLnTx/>
                <a:uFillTx/>
                <a:ea typeface="+mn-ea"/>
                <a:cs typeface="+mn-cs"/>
              </a:rPr>
              <a:t>10° les problèmes de personnel pour les activités visées au 8° ainsi que le transfert éventuel de personnel entre établissements;</a:t>
            </a:r>
          </a:p>
          <a:p>
            <a:pPr marL="0" indent="0">
              <a:buNone/>
            </a:pPr>
            <a:r>
              <a:rPr kumimoji="0" lang="fr-FR" sz="1700" b="0" i="0" u="none" strike="noStrike" kern="1200" cap="none" spc="0" normalizeH="0" baseline="0" noProof="0" dirty="0">
                <a:ln>
                  <a:noFill/>
                </a:ln>
                <a:solidFill>
                  <a:srgbClr val="000000">
                    <a:lumMod val="75000"/>
                    <a:lumOff val="25000"/>
                  </a:srgbClr>
                </a:solidFill>
                <a:effectLst/>
                <a:uLnTx/>
                <a:uFillTx/>
                <a:ea typeface="+mn-ea"/>
                <a:cs typeface="+mn-cs"/>
              </a:rPr>
              <a:t>11° les tarifs d'utilisation et les modalités usuelles des équipements du groupement;</a:t>
            </a:r>
          </a:p>
          <a:p>
            <a:pPr marL="0" indent="0">
              <a:buNone/>
            </a:pPr>
            <a:r>
              <a:rPr kumimoji="0" lang="fr-FR" sz="1700" b="0" i="0" u="none" strike="noStrike" kern="1200" cap="none" spc="0" normalizeH="0" baseline="0" noProof="0" dirty="0">
                <a:ln>
                  <a:noFill/>
                </a:ln>
                <a:solidFill>
                  <a:srgbClr val="000000">
                    <a:lumMod val="75000"/>
                    <a:lumOff val="25000"/>
                  </a:srgbClr>
                </a:solidFill>
                <a:effectLst/>
                <a:uLnTx/>
                <a:uFillTx/>
                <a:ea typeface="+mn-ea"/>
                <a:cs typeface="+mn-cs"/>
              </a:rPr>
              <a:t>12° les accords financiers;</a:t>
            </a:r>
          </a:p>
          <a:p>
            <a:pPr marL="0" indent="0">
              <a:buNone/>
            </a:pPr>
            <a:r>
              <a:rPr kumimoji="0" lang="fr-FR" sz="1700" b="0" i="0" u="none" strike="noStrike" kern="1200" cap="none" spc="0" normalizeH="0" baseline="0" noProof="0" dirty="0">
                <a:ln>
                  <a:noFill/>
                </a:ln>
                <a:solidFill>
                  <a:srgbClr val="000000">
                    <a:lumMod val="75000"/>
                    <a:lumOff val="25000"/>
                  </a:srgbClr>
                </a:solidFill>
                <a:effectLst/>
                <a:uLnTx/>
                <a:uFillTx/>
                <a:ea typeface="+mn-ea"/>
                <a:cs typeface="+mn-cs"/>
              </a:rPr>
              <a:t>13° les assurances;</a:t>
            </a:r>
          </a:p>
          <a:p>
            <a:pPr marL="0" indent="0">
              <a:buNone/>
            </a:pPr>
            <a:r>
              <a:rPr kumimoji="0" lang="fr-FR" sz="1700" b="0" i="0" u="none" strike="noStrike" kern="1200" cap="none" spc="0" normalizeH="0" baseline="0" noProof="0" dirty="0">
                <a:ln>
                  <a:noFill/>
                </a:ln>
                <a:solidFill>
                  <a:srgbClr val="000000">
                    <a:lumMod val="75000"/>
                    <a:lumOff val="25000"/>
                  </a:srgbClr>
                </a:solidFill>
                <a:effectLst/>
                <a:uLnTx/>
                <a:uFillTx/>
                <a:ea typeface="+mn-ea"/>
                <a:cs typeface="+mn-cs"/>
              </a:rPr>
              <a:t>14° le règlement des litiges entre les parties;</a:t>
            </a:r>
          </a:p>
          <a:p>
            <a:pPr marL="0" indent="0">
              <a:buNone/>
            </a:pPr>
            <a:r>
              <a:rPr kumimoji="0" lang="fr-FR" sz="1700" b="0" i="0" u="none" strike="noStrike" kern="1200" cap="none" spc="0" normalizeH="0" baseline="0" noProof="0" dirty="0">
                <a:ln>
                  <a:noFill/>
                </a:ln>
                <a:solidFill>
                  <a:srgbClr val="000000">
                    <a:lumMod val="75000"/>
                    <a:lumOff val="25000"/>
                  </a:srgbClr>
                </a:solidFill>
                <a:effectLst/>
                <a:uLnTx/>
                <a:uFillTx/>
                <a:ea typeface="+mn-ea"/>
                <a:cs typeface="+mn-cs"/>
              </a:rPr>
              <a:t>15° la durée de la convention et les modalités de résiliation, y compris une période d'essai éventuelle.</a:t>
            </a:r>
          </a:p>
          <a:p>
            <a:pPr marL="0" indent="0">
              <a:buNone/>
            </a:pPr>
            <a:r>
              <a:rPr kumimoji="0" lang="fr-FR" sz="1700" b="0" i="0" u="none" strike="noStrike" kern="1200" cap="none" spc="0" normalizeH="0" baseline="0" noProof="0" dirty="0">
                <a:ln>
                  <a:noFill/>
                </a:ln>
                <a:solidFill>
                  <a:srgbClr val="000000">
                    <a:lumMod val="75000"/>
                    <a:lumOff val="25000"/>
                  </a:srgbClr>
                </a:solidFill>
                <a:effectLst/>
                <a:uLnTx/>
                <a:uFillTx/>
                <a:ea typeface="+mn-ea"/>
                <a:cs typeface="+mn-cs"/>
              </a:rPr>
              <a:t>16° la désignation du coordinateur médecin en chef, du coordinateur du département infirmier, du coordinateur général ainsi que la composition du comité médical commun;</a:t>
            </a:r>
          </a:p>
          <a:p>
            <a:pPr marL="0" indent="0">
              <a:buNone/>
            </a:pPr>
            <a:r>
              <a:rPr kumimoji="0" lang="fr-FR" sz="1700" b="0" i="0" u="none" strike="noStrike" kern="1200" cap="none" spc="0" normalizeH="0" baseline="0" noProof="0" dirty="0">
                <a:ln>
                  <a:noFill/>
                </a:ln>
                <a:solidFill>
                  <a:srgbClr val="000000">
                    <a:lumMod val="75000"/>
                    <a:lumOff val="25000"/>
                  </a:srgbClr>
                </a:solidFill>
                <a:effectLst/>
                <a:uLnTx/>
                <a:uFillTx/>
                <a:ea typeface="+mn-ea"/>
                <a:cs typeface="+mn-cs"/>
              </a:rPr>
              <a:t>17° la manière selon laquelle il sera répondu aux conditions prévues à l'article 9, 5°</a:t>
            </a:r>
            <a:endParaRPr kumimoji="0" lang="fr-BE" sz="1700" b="0" i="0" u="none" strike="noStrike" kern="1200" cap="none" spc="0" normalizeH="0" baseline="0" noProof="0" dirty="0">
              <a:ln>
                <a:noFill/>
              </a:ln>
              <a:solidFill>
                <a:srgbClr val="000000">
                  <a:lumMod val="75000"/>
                  <a:lumOff val="25000"/>
                </a:srgbClr>
              </a:solidFill>
              <a:effectLst/>
              <a:uLnTx/>
              <a:uFillTx/>
              <a:ea typeface="+mn-ea"/>
              <a:cs typeface="+mn-cs"/>
            </a:endParaRPr>
          </a:p>
          <a:p>
            <a:pPr marL="457200" lvl="1" indent="0">
              <a:buNone/>
            </a:pPr>
            <a:endParaRPr lang="fr-BE" sz="1700" dirty="0"/>
          </a:p>
          <a:p>
            <a:pPr lvl="1"/>
            <a:endParaRPr lang="fr-BE" dirty="0"/>
          </a:p>
        </p:txBody>
      </p:sp>
    </p:spTree>
    <p:extLst>
      <p:ext uri="{BB962C8B-B14F-4D97-AF65-F5344CB8AC3E}">
        <p14:creationId xmlns:p14="http://schemas.microsoft.com/office/powerpoint/2010/main" val="51739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490298" y="152400"/>
            <a:ext cx="8596668" cy="703811"/>
          </a:xfrm>
        </p:spPr>
        <p:txBody>
          <a:bodyPr>
            <a:normAutofit fontScale="90000"/>
          </a:bodyPr>
          <a:lstStyle/>
          <a:p>
            <a:r>
              <a:rPr lang="fr-FR" dirty="0"/>
              <a:t>1. Le groupement</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856212"/>
            <a:ext cx="8596668" cy="5145578"/>
          </a:xfrm>
        </p:spPr>
        <p:txBody>
          <a:bodyPr>
            <a:normAutofit/>
          </a:bodyPr>
          <a:lstStyle/>
          <a:p>
            <a:pPr marL="457200" lvl="1" indent="0">
              <a:buNone/>
            </a:pPr>
            <a:endParaRPr lang="fr-BE" dirty="0"/>
          </a:p>
          <a:p>
            <a:pPr marL="342900" marR="0" lvl="0" indent="-342900" algn="l" defTabSz="457200" rtl="0" eaLnBrk="1" fontAlgn="auto" latinLnBrk="0" hangingPunct="1">
              <a:lnSpc>
                <a:spcPct val="100000"/>
              </a:lnSpc>
              <a:spcBef>
                <a:spcPts val="1000"/>
              </a:spcBef>
              <a:spcAft>
                <a:spcPts val="0"/>
              </a:spcAft>
              <a:buClr>
                <a:srgbClr val="E48312"/>
              </a:buClr>
              <a:buSzPct val="80000"/>
              <a:buFont typeface="Arial" panose="020B0604020202020204" pitchFamily="34" charset="0"/>
              <a:buChar char="•"/>
              <a:tabLst/>
              <a:defRPr/>
            </a:pPr>
            <a:r>
              <a:rPr kumimoji="0" lang="fr-BE" sz="1800" b="1" i="0" u="sng"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Structure de gouvernance : </a:t>
            </a:r>
          </a:p>
          <a:p>
            <a:pPr lvl="1" indent="-342900" algn="just">
              <a:buClr>
                <a:srgbClr val="E48312"/>
              </a:buClr>
              <a:buFont typeface="Arial" panose="020B0604020202020204" pitchFamily="34" charset="0"/>
              <a:buChar char="•"/>
              <a:defRPr/>
            </a:pPr>
            <a:r>
              <a:rPr lang="fr-BE" i="1" dirty="0">
                <a:solidFill>
                  <a:srgbClr val="000000">
                    <a:lumMod val="75000"/>
                    <a:lumOff val="25000"/>
                  </a:srgbClr>
                </a:solidFill>
                <a:latin typeface="Trebuchet MS" panose="020B0603020202020204"/>
              </a:rPr>
              <a:t>Comité médical commun </a:t>
            </a:r>
            <a:r>
              <a:rPr lang="fr-BE" dirty="0">
                <a:solidFill>
                  <a:srgbClr val="000000">
                    <a:lumMod val="75000"/>
                    <a:lumOff val="25000"/>
                  </a:srgbClr>
                </a:solidFill>
                <a:latin typeface="Trebuchet MS" panose="020B0603020202020204"/>
              </a:rPr>
              <a:t>: </a:t>
            </a:r>
            <a:r>
              <a:rPr lang="fr-FR" dirty="0"/>
              <a:t>composé de représentants des conseils médicaux des hôpitaux participants. </a:t>
            </a:r>
          </a:p>
          <a:p>
            <a:pPr lvl="1" indent="-342900" algn="just">
              <a:buClr>
                <a:srgbClr val="E48312"/>
              </a:buClr>
              <a:buFont typeface="Arial" panose="020B0604020202020204" pitchFamily="34" charset="0"/>
              <a:buChar char="•"/>
              <a:defRPr/>
            </a:pPr>
            <a:r>
              <a:rPr lang="fr-BE" i="1" dirty="0">
                <a:solidFill>
                  <a:srgbClr val="000000">
                    <a:lumMod val="75000"/>
                    <a:lumOff val="25000"/>
                  </a:srgbClr>
                </a:solidFill>
                <a:latin typeface="Trebuchet MS" panose="020B0603020202020204"/>
              </a:rPr>
              <a:t>Comité de coordination </a:t>
            </a:r>
            <a:r>
              <a:rPr lang="fr-BE" dirty="0">
                <a:solidFill>
                  <a:srgbClr val="000000">
                    <a:lumMod val="75000"/>
                    <a:lumOff val="25000"/>
                  </a:srgbClr>
                </a:solidFill>
                <a:latin typeface="Trebuchet MS" panose="020B0603020202020204"/>
              </a:rPr>
              <a:t>: avec des administrateurs de chaque hôpital, ceux-ci peuvent être des délégués du CA des hôpitaux. </a:t>
            </a:r>
            <a:r>
              <a:rPr lang="fr-FR" dirty="0"/>
              <a:t>Il supervise la mise en œuvre de la convention de collaboration et doit être consulté pour toutes les décisions portant sur de nouveaux bâtiments, des extensions, des réaménagements ou des modifications du type de lits ou de services. Toute décision d’investissement et de création de nouveaux services ou de services médico-techniques doit être approuvée par le comité de coordination. </a:t>
            </a:r>
          </a:p>
          <a:p>
            <a:pPr lvl="1" indent="-342900" algn="just">
              <a:buClr>
                <a:srgbClr val="E48312"/>
              </a:buClr>
              <a:buFont typeface="Arial" panose="020B0604020202020204" pitchFamily="34" charset="0"/>
              <a:buChar char="•"/>
              <a:defRPr/>
            </a:pPr>
            <a:r>
              <a:rPr lang="fr-BE" i="1" dirty="0">
                <a:solidFill>
                  <a:srgbClr val="000000">
                    <a:lumMod val="75000"/>
                    <a:lumOff val="25000"/>
                  </a:srgbClr>
                </a:solidFill>
                <a:latin typeface="Trebuchet MS" panose="020B0603020202020204"/>
              </a:rPr>
              <a:t>Le</a:t>
            </a:r>
            <a:r>
              <a:rPr lang="fr-BE" dirty="0">
                <a:solidFill>
                  <a:srgbClr val="000000">
                    <a:lumMod val="75000"/>
                    <a:lumOff val="25000"/>
                  </a:srgbClr>
                </a:solidFill>
                <a:latin typeface="Trebuchet MS" panose="020B0603020202020204"/>
              </a:rPr>
              <a:t> </a:t>
            </a:r>
            <a:r>
              <a:rPr lang="fr-BE" i="1" dirty="0">
                <a:solidFill>
                  <a:srgbClr val="000000">
                    <a:lumMod val="75000"/>
                    <a:lumOff val="25000"/>
                  </a:srgbClr>
                </a:solidFill>
                <a:latin typeface="Trebuchet MS" panose="020B0603020202020204"/>
              </a:rPr>
              <a:t>Coordinateur général</a:t>
            </a:r>
            <a:r>
              <a:rPr lang="fr-BE" dirty="0">
                <a:solidFill>
                  <a:srgbClr val="000000">
                    <a:lumMod val="75000"/>
                    <a:lumOff val="25000"/>
                  </a:srgbClr>
                </a:solidFill>
                <a:latin typeface="Trebuchet MS" panose="020B0603020202020204"/>
              </a:rPr>
              <a:t>, le </a:t>
            </a:r>
            <a:r>
              <a:rPr lang="fr-BE" i="1" dirty="0">
                <a:solidFill>
                  <a:srgbClr val="000000">
                    <a:lumMod val="75000"/>
                    <a:lumOff val="25000"/>
                  </a:srgbClr>
                </a:solidFill>
                <a:latin typeface="Trebuchet MS" panose="020B0603020202020204"/>
              </a:rPr>
              <a:t>coordinateur médical </a:t>
            </a:r>
            <a:r>
              <a:rPr lang="fr-BE" dirty="0">
                <a:solidFill>
                  <a:srgbClr val="000000">
                    <a:lumMod val="75000"/>
                    <a:lumOff val="25000"/>
                  </a:srgbClr>
                </a:solidFill>
                <a:latin typeface="Trebuchet MS" panose="020B0603020202020204"/>
              </a:rPr>
              <a:t>et le </a:t>
            </a:r>
            <a:r>
              <a:rPr lang="fr-BE" i="1" dirty="0">
                <a:solidFill>
                  <a:srgbClr val="000000">
                    <a:lumMod val="75000"/>
                    <a:lumOff val="25000"/>
                  </a:srgbClr>
                </a:solidFill>
                <a:latin typeface="Trebuchet MS" panose="020B0603020202020204"/>
              </a:rPr>
              <a:t>coordinateur infirmier </a:t>
            </a:r>
            <a:r>
              <a:rPr lang="fr-BE" dirty="0">
                <a:solidFill>
                  <a:srgbClr val="000000">
                    <a:lumMod val="75000"/>
                    <a:lumOff val="25000"/>
                  </a:srgbClr>
                </a:solidFill>
                <a:latin typeface="Trebuchet MS" panose="020B0603020202020204"/>
              </a:rPr>
              <a:t>: ils sont nommés par le comité de coordination </a:t>
            </a:r>
          </a:p>
          <a:p>
            <a:pPr marL="342900" marR="0" lvl="0" indent="-342900" algn="l" defTabSz="457200" rtl="0" eaLnBrk="1" fontAlgn="auto" latinLnBrk="0" hangingPunct="1">
              <a:lnSpc>
                <a:spcPct val="100000"/>
              </a:lnSpc>
              <a:spcBef>
                <a:spcPts val="1000"/>
              </a:spcBef>
              <a:spcAft>
                <a:spcPts val="0"/>
              </a:spcAft>
              <a:buClr>
                <a:srgbClr val="E48312"/>
              </a:buClr>
              <a:buSzPct val="80000"/>
              <a:buFont typeface="Arial" panose="020B0604020202020204" pitchFamily="34" charset="0"/>
              <a:buChar char="•"/>
              <a:tabLst/>
              <a:defRPr/>
            </a:pPr>
            <a:endParaRPr kumimoji="0" lang="fr-BE" sz="18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endParaRPr>
          </a:p>
          <a:p>
            <a:pPr marL="457200" lvl="1" indent="0">
              <a:buNone/>
            </a:pPr>
            <a:endParaRPr lang="fr-BE" dirty="0"/>
          </a:p>
          <a:p>
            <a:pPr lvl="1"/>
            <a:endParaRPr lang="fr-BE" dirty="0"/>
          </a:p>
        </p:txBody>
      </p:sp>
    </p:spTree>
    <p:extLst>
      <p:ext uri="{BB962C8B-B14F-4D97-AF65-F5344CB8AC3E}">
        <p14:creationId xmlns:p14="http://schemas.microsoft.com/office/powerpoint/2010/main" val="506487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677334" y="368969"/>
            <a:ext cx="8596668" cy="538556"/>
          </a:xfrm>
        </p:spPr>
        <p:txBody>
          <a:bodyPr>
            <a:normAutofit fontScale="90000"/>
          </a:bodyPr>
          <a:lstStyle/>
          <a:p>
            <a:r>
              <a:rPr lang="fr-FR" dirty="0"/>
              <a:t>1. Le groupement</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1058780"/>
            <a:ext cx="8985650" cy="4943010"/>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E48312"/>
              </a:buClr>
              <a:buSzPct val="80000"/>
              <a:buFont typeface="Arial" panose="020B0604020202020204" pitchFamily="34" charset="0"/>
              <a:buChar char="•"/>
              <a:tabLst/>
              <a:defRPr/>
            </a:pPr>
            <a:r>
              <a:rPr kumimoji="0" lang="fr-BE" sz="1800" b="1" i="0" u="sng"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Structure de gouvernance : </a:t>
            </a:r>
            <a:r>
              <a:rPr lang="fr-BE" i="1" dirty="0">
                <a:solidFill>
                  <a:srgbClr val="000000">
                    <a:lumMod val="75000"/>
                    <a:lumOff val="25000"/>
                  </a:srgbClr>
                </a:solidFill>
                <a:latin typeface="Trebuchet MS" panose="020B0603020202020204"/>
              </a:rPr>
              <a:t>Comité de coordination –missions </a:t>
            </a:r>
            <a:r>
              <a:rPr lang="fr-BE" dirty="0">
                <a:solidFill>
                  <a:srgbClr val="000000">
                    <a:lumMod val="75000"/>
                    <a:lumOff val="25000"/>
                  </a:srgbClr>
                </a:solidFill>
                <a:latin typeface="Trebuchet MS" panose="020B0603020202020204"/>
              </a:rPr>
              <a:t>: </a:t>
            </a:r>
          </a:p>
          <a:p>
            <a:pPr lvl="1" indent="-342900" algn="just">
              <a:buClr>
                <a:srgbClr val="E48312"/>
              </a:buClr>
              <a:buFont typeface="+mj-lt"/>
              <a:buAutoNum type="alphaLcParenR"/>
              <a:defRPr/>
            </a:pPr>
            <a:r>
              <a:rPr lang="fr-FR" dirty="0">
                <a:solidFill>
                  <a:srgbClr val="000000">
                    <a:lumMod val="75000"/>
                    <a:lumOff val="25000"/>
                  </a:srgbClr>
                </a:solidFill>
                <a:latin typeface="Trebuchet MS" panose="020B0603020202020204"/>
              </a:rPr>
              <a:t>Il veille à l'exécution de la convention;</a:t>
            </a:r>
          </a:p>
          <a:p>
            <a:pPr lvl="1" indent="-342900" algn="just">
              <a:buClr>
                <a:srgbClr val="E48312"/>
              </a:buClr>
              <a:buFont typeface="+mj-lt"/>
              <a:buAutoNum type="alphaLcParenR"/>
              <a:defRPr/>
            </a:pPr>
            <a:r>
              <a:rPr lang="fr-FR" dirty="0">
                <a:solidFill>
                  <a:srgbClr val="000000">
                    <a:lumMod val="75000"/>
                    <a:lumOff val="25000"/>
                  </a:srgbClr>
                </a:solidFill>
                <a:latin typeface="Trebuchet MS" panose="020B0603020202020204"/>
              </a:rPr>
              <a:t>Il met tout en œuvre afin d'atteindre par la répartition des tâches, la complémentarité la plus grande possible et d'améliorer la qualité des soins;</a:t>
            </a:r>
          </a:p>
          <a:p>
            <a:pPr lvl="1" indent="-342900" algn="just">
              <a:buClr>
                <a:srgbClr val="E48312"/>
              </a:buClr>
              <a:buFont typeface="+mj-lt"/>
              <a:buAutoNum type="alphaLcParenR"/>
              <a:defRPr/>
            </a:pPr>
            <a:r>
              <a:rPr lang="fr-FR" dirty="0">
                <a:solidFill>
                  <a:srgbClr val="000000">
                    <a:lumMod val="75000"/>
                    <a:lumOff val="25000"/>
                  </a:srgbClr>
                </a:solidFill>
                <a:latin typeface="Trebuchet MS" panose="020B0603020202020204"/>
              </a:rPr>
              <a:t>Il se concerte sur toutes les décisions de constructions nouvelles, d'extension ou d'aménagement des hôpitaux ou de modifications de la nature des lits ou des services, dans le respect des principes visés sous b.</a:t>
            </a:r>
          </a:p>
          <a:p>
            <a:pPr lvl="1" indent="-342900" algn="just">
              <a:buClr>
                <a:srgbClr val="E48312"/>
              </a:buClr>
              <a:buFont typeface="+mj-lt"/>
              <a:buAutoNum type="alphaLcParenR"/>
              <a:defRPr/>
            </a:pPr>
            <a:r>
              <a:rPr lang="fr-FR" dirty="0">
                <a:solidFill>
                  <a:srgbClr val="000000">
                    <a:lumMod val="75000"/>
                    <a:lumOff val="25000"/>
                  </a:srgbClr>
                </a:solidFill>
                <a:latin typeface="Trebuchet MS" panose="020B0603020202020204"/>
              </a:rPr>
              <a:t>Il se réunit plusieurs fois par an et il rédige un rapport annuel. Ce rapport devra être transmis au Ministre qui a l'agrément des hôpitaux dans ses attributions</a:t>
            </a:r>
            <a:r>
              <a:rPr lang="fr-BE" dirty="0">
                <a:solidFill>
                  <a:srgbClr val="000000">
                    <a:lumMod val="75000"/>
                    <a:lumOff val="25000"/>
                  </a:srgbClr>
                </a:solidFill>
                <a:latin typeface="Trebuchet MS" panose="020B0603020202020204"/>
              </a:rPr>
              <a:t>.</a:t>
            </a:r>
          </a:p>
          <a:p>
            <a:pPr marL="400050" lvl="1" indent="0" algn="just">
              <a:buClr>
                <a:srgbClr val="E48312"/>
              </a:buClr>
              <a:buNone/>
              <a:defRPr/>
            </a:pPr>
            <a:r>
              <a:rPr lang="fr-BE" dirty="0">
                <a:solidFill>
                  <a:srgbClr val="000000">
                    <a:lumMod val="75000"/>
                    <a:lumOff val="25000"/>
                  </a:srgbClr>
                </a:solidFill>
                <a:latin typeface="Trebuchet MS" panose="020B0603020202020204"/>
              </a:rPr>
              <a:t>T</a:t>
            </a:r>
            <a:r>
              <a:rPr lang="fr-FR" dirty="0" err="1">
                <a:solidFill>
                  <a:srgbClr val="000000">
                    <a:lumMod val="75000"/>
                    <a:lumOff val="25000"/>
                  </a:srgbClr>
                </a:solidFill>
                <a:latin typeface="Trebuchet MS" panose="020B0603020202020204"/>
              </a:rPr>
              <a:t>oute</a:t>
            </a:r>
            <a:r>
              <a:rPr lang="fr-FR" dirty="0">
                <a:solidFill>
                  <a:srgbClr val="000000">
                    <a:lumMod val="75000"/>
                    <a:lumOff val="25000"/>
                  </a:srgbClr>
                </a:solidFill>
                <a:latin typeface="Trebuchet MS" panose="020B0603020202020204"/>
              </a:rPr>
              <a:t> décision d'investissement, de création de nouveaux services ou de nouveaux services médico-techniques par les hôpitaux du groupement doit être approuvée par le comité de coordination. En l'absence d'une telle décision du comité de coordination, on ne peut délivrer aucune autorisation ni aucun agrément.</a:t>
            </a:r>
          </a:p>
          <a:p>
            <a:pPr marL="457200" lvl="1" indent="0">
              <a:buNone/>
            </a:pPr>
            <a:endParaRPr lang="fr-BE" dirty="0"/>
          </a:p>
          <a:p>
            <a:pPr lvl="1"/>
            <a:endParaRPr lang="fr-BE" dirty="0"/>
          </a:p>
        </p:txBody>
      </p:sp>
    </p:spTree>
    <p:extLst>
      <p:ext uri="{BB962C8B-B14F-4D97-AF65-F5344CB8AC3E}">
        <p14:creationId xmlns:p14="http://schemas.microsoft.com/office/powerpoint/2010/main" val="303403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601706" y="176463"/>
            <a:ext cx="8596668" cy="679748"/>
          </a:xfrm>
        </p:spPr>
        <p:txBody>
          <a:bodyPr>
            <a:normAutofit fontScale="90000"/>
          </a:bodyPr>
          <a:lstStyle/>
          <a:p>
            <a:r>
              <a:rPr lang="fr-FR" dirty="0"/>
              <a:t>1. Le groupement</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856212"/>
            <a:ext cx="9059790" cy="5145578"/>
          </a:xfrm>
        </p:spPr>
        <p:txBody>
          <a:bodyPr>
            <a:normAutofit/>
          </a:bodyPr>
          <a:lstStyle/>
          <a:p>
            <a:pPr marL="457200" lvl="1" indent="0">
              <a:buNone/>
            </a:pPr>
            <a:endParaRPr lang="fr-BE" dirty="0"/>
          </a:p>
          <a:p>
            <a:pPr marL="342900" marR="0" lvl="0" indent="-342900" algn="l" defTabSz="457200" rtl="0" eaLnBrk="1" fontAlgn="auto" latinLnBrk="0" hangingPunct="1">
              <a:lnSpc>
                <a:spcPct val="100000"/>
              </a:lnSpc>
              <a:spcBef>
                <a:spcPts val="1000"/>
              </a:spcBef>
              <a:spcAft>
                <a:spcPts val="0"/>
              </a:spcAft>
              <a:buClr>
                <a:srgbClr val="E48312"/>
              </a:buClr>
              <a:buSzPct val="80000"/>
              <a:buFont typeface="Arial" panose="020B0604020202020204" pitchFamily="34" charset="0"/>
              <a:buChar char="•"/>
              <a:tabLst/>
              <a:defRPr/>
            </a:pPr>
            <a:r>
              <a:rPr kumimoji="0" lang="fr-BE" sz="1800" b="1" i="0" u="sng"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Contenu de l’activité : </a:t>
            </a:r>
          </a:p>
          <a:p>
            <a:pPr marL="0" marR="0" lvl="0" indent="0" algn="l" defTabSz="457200" rtl="0" eaLnBrk="1" fontAlgn="auto" latinLnBrk="0" hangingPunct="1">
              <a:lnSpc>
                <a:spcPct val="100000"/>
              </a:lnSpc>
              <a:spcBef>
                <a:spcPts val="1000"/>
              </a:spcBef>
              <a:spcAft>
                <a:spcPts val="0"/>
              </a:spcAft>
              <a:buClr>
                <a:srgbClr val="E48312"/>
              </a:buClr>
              <a:buSzPct val="80000"/>
              <a:buNone/>
              <a:tabLst/>
              <a:defRPr/>
            </a:pPr>
            <a:endParaRPr kumimoji="0" lang="fr-BE" sz="1800" b="1" i="0" u="sng"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endParaRPr>
          </a:p>
          <a:p>
            <a:pPr lvl="1" indent="-342900" algn="just">
              <a:buClr>
                <a:srgbClr val="E48312"/>
              </a:buClr>
              <a:buFont typeface="Arial" panose="020B0604020202020204" pitchFamily="34" charset="0"/>
              <a:buChar char="•"/>
              <a:defRPr/>
            </a:pPr>
            <a:r>
              <a:rPr lang="fr-FR" dirty="0"/>
              <a:t>Les hôpitaux du groupement conservent chacun leur site mais doivent viser à une répartition efficace des tâches, de sorte qu'ils soient, à terme, réellement complémentaires les uns par rapport aux autres. A cet effet, ils doivent élaborer un plan qui doit être communiqué au ministre communautaire ou régional qui en suit l'application.</a:t>
            </a:r>
          </a:p>
          <a:p>
            <a:pPr lvl="1" indent="-342900" algn="just">
              <a:buClr>
                <a:srgbClr val="E48312"/>
              </a:buClr>
              <a:buFont typeface="Arial" panose="020B0604020202020204" pitchFamily="34" charset="0"/>
              <a:buChar char="•"/>
              <a:defRPr/>
            </a:pPr>
            <a:r>
              <a:rPr lang="fr-FR" dirty="0"/>
              <a:t>Le groupement ne peut donner lieu à des implantations </a:t>
            </a:r>
            <a:r>
              <a:rPr lang="fr-FR" dirty="0" err="1"/>
              <a:t>monospécialisées</a:t>
            </a:r>
            <a:r>
              <a:rPr lang="fr-FR" dirty="0"/>
              <a:t> (à l'exception de la gériatrie subaiguë et des services </a:t>
            </a:r>
            <a:r>
              <a:rPr lang="fr-FR" dirty="0" err="1"/>
              <a:t>Sp</a:t>
            </a:r>
            <a:r>
              <a:rPr lang="fr-FR" dirty="0"/>
              <a:t>).</a:t>
            </a:r>
          </a:p>
          <a:p>
            <a:pPr lvl="1" indent="-342900" algn="just">
              <a:buClr>
                <a:srgbClr val="E48312"/>
              </a:buClr>
              <a:buFont typeface="Arial" panose="020B0604020202020204" pitchFamily="34" charset="0"/>
              <a:buChar char="•"/>
              <a:defRPr/>
            </a:pPr>
            <a:r>
              <a:rPr lang="fr-FR" dirty="0"/>
              <a:t>Si un hôpital faisant partie de la fusion ou du groupement dispose d'un ou de plusieurs types de services dont la capacité en lits est inférieure à 2/3 de la capacité minimum fixée, les lits de ce type de service doivent être regroupés sur le même site. Les hôpitaux doivent préciser dans le plan de fusion ou de groupement, les modalités suivant lesquelles l'homogénéité ou la complémentarité d'une fusion ou d'un groupement sera organisée sur différents sites.</a:t>
            </a:r>
            <a:endParaRPr lang="fr-BE" dirty="0"/>
          </a:p>
          <a:p>
            <a:pPr lvl="1"/>
            <a:endParaRPr lang="fr-BE" dirty="0"/>
          </a:p>
        </p:txBody>
      </p:sp>
    </p:spTree>
    <p:extLst>
      <p:ext uri="{BB962C8B-B14F-4D97-AF65-F5344CB8AC3E}">
        <p14:creationId xmlns:p14="http://schemas.microsoft.com/office/powerpoint/2010/main" val="20329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542252" y="121227"/>
            <a:ext cx="8596668" cy="533400"/>
          </a:xfrm>
        </p:spPr>
        <p:txBody>
          <a:bodyPr>
            <a:normAutofit fontScale="90000"/>
          </a:bodyPr>
          <a:lstStyle/>
          <a:p>
            <a:r>
              <a:rPr lang="fr-FR" dirty="0"/>
              <a:t>2. L’association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897774" y="852056"/>
            <a:ext cx="8376227" cy="5149734"/>
          </a:xfrm>
        </p:spPr>
        <p:txBody>
          <a:bodyPr>
            <a:normAutofit/>
          </a:bodyPr>
          <a:lstStyle/>
          <a:p>
            <a:r>
              <a:rPr lang="fr-BE" dirty="0"/>
              <a:t> </a:t>
            </a:r>
            <a:r>
              <a:rPr lang="fr-BE" b="1" dirty="0"/>
              <a:t>Art. 67 LCH : </a:t>
            </a:r>
            <a:r>
              <a:rPr lang="fr-FR" dirty="0"/>
              <a:t>Des normes spéciales peuvent être fixées (…) 3° pour des groupements, des fusions et des associations d'hôpitaux, tels que le Roi les précise;</a:t>
            </a:r>
          </a:p>
          <a:p>
            <a:pPr marL="457200" lvl="1" indent="0">
              <a:buNone/>
            </a:pPr>
            <a:endParaRPr lang="fr-BE" dirty="0"/>
          </a:p>
          <a:p>
            <a:r>
              <a:rPr lang="fr-BE" b="1" dirty="0"/>
              <a:t>Arrêté royal du 25 avril 1997</a:t>
            </a:r>
          </a:p>
          <a:p>
            <a:pPr marL="457200" lvl="1" indent="0" algn="just">
              <a:buNone/>
            </a:pPr>
            <a:r>
              <a:rPr lang="fr-BE" dirty="0"/>
              <a:t>L’association est définie comme une </a:t>
            </a:r>
            <a:r>
              <a:rPr lang="fr-FR" dirty="0"/>
              <a:t>« collaboration </a:t>
            </a:r>
            <a:r>
              <a:rPr lang="fr-FR" u="sng" dirty="0"/>
              <a:t>durable</a:t>
            </a:r>
            <a:r>
              <a:rPr lang="fr-FR" dirty="0"/>
              <a:t>, juridiquement </a:t>
            </a:r>
            <a:r>
              <a:rPr lang="fr-FR" u="sng" dirty="0"/>
              <a:t>formalisée</a:t>
            </a:r>
            <a:r>
              <a:rPr lang="fr-FR" dirty="0"/>
              <a:t>, entre deux ou plusieurs hôpitaux, axée sur l’exploitation conjointe d’un ou de plusieurs </a:t>
            </a:r>
            <a:r>
              <a:rPr lang="fr-FR" u="sng" dirty="0"/>
              <a:t>programmes de soins, services, fonction, sections hospitaliers, services médicaux, services médico-techniques ou services techniques</a:t>
            </a:r>
            <a:r>
              <a:rPr lang="fr-FR" dirty="0"/>
              <a:t> et agréée par le Ministre qui a l’agrément dans ses attributions ». </a:t>
            </a:r>
          </a:p>
          <a:p>
            <a:pPr marL="457200" lvl="1" indent="0" algn="just">
              <a:buNone/>
            </a:pPr>
            <a:r>
              <a:rPr lang="fr-FR" b="1" u="sng" dirty="0"/>
              <a:t>Condition</a:t>
            </a:r>
            <a:r>
              <a:rPr lang="fr-FR" dirty="0"/>
              <a:t>: Les hôpitaux participants doivent apporter la preuve du besoin relatif à l'activité concernée dans une zone d'attraction et/ou d'un niveau d'activité suffisant de l'association.</a:t>
            </a:r>
          </a:p>
          <a:p>
            <a:pPr marL="457200" lvl="1" indent="0">
              <a:buNone/>
            </a:pPr>
            <a:endParaRPr lang="fr-BE" dirty="0"/>
          </a:p>
        </p:txBody>
      </p:sp>
    </p:spTree>
    <p:extLst>
      <p:ext uri="{BB962C8B-B14F-4D97-AF65-F5344CB8AC3E}">
        <p14:creationId xmlns:p14="http://schemas.microsoft.com/office/powerpoint/2010/main" val="1026968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365607" y="183572"/>
            <a:ext cx="8596668" cy="585355"/>
          </a:xfrm>
        </p:spPr>
        <p:txBody>
          <a:bodyPr>
            <a:normAutofit fontScale="90000"/>
          </a:bodyPr>
          <a:lstStyle/>
          <a:p>
            <a:r>
              <a:rPr lang="fr-FR" dirty="0"/>
              <a:t>2. L’association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897774" y="1028700"/>
            <a:ext cx="8765210" cy="4973089"/>
          </a:xfrm>
        </p:spPr>
        <p:txBody>
          <a:bodyPr>
            <a:normAutofit/>
          </a:bodyPr>
          <a:lstStyle/>
          <a:p>
            <a:pPr lvl="1">
              <a:buFont typeface="Wingdings" pitchFamily="2" charset="2"/>
              <a:buChar char="Ø"/>
            </a:pPr>
            <a:r>
              <a:rPr lang="fr-BE" b="1" u="sng" dirty="0"/>
              <a:t>Caractéristiques : </a:t>
            </a:r>
          </a:p>
          <a:p>
            <a:pPr marL="457200" lvl="1" indent="0">
              <a:buNone/>
            </a:pPr>
            <a:endParaRPr lang="fr-BE" b="1" u="sng" dirty="0"/>
          </a:p>
          <a:p>
            <a:pPr lvl="1" algn="just">
              <a:buFont typeface="Arial" panose="020B0604020202020204" pitchFamily="34" charset="0"/>
              <a:buChar char="•"/>
            </a:pPr>
            <a:r>
              <a:rPr lang="fr-FR" dirty="0"/>
              <a:t>Deux hôpitaux ou plus exploitent conjointement un ou plusieurs services, départements, fonctions, unités ou services techniques (médicaux) ou prennent part ensemble à un ou plusieurs programmes de soins. </a:t>
            </a:r>
          </a:p>
          <a:p>
            <a:pPr lvl="1" algn="just">
              <a:buFont typeface="Arial" panose="020B0604020202020204" pitchFamily="34" charset="0"/>
              <a:buChar char="•"/>
            </a:pPr>
            <a:r>
              <a:rPr lang="fr-FR" dirty="0"/>
              <a:t>Convention d’association qui comporte une description détaillée des activités qui sont menées en collaboration. A approuver par le CA de chaque hôpital participant sur avis des conseils médicaux concernés. </a:t>
            </a:r>
            <a:endParaRPr lang="fr-BE" dirty="0"/>
          </a:p>
          <a:p>
            <a:pPr lvl="1" algn="just">
              <a:buFont typeface="Arial" panose="020B0604020202020204" pitchFamily="34" charset="0"/>
              <a:buChar char="•"/>
            </a:pPr>
            <a:r>
              <a:rPr lang="fr-BE" dirty="0"/>
              <a:t>Chaque hôpital conserve son autonomie et ses propres organes d’administration. </a:t>
            </a:r>
          </a:p>
          <a:p>
            <a:pPr lvl="1" algn="just">
              <a:buFont typeface="Arial" panose="020B0604020202020204" pitchFamily="34" charset="0"/>
              <a:buChar char="•"/>
            </a:pPr>
            <a:r>
              <a:rPr lang="fr-BE" dirty="0"/>
              <a:t>Constitution d’une nouvelle entité juridique </a:t>
            </a:r>
            <a:r>
              <a:rPr lang="fr-BE" u="sng" dirty="0"/>
              <a:t>ou</a:t>
            </a:r>
            <a:r>
              <a:rPr lang="fr-BE" dirty="0"/>
              <a:t> simple convention d’association. </a:t>
            </a:r>
          </a:p>
          <a:p>
            <a:pPr lvl="1" algn="just">
              <a:buFont typeface="Arial" panose="020B0604020202020204" pitchFamily="34" charset="0"/>
              <a:buChar char="•"/>
            </a:pPr>
            <a:r>
              <a:rPr lang="fr-BE" i="1" dirty="0"/>
              <a:t>Intérêt</a:t>
            </a:r>
            <a:r>
              <a:rPr lang="fr-BE" dirty="0"/>
              <a:t> : permettre aux hôpitaux de remplir les conditions en termes de volumes d’activité relatives à l’ouverture de certains services hospitaliers (si l’association est permise pour atteindre les quotas).</a:t>
            </a:r>
          </a:p>
        </p:txBody>
      </p:sp>
    </p:spTree>
    <p:extLst>
      <p:ext uri="{BB962C8B-B14F-4D97-AF65-F5344CB8AC3E}">
        <p14:creationId xmlns:p14="http://schemas.microsoft.com/office/powerpoint/2010/main" val="1235128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272088" y="162791"/>
            <a:ext cx="8596668" cy="693420"/>
          </a:xfrm>
        </p:spPr>
        <p:txBody>
          <a:bodyPr>
            <a:normAutofit fontScale="90000"/>
          </a:bodyPr>
          <a:lstStyle/>
          <a:p>
            <a:r>
              <a:rPr lang="fr-FR" dirty="0"/>
              <a:t>2. L’association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897774" y="987136"/>
            <a:ext cx="8376227" cy="5014653"/>
          </a:xfrm>
        </p:spPr>
        <p:txBody>
          <a:bodyPr>
            <a:normAutofit fontScale="85000" lnSpcReduction="20000"/>
          </a:bodyPr>
          <a:lstStyle/>
          <a:p>
            <a:pPr lvl="1">
              <a:buFont typeface="Wingdings" pitchFamily="2" charset="2"/>
              <a:buChar char="Ø"/>
            </a:pPr>
            <a:r>
              <a:rPr lang="fr-BE" b="1" u="sng" dirty="0"/>
              <a:t>Convention d’association </a:t>
            </a:r>
          </a:p>
          <a:p>
            <a:pPr marL="457200" lvl="1" indent="0">
              <a:buNone/>
            </a:pPr>
            <a:br>
              <a:rPr lang="fr-FR" dirty="0"/>
            </a:br>
            <a:r>
              <a:rPr lang="fr-FR" i="1" dirty="0">
                <a:solidFill>
                  <a:srgbClr val="000000"/>
                </a:solidFill>
                <a:effectLst/>
              </a:rPr>
              <a:t>  1° les programmes de soins, services, fonctions, sections hospitaliers, services médicaux, services médico-techniques ou services techniques sur lesquelles porte l'association;</a:t>
            </a:r>
            <a:br>
              <a:rPr lang="fr-FR" i="1" dirty="0"/>
            </a:br>
            <a:r>
              <a:rPr lang="fr-FR" i="1" dirty="0">
                <a:solidFill>
                  <a:srgbClr val="000000"/>
                </a:solidFill>
                <a:effectLst/>
              </a:rPr>
              <a:t>  2° les objectifs généraux de l'association, parmi lesquels :</a:t>
            </a:r>
            <a:br>
              <a:rPr lang="fr-FR" i="1" dirty="0"/>
            </a:br>
            <a:r>
              <a:rPr lang="fr-FR" i="1" dirty="0">
                <a:solidFill>
                  <a:srgbClr val="000000"/>
                </a:solidFill>
                <a:effectLst/>
              </a:rPr>
              <a:t>  a) la qualité des soins;</a:t>
            </a:r>
            <a:br>
              <a:rPr lang="fr-FR" i="1" dirty="0"/>
            </a:br>
            <a:r>
              <a:rPr lang="fr-FR" i="1" dirty="0">
                <a:solidFill>
                  <a:srgbClr val="000000"/>
                </a:solidFill>
                <a:effectLst/>
              </a:rPr>
              <a:t>  b) l'optimalisation du fonctionnement et de l'infrastructure;</a:t>
            </a:r>
            <a:br>
              <a:rPr lang="fr-FR" i="1" dirty="0"/>
            </a:br>
            <a:r>
              <a:rPr lang="fr-FR" i="1" dirty="0">
                <a:solidFill>
                  <a:srgbClr val="000000"/>
                </a:solidFill>
                <a:effectLst/>
              </a:rPr>
              <a:t>  3° le concept et l'intégration de l'activité dans les hôpitaux participants;</a:t>
            </a:r>
            <a:br>
              <a:rPr lang="fr-FR" i="1" dirty="0"/>
            </a:br>
            <a:r>
              <a:rPr lang="fr-FR" i="1" dirty="0">
                <a:solidFill>
                  <a:srgbClr val="000000"/>
                </a:solidFill>
                <a:effectLst/>
              </a:rPr>
              <a:t>  4° le site de l'objet de l'association;</a:t>
            </a:r>
            <a:br>
              <a:rPr lang="fr-FR" i="1" dirty="0"/>
            </a:br>
            <a:r>
              <a:rPr lang="fr-FR" i="1" dirty="0">
                <a:solidFill>
                  <a:srgbClr val="000000"/>
                </a:solidFill>
                <a:effectLst/>
              </a:rPr>
              <a:t>  5° la preuve telle que prévue à l'article 5 du présent arrêté;</a:t>
            </a:r>
            <a:br>
              <a:rPr lang="fr-FR" i="1" dirty="0"/>
            </a:br>
            <a:r>
              <a:rPr lang="fr-FR" i="1" dirty="0">
                <a:solidFill>
                  <a:srgbClr val="000000"/>
                </a:solidFill>
                <a:effectLst/>
              </a:rPr>
              <a:t>  6° la forme juridique de l'association avec, le cas échéant, la composition des organes de gestion;</a:t>
            </a:r>
            <a:br>
              <a:rPr lang="fr-FR" i="1" dirty="0"/>
            </a:br>
            <a:r>
              <a:rPr lang="fr-FR" i="1" dirty="0">
                <a:solidFill>
                  <a:srgbClr val="000000"/>
                </a:solidFill>
                <a:effectLst/>
              </a:rPr>
              <a:t>  7° la composition, les compétences et le fonctionnement, en ce compris les majorités de décision, du comité d'association;</a:t>
            </a:r>
            <a:br>
              <a:rPr lang="fr-FR" i="1" dirty="0"/>
            </a:br>
            <a:r>
              <a:rPr lang="fr-FR" i="1" dirty="0">
                <a:solidFill>
                  <a:srgbClr val="000000"/>
                </a:solidFill>
                <a:effectLst/>
              </a:rPr>
              <a:t>  8° l'organisation et la coordination de l'activité administrative, en ce compris le mode de désignation du coordinateur général;</a:t>
            </a:r>
            <a:br>
              <a:rPr lang="fr-FR" i="1" dirty="0"/>
            </a:br>
            <a:r>
              <a:rPr lang="fr-FR" i="1" dirty="0">
                <a:solidFill>
                  <a:srgbClr val="000000"/>
                </a:solidFill>
                <a:effectLst/>
              </a:rPr>
              <a:t>  9° le cas échéant, le mode de structuration de l'activité médicale, en ce compris le mode de désignation du coordinateur médical;</a:t>
            </a:r>
            <a:br>
              <a:rPr lang="fr-FR" i="1" dirty="0"/>
            </a:br>
            <a:r>
              <a:rPr lang="fr-FR" i="1" dirty="0">
                <a:solidFill>
                  <a:srgbClr val="000000"/>
                </a:solidFill>
                <a:effectLst/>
              </a:rPr>
              <a:t>  10° le cas échéant, le mode de structuration de l'activité infirmière, en ce compris le mode de désignation du coordinateur infirmier;</a:t>
            </a:r>
            <a:br>
              <a:rPr lang="fr-FR" i="1" dirty="0"/>
            </a:br>
            <a:r>
              <a:rPr lang="fr-FR" i="1" dirty="0">
                <a:solidFill>
                  <a:srgbClr val="000000"/>
                </a:solidFill>
                <a:effectLst/>
              </a:rPr>
              <a:t>  11° les moyens qui seront exploités par l'association, ainsi que leur utilisation et leur gestion;</a:t>
            </a:r>
            <a:br>
              <a:rPr lang="fr-FR" i="1" dirty="0"/>
            </a:br>
            <a:r>
              <a:rPr lang="fr-FR" i="1" dirty="0">
                <a:solidFill>
                  <a:srgbClr val="000000"/>
                </a:solidFill>
                <a:effectLst/>
              </a:rPr>
              <a:t>  12° les problèmes d'ordre financier qui sont liés à l'association, ainsi que les accords financiers, en ce compris la comptabilisation des coûts et la proportion selon laquelle un éventuel déficit d'exploitation sera imputé aux hôpitaux participants ou selon laquelle un boni éventuel leur sera versé;</a:t>
            </a:r>
            <a:br>
              <a:rPr lang="fr-FR" i="1" dirty="0"/>
            </a:br>
            <a:r>
              <a:rPr lang="fr-FR" i="1" dirty="0">
                <a:solidFill>
                  <a:srgbClr val="000000"/>
                </a:solidFill>
                <a:effectLst/>
              </a:rPr>
              <a:t>  13° les matières afférentes au personnel qui vont de pair avec l'association;</a:t>
            </a:r>
            <a:br>
              <a:rPr lang="fr-FR" i="1" dirty="0"/>
            </a:br>
            <a:r>
              <a:rPr lang="fr-FR" i="1" dirty="0">
                <a:solidFill>
                  <a:srgbClr val="000000"/>
                </a:solidFill>
                <a:effectLst/>
              </a:rPr>
              <a:t>  14° le règlement des litiges entre les parties;</a:t>
            </a:r>
            <a:br>
              <a:rPr lang="fr-FR" i="1" dirty="0"/>
            </a:br>
            <a:r>
              <a:rPr lang="fr-FR" i="1" dirty="0">
                <a:solidFill>
                  <a:srgbClr val="000000"/>
                </a:solidFill>
                <a:effectLst/>
              </a:rPr>
              <a:t>  15° la durée de la convention et les modalités de sa résiliation éventuelle.</a:t>
            </a:r>
            <a:endParaRPr lang="fr-BE" i="1" dirty="0"/>
          </a:p>
          <a:p>
            <a:pPr marL="914400" lvl="2" indent="0">
              <a:buNone/>
            </a:pPr>
            <a:endParaRPr lang="fr-BE" dirty="0"/>
          </a:p>
          <a:p>
            <a:pPr marL="914400" lvl="2" indent="0">
              <a:buNone/>
            </a:pPr>
            <a:endParaRPr lang="fr-BE" dirty="0"/>
          </a:p>
        </p:txBody>
      </p:sp>
    </p:spTree>
    <p:extLst>
      <p:ext uri="{BB962C8B-B14F-4D97-AF65-F5344CB8AC3E}">
        <p14:creationId xmlns:p14="http://schemas.microsoft.com/office/powerpoint/2010/main" val="18629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272088" y="162791"/>
            <a:ext cx="8596668" cy="693420"/>
          </a:xfrm>
        </p:spPr>
        <p:txBody>
          <a:bodyPr>
            <a:normAutofit fontScale="90000"/>
          </a:bodyPr>
          <a:lstStyle/>
          <a:p>
            <a:r>
              <a:rPr lang="fr-FR" dirty="0"/>
              <a:t>2. L’association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897774" y="987136"/>
            <a:ext cx="8596668" cy="5014653"/>
          </a:xfrm>
        </p:spPr>
        <p:txBody>
          <a:bodyPr>
            <a:normAutofit/>
          </a:bodyPr>
          <a:lstStyle/>
          <a:p>
            <a:pPr marL="857250" lvl="1"/>
            <a:r>
              <a:rPr kumimoji="0" lang="fr-BE" b="1" i="0" u="sng"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Structure de gouvernance : </a:t>
            </a:r>
          </a:p>
          <a:p>
            <a:pPr marL="571500" lvl="1" indent="0">
              <a:buNone/>
            </a:pPr>
            <a:endParaRPr kumimoji="0" lang="fr-BE" b="1" i="0" u="sng"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endParaRPr>
          </a:p>
          <a:p>
            <a:pPr marL="1314450" lvl="2" indent="-342900" algn="just">
              <a:buFont typeface="Arial" panose="020B0604020202020204" pitchFamily="34" charset="0"/>
              <a:buChar char="•"/>
            </a:pPr>
            <a:r>
              <a:rPr lang="fr-BE" sz="1600" i="1" dirty="0">
                <a:solidFill>
                  <a:srgbClr val="000000">
                    <a:lumMod val="75000"/>
                    <a:lumOff val="25000"/>
                  </a:srgbClr>
                </a:solidFill>
                <a:latin typeface="Trebuchet MS" panose="020B0603020202020204"/>
              </a:rPr>
              <a:t>Comité d’association </a:t>
            </a:r>
            <a:r>
              <a:rPr lang="fr-BE" sz="1600" dirty="0">
                <a:solidFill>
                  <a:srgbClr val="000000">
                    <a:lumMod val="75000"/>
                    <a:lumOff val="25000"/>
                  </a:srgbClr>
                </a:solidFill>
                <a:latin typeface="Trebuchet MS" panose="020B0603020202020204"/>
              </a:rPr>
              <a:t>: représentants des administrateurs de chaque hôpital. Le directeur de chaque hôpital peut être invitée comme expert, mais ne peut pas voter</a:t>
            </a:r>
          </a:p>
          <a:p>
            <a:pPr marL="1314450" lvl="2" indent="-342900" algn="just">
              <a:buFont typeface="Arial" panose="020B0604020202020204" pitchFamily="34" charset="0"/>
              <a:buChar char="•"/>
            </a:pPr>
            <a:r>
              <a:rPr lang="fr-BE" sz="1600" i="1" dirty="0">
                <a:solidFill>
                  <a:srgbClr val="000000">
                    <a:lumMod val="75000"/>
                    <a:lumOff val="25000"/>
                  </a:srgbClr>
                </a:solidFill>
                <a:latin typeface="Trebuchet MS" panose="020B0603020202020204"/>
              </a:rPr>
              <a:t>Comité médical commun </a:t>
            </a:r>
            <a:r>
              <a:rPr lang="fr-BE" sz="1600" dirty="0">
                <a:solidFill>
                  <a:srgbClr val="000000">
                    <a:lumMod val="75000"/>
                    <a:lumOff val="25000"/>
                  </a:srgbClr>
                </a:solidFill>
                <a:latin typeface="Trebuchet MS" panose="020B0603020202020204"/>
              </a:rPr>
              <a:t>: médecins mandatés par les conseils médicaux de chaque hôpital. Sa composition et son fonctionnement sont fixés dans une convention conclue entre tous les CM et jointe à la convention d’association. </a:t>
            </a:r>
          </a:p>
          <a:p>
            <a:pPr marL="1314450" lvl="2" indent="-342900" algn="just">
              <a:buFont typeface="Arial" panose="020B0604020202020204" pitchFamily="34" charset="0"/>
              <a:buChar char="•"/>
            </a:pPr>
            <a:r>
              <a:rPr lang="fr-BE" sz="1600" i="1" dirty="0">
                <a:solidFill>
                  <a:srgbClr val="000000">
                    <a:lumMod val="75000"/>
                    <a:lumOff val="25000"/>
                  </a:srgbClr>
                </a:solidFill>
                <a:latin typeface="Trebuchet MS" panose="020B0603020202020204"/>
              </a:rPr>
              <a:t>Comité permanent de concertation </a:t>
            </a:r>
            <a:r>
              <a:rPr lang="fr-BE" sz="1600" dirty="0">
                <a:solidFill>
                  <a:srgbClr val="000000">
                    <a:lumMod val="75000"/>
                    <a:lumOff val="25000"/>
                  </a:srgbClr>
                </a:solidFill>
                <a:latin typeface="Trebuchet MS" panose="020B0603020202020204"/>
              </a:rPr>
              <a:t>(CPC) : membres du comité d’association et du comité médical commun. Ce comité est optionnel. </a:t>
            </a:r>
          </a:p>
          <a:p>
            <a:pPr marL="971550" lvl="2" indent="0" algn="just">
              <a:buNone/>
            </a:pPr>
            <a:r>
              <a:rPr lang="fr-FR" sz="1600" dirty="0"/>
              <a:t>	Il peut statuer sur des matières en rapport avec l’association et pour 	lesquelles l’avis ou l’accord d’un ou plusieurs conseils médicaux est requis. 	Ce CPC vise à faciliter la prise de décision par l’obtention d’un consensus en 	son sein. Les membres du CPC doivent alors défendre ce consensus auprès 	du CA et des conseils médicaux des hôpitaux qui les ont mandatés. </a:t>
            </a:r>
            <a:endParaRPr lang="fr-BE" sz="1600" dirty="0">
              <a:solidFill>
                <a:srgbClr val="000000">
                  <a:lumMod val="75000"/>
                  <a:lumOff val="25000"/>
                </a:srgbClr>
              </a:solidFill>
              <a:latin typeface="Trebuchet MS" panose="020B0603020202020204"/>
            </a:endParaRPr>
          </a:p>
          <a:p>
            <a:pPr marL="1314450" lvl="2" indent="-342900" algn="just">
              <a:buFont typeface="Arial" panose="020B0604020202020204" pitchFamily="34" charset="0"/>
              <a:buChar char="•"/>
            </a:pPr>
            <a:r>
              <a:rPr lang="fr-BE" sz="1600" i="1" dirty="0">
                <a:solidFill>
                  <a:srgbClr val="000000">
                    <a:lumMod val="75000"/>
                    <a:lumOff val="25000"/>
                  </a:srgbClr>
                </a:solidFill>
                <a:latin typeface="Trebuchet MS" panose="020B0603020202020204"/>
              </a:rPr>
              <a:t>Coordinateurs</a:t>
            </a:r>
            <a:r>
              <a:rPr lang="fr-BE" sz="1600" dirty="0">
                <a:solidFill>
                  <a:srgbClr val="000000">
                    <a:lumMod val="75000"/>
                    <a:lumOff val="25000"/>
                  </a:srgbClr>
                </a:solidFill>
                <a:latin typeface="Trebuchet MS" panose="020B0603020202020204"/>
              </a:rPr>
              <a:t> général, médical et infirmier sont nommés par le comité d’association </a:t>
            </a:r>
            <a:endParaRPr lang="fr-BE" sz="1600" dirty="0"/>
          </a:p>
          <a:p>
            <a:pPr marL="914400" lvl="2" indent="0">
              <a:buNone/>
            </a:pPr>
            <a:endParaRPr lang="fr-BE" dirty="0"/>
          </a:p>
          <a:p>
            <a:pPr marL="914400" lvl="2" indent="0">
              <a:buNone/>
            </a:pPr>
            <a:endParaRPr lang="fr-BE" dirty="0"/>
          </a:p>
        </p:txBody>
      </p:sp>
    </p:spTree>
    <p:extLst>
      <p:ext uri="{BB962C8B-B14F-4D97-AF65-F5344CB8AC3E}">
        <p14:creationId xmlns:p14="http://schemas.microsoft.com/office/powerpoint/2010/main" val="1804862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p:txBody>
          <a:bodyPr>
            <a:normAutofit fontScale="90000"/>
          </a:bodyPr>
          <a:lstStyle/>
          <a:p>
            <a:r>
              <a:rPr lang="fr-FR" dirty="0"/>
              <a:t>3. La fusion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897774" y="1471290"/>
            <a:ext cx="8596668" cy="4530499"/>
          </a:xfrm>
        </p:spPr>
        <p:txBody>
          <a:bodyPr>
            <a:normAutofit/>
          </a:bodyPr>
          <a:lstStyle/>
          <a:p>
            <a:pPr algn="just">
              <a:buFont typeface="Wingdings" panose="05000000000000000000" pitchFamily="2" charset="2"/>
              <a:buChar char="Ø"/>
            </a:pPr>
            <a:r>
              <a:rPr lang="fr-BE" sz="1600" b="1" dirty="0"/>
              <a:t>Art. 67 LCH : </a:t>
            </a:r>
            <a:r>
              <a:rPr lang="fr-FR" sz="1600" dirty="0"/>
              <a:t>Des normes spéciales peuvent être fixées (…) 3° pour des groupements, des fusions et des associations d'hôpitaux, tels que le Roi les précise;</a:t>
            </a:r>
          </a:p>
          <a:p>
            <a:pPr algn="just">
              <a:buFont typeface="Wingdings" panose="05000000000000000000" pitchFamily="2" charset="2"/>
              <a:buChar char="Ø"/>
            </a:pPr>
            <a:r>
              <a:rPr lang="fr-BE" sz="1600" b="1" dirty="0"/>
              <a:t>Arrêté royal du 31 mai 1989 </a:t>
            </a:r>
          </a:p>
          <a:p>
            <a:pPr marL="0" indent="0" algn="just">
              <a:buNone/>
            </a:pPr>
            <a:r>
              <a:rPr lang="fr-BE" sz="1600" dirty="0"/>
              <a:t>La fusion est la </a:t>
            </a:r>
            <a:r>
              <a:rPr lang="fr-FR" sz="1600" dirty="0"/>
              <a:t>« réunion, sous un seul gestionnaire disposant d’un seul agrément, de deux ou plusieurs hôpitaux agréés séparément, qui se situent sur différents sites dans un rayon de 35 km maximum »</a:t>
            </a:r>
            <a:endParaRPr lang="fr-BE" sz="1600" dirty="0"/>
          </a:p>
          <a:p>
            <a:pPr marL="0" indent="0">
              <a:buNone/>
            </a:pPr>
            <a:r>
              <a:rPr lang="fr-BE" sz="1600" b="1" u="sng" dirty="0"/>
              <a:t>Caractéristiques : </a:t>
            </a:r>
          </a:p>
          <a:p>
            <a:pPr lvl="1" algn="just">
              <a:buFont typeface="Arial" panose="020B0604020202020204" pitchFamily="34" charset="0"/>
              <a:buChar char="•"/>
            </a:pPr>
            <a:r>
              <a:rPr lang="fr-BE" sz="1400" dirty="0"/>
              <a:t>Il s’agit de la forme la plus poussée de collaboration </a:t>
            </a:r>
            <a:r>
              <a:rPr lang="fr-BE" sz="1400" dirty="0">
                <a:sym typeface="Wingdings" panose="05000000000000000000" pitchFamily="2" charset="2"/>
              </a:rPr>
              <a:t> un seul hôpital </a:t>
            </a:r>
            <a:endParaRPr lang="fr-BE" sz="1400" dirty="0"/>
          </a:p>
          <a:p>
            <a:pPr lvl="1" algn="just">
              <a:buFont typeface="Arial" panose="020B0604020202020204" pitchFamily="34" charset="0"/>
              <a:buChar char="•"/>
            </a:pPr>
            <a:r>
              <a:rPr lang="fr-BE" sz="1400" dirty="0"/>
              <a:t>L’entité juridique peut disparaître si une nouvelle entité juridique est constituée. Ou absorption. </a:t>
            </a:r>
          </a:p>
          <a:p>
            <a:pPr lvl="1" algn="just">
              <a:buFont typeface="Arial" panose="020B0604020202020204" pitchFamily="34" charset="0"/>
              <a:buChar char="•"/>
            </a:pPr>
            <a:r>
              <a:rPr lang="fr-FR" sz="1400" dirty="0"/>
              <a:t>Un seul gestionnaire, un seul agrément et un seul budget. Les autres structures de gouvernance (direction, conseil médical, directeur infirmier, p. ex.) suivent également la structure de gouvernance d’un hôpital individuel. </a:t>
            </a:r>
            <a:endParaRPr lang="fr-BE" sz="1200" dirty="0"/>
          </a:p>
          <a:p>
            <a:pPr lvl="1" algn="just">
              <a:buFont typeface="Arial" panose="020B0604020202020204" pitchFamily="34" charset="0"/>
              <a:buChar char="•"/>
            </a:pPr>
            <a:r>
              <a:rPr lang="fr-BE" sz="1400" dirty="0"/>
              <a:t>Le CA de chaque hôpital concerné doit demander à son conseil médical un avis contraignant sur le plan de fusion </a:t>
            </a:r>
          </a:p>
        </p:txBody>
      </p:sp>
    </p:spTree>
    <p:extLst>
      <p:ext uri="{BB962C8B-B14F-4D97-AF65-F5344CB8AC3E}">
        <p14:creationId xmlns:p14="http://schemas.microsoft.com/office/powerpoint/2010/main" val="822949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469515" y="100445"/>
            <a:ext cx="8596668" cy="626919"/>
          </a:xfrm>
        </p:spPr>
        <p:txBody>
          <a:bodyPr>
            <a:normAutofit fontScale="90000"/>
          </a:bodyPr>
          <a:lstStyle/>
          <a:p>
            <a:r>
              <a:rPr lang="fr-FR" dirty="0"/>
              <a:t>3. La fusion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897774" y="810492"/>
            <a:ext cx="8376227" cy="5191298"/>
          </a:xfrm>
        </p:spPr>
        <p:txBody>
          <a:bodyPr>
            <a:normAutofit/>
          </a:bodyPr>
          <a:lstStyle/>
          <a:p>
            <a:pPr>
              <a:buFont typeface="Wingdings" pitchFamily="2" charset="2"/>
              <a:buChar char="Ø"/>
            </a:pPr>
            <a:r>
              <a:rPr lang="fr-BE" sz="1600" b="1" u="sng" dirty="0"/>
              <a:t>Conditions</a:t>
            </a:r>
            <a:r>
              <a:rPr lang="fr-BE" sz="1600" dirty="0"/>
              <a:t> :</a:t>
            </a:r>
          </a:p>
          <a:p>
            <a:pPr lvl="1">
              <a:buFont typeface="Arial" panose="020B0604020202020204" pitchFamily="34" charset="0"/>
              <a:buChar char="•"/>
            </a:pPr>
            <a:r>
              <a:rPr lang="fr-BE" dirty="0"/>
              <a:t>Distance maximale de 35km entre hôpitaux. </a:t>
            </a:r>
            <a:r>
              <a:rPr lang="fr-FR" dirty="0"/>
              <a:t>Toutefois, ils peuvent l'être à condition qu'il n'y ait pas deux hôpitaux aigus dans ce périmètre.</a:t>
            </a:r>
            <a:endParaRPr lang="fr-BE" dirty="0"/>
          </a:p>
          <a:p>
            <a:pPr lvl="1">
              <a:buFont typeface="Arial" panose="020B0604020202020204" pitchFamily="34" charset="0"/>
              <a:buChar char="•"/>
            </a:pPr>
            <a:r>
              <a:rPr lang="fr-BE" dirty="0"/>
              <a:t>Le plan de fusion doit être introduit auprès du Ministre. </a:t>
            </a:r>
          </a:p>
          <a:p>
            <a:pPr lvl="1">
              <a:buFont typeface="Arial" panose="020B0604020202020204" pitchFamily="34" charset="0"/>
              <a:buChar char="•"/>
            </a:pPr>
            <a:r>
              <a:rPr lang="fr-BE" dirty="0"/>
              <a:t>1997: suppression de la limitation à 3 hôpitaux pour une fusion et augmentation (2000) puis suppression (2005) du nombre de lits max. </a:t>
            </a:r>
          </a:p>
          <a:p>
            <a:pPr lvl="1">
              <a:buFont typeface="Arial" panose="020B0604020202020204" pitchFamily="34" charset="0"/>
              <a:buChar char="•"/>
            </a:pPr>
            <a:r>
              <a:rPr lang="fr-BE" dirty="0"/>
              <a:t>1998: </a:t>
            </a:r>
            <a:r>
              <a:rPr lang="fr-FR" dirty="0"/>
              <a:t>suppression de l'obligation de parvenir à terme à une implantation sur un site unique.</a:t>
            </a:r>
          </a:p>
          <a:p>
            <a:pPr lvl="1">
              <a:buFont typeface="Arial" panose="020B0604020202020204" pitchFamily="34" charset="0"/>
              <a:buChar char="•"/>
            </a:pPr>
            <a:r>
              <a:rPr lang="fr-FR" dirty="0"/>
              <a:t>2005: suppression de l’exigence d’une diminution du nombre de lits correspondant à au moins 5 % de la capacité totale en lits des hôpitaux fusionnés </a:t>
            </a:r>
          </a:p>
          <a:p>
            <a:pPr lvl="1">
              <a:buFont typeface="Arial" panose="020B0604020202020204" pitchFamily="34" charset="0"/>
              <a:buChar char="•"/>
            </a:pPr>
            <a:r>
              <a:rPr lang="fr-FR" dirty="0"/>
              <a:t>Homogénéité des services au sein de la fusion : Concrètement </a:t>
            </a:r>
          </a:p>
          <a:p>
            <a:pPr marL="457200" lvl="1" indent="0" algn="just">
              <a:buNone/>
            </a:pPr>
            <a:r>
              <a:rPr lang="fr-FR" i="1" dirty="0"/>
              <a:t>	Si un hôpital fusionné dispose d'un service hospitalier dispersé sur plusieurs 	sites, les lits du service en question doivent être regroupés sur le même site 	lorsque la capacité en lits sur l'un des sites est inférieure à 2/3 de la capacité 	minimum fixée, étant entendu qu'en ce qui concerne le service C-D, une 	capacité minimum de 30 lits sur chaque site suffit.</a:t>
            </a:r>
            <a:endParaRPr lang="fr-BE" i="1" dirty="0"/>
          </a:p>
        </p:txBody>
      </p:sp>
    </p:spTree>
    <p:extLst>
      <p:ext uri="{BB962C8B-B14F-4D97-AF65-F5344CB8AC3E}">
        <p14:creationId xmlns:p14="http://schemas.microsoft.com/office/powerpoint/2010/main" val="109693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D1755-BDDB-DBA9-EB1F-377717C890D1}"/>
              </a:ext>
            </a:extLst>
          </p:cNvPr>
          <p:cNvSpPr>
            <a:spLocks noGrp="1"/>
          </p:cNvSpPr>
          <p:nvPr>
            <p:ph type="title"/>
          </p:nvPr>
        </p:nvSpPr>
        <p:spPr>
          <a:xfrm>
            <a:off x="4669959" y="619125"/>
            <a:ext cx="3737268" cy="1320800"/>
          </a:xfrm>
        </p:spPr>
        <p:txBody>
          <a:bodyPr>
            <a:normAutofit/>
          </a:bodyPr>
          <a:lstStyle/>
          <a:p>
            <a:r>
              <a:rPr lang="fr-BE" dirty="0"/>
              <a:t>Le menu du jour</a:t>
            </a:r>
          </a:p>
        </p:txBody>
      </p:sp>
      <p:sp>
        <p:nvSpPr>
          <p:cNvPr id="3078" name="Content Placeholder 3077">
            <a:extLst>
              <a:ext uri="{FF2B5EF4-FFF2-40B4-BE49-F238E27FC236}">
                <a16:creationId xmlns:a16="http://schemas.microsoft.com/office/drawing/2014/main" id="{4D77F4F6-9324-187A-5E93-BD2B4E07838D}"/>
              </a:ext>
            </a:extLst>
          </p:cNvPr>
          <p:cNvSpPr>
            <a:spLocks noGrp="1"/>
          </p:cNvSpPr>
          <p:nvPr>
            <p:ph idx="1"/>
          </p:nvPr>
        </p:nvSpPr>
        <p:spPr>
          <a:xfrm>
            <a:off x="3990974" y="1595045"/>
            <a:ext cx="5768167" cy="4446318"/>
          </a:xfrm>
        </p:spPr>
        <p:txBody>
          <a:bodyPr>
            <a:normAutofit/>
          </a:bodyPr>
          <a:lstStyle/>
          <a:p>
            <a:pPr marL="457200" lvl="1" indent="0">
              <a:spcAft>
                <a:spcPts val="800"/>
              </a:spcAft>
              <a:buNone/>
            </a:pPr>
            <a:endParaRPr lang="fr-BE" dirty="0">
              <a:effectLst/>
              <a:ea typeface="Calibri" panose="020F0502020204030204" pitchFamily="34" charset="0"/>
              <a:cs typeface="Times New Roman" panose="02020603050405020304" pitchFamily="18" charset="0"/>
            </a:endParaRPr>
          </a:p>
          <a:p>
            <a:pPr marL="457200" lvl="1" indent="0">
              <a:buNone/>
            </a:pPr>
            <a:r>
              <a:rPr lang="fr-BE" sz="2800" dirty="0"/>
              <a:t>Introduction </a:t>
            </a:r>
          </a:p>
          <a:p>
            <a:pPr marL="800100" lvl="1" indent="-342900">
              <a:buAutoNum type="arabicPeriod"/>
            </a:pPr>
            <a:r>
              <a:rPr lang="fr-BE" sz="2800" dirty="0"/>
              <a:t>Le groupement</a:t>
            </a:r>
          </a:p>
          <a:p>
            <a:pPr marL="800100" lvl="1" indent="-342900">
              <a:buAutoNum type="arabicPeriod"/>
            </a:pPr>
            <a:r>
              <a:rPr lang="fr-BE" sz="2800" dirty="0"/>
              <a:t>L’association</a:t>
            </a:r>
          </a:p>
          <a:p>
            <a:pPr marL="800100" lvl="1" indent="-342900">
              <a:buAutoNum type="arabicPeriod"/>
            </a:pPr>
            <a:r>
              <a:rPr lang="fr-BE" sz="2800" dirty="0"/>
              <a:t>La fusion</a:t>
            </a:r>
          </a:p>
          <a:p>
            <a:pPr marL="457200" lvl="1" indent="0">
              <a:buNone/>
            </a:pPr>
            <a:r>
              <a:rPr lang="fr-BE" sz="2800" dirty="0"/>
              <a:t>Conclusion</a:t>
            </a:r>
          </a:p>
          <a:p>
            <a:pPr marL="800100" lvl="1" indent="-342900">
              <a:buAutoNum type="arabicPeriod"/>
            </a:pPr>
            <a:endParaRPr lang="en-US" sz="1600" dirty="0"/>
          </a:p>
          <a:p>
            <a:pPr marL="800100" lvl="1" indent="-342900">
              <a:buAutoNum type="alphaUcPeriod"/>
            </a:pPr>
            <a:endParaRPr lang="fr-BE" dirty="0"/>
          </a:p>
        </p:txBody>
      </p:sp>
      <p:pic>
        <p:nvPicPr>
          <p:cNvPr id="2050" name="Picture 2" descr="Notre approche - Centre psychologie Limoilou">
            <a:extLst>
              <a:ext uri="{FF2B5EF4-FFF2-40B4-BE49-F238E27FC236}">
                <a16:creationId xmlns:a16="http://schemas.microsoft.com/office/drawing/2014/main" id="{842E9F42-E2DB-F476-A4F7-4FB8C7A614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74" r="25613"/>
          <a:stretch/>
        </p:blipFill>
        <p:spPr bwMode="auto">
          <a:xfrm>
            <a:off x="20" y="-1"/>
            <a:ext cx="3990955"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083" name="Isosceles Triangle 308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31516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479906" y="90055"/>
            <a:ext cx="8596668" cy="574963"/>
          </a:xfrm>
        </p:spPr>
        <p:txBody>
          <a:bodyPr>
            <a:normAutofit fontScale="90000"/>
          </a:bodyPr>
          <a:lstStyle/>
          <a:p>
            <a:r>
              <a:rPr lang="fr-FR" dirty="0"/>
              <a:t>3. La fusion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897774" y="935182"/>
            <a:ext cx="8376227" cy="5066607"/>
          </a:xfrm>
        </p:spPr>
        <p:txBody>
          <a:bodyPr>
            <a:normAutofit/>
          </a:bodyPr>
          <a:lstStyle/>
          <a:p>
            <a:pPr lvl="1" algn="just">
              <a:buFont typeface="Arial" panose="020B0604020202020204" pitchFamily="34" charset="0"/>
              <a:buChar char="•"/>
            </a:pPr>
            <a:r>
              <a:rPr lang="fr-BE" dirty="0"/>
              <a:t>Obligation de répondre aux normes site par site: </a:t>
            </a:r>
            <a:r>
              <a:rPr lang="fr-FR" i="1" dirty="0">
                <a:solidFill>
                  <a:srgbClr val="000000"/>
                </a:solidFill>
                <a:latin typeface="Times New Roman" panose="02020603050405020304" pitchFamily="18" charset="0"/>
              </a:rPr>
              <a:t>« </a:t>
            </a:r>
            <a:r>
              <a:rPr lang="fr-FR" i="1" dirty="0"/>
              <a:t>5° Si l'hôpital fusionné dispose de plusieurs types de services hospitaliers, éventuellement dispersés sur différents sites, chacun de ces services doit séparément répondre aux normes d'agrément visée </a:t>
            </a:r>
            <a:r>
              <a:rPr lang="fr-FR" dirty="0"/>
              <a:t>»</a:t>
            </a:r>
          </a:p>
          <a:p>
            <a:pPr lvl="1" algn="just">
              <a:buFont typeface="Arial" panose="020B0604020202020204" pitchFamily="34" charset="0"/>
              <a:buChar char="•"/>
            </a:pPr>
            <a:r>
              <a:rPr lang="fr-FR" dirty="0"/>
              <a:t>Règles de répartition de l’activité</a:t>
            </a:r>
          </a:p>
          <a:p>
            <a:pPr marL="857250" lvl="2" indent="0" algn="just">
              <a:buNone/>
            </a:pPr>
            <a:r>
              <a:rPr lang="fr-FR" i="1" u="sng" dirty="0">
                <a:solidFill>
                  <a:srgbClr val="000000"/>
                </a:solidFill>
                <a:effectLst/>
              </a:rPr>
              <a:t>A l'exception du </a:t>
            </a:r>
            <a:r>
              <a:rPr lang="fr-FR" i="1" dirty="0">
                <a:solidFill>
                  <a:srgbClr val="000000"/>
                </a:solidFill>
                <a:effectLst/>
              </a:rPr>
              <a:t>service d'imagerie médicale dans lequel est installé un tomographe axial transverse et du programme de soins " pathologie cardiaque " A et hormis les exceptions à préciser par Nous, un service médico-technique, un service médical, une section hospitalière et un programme de soins d'un hôpital fusionné </a:t>
            </a:r>
            <a:r>
              <a:rPr lang="fr-FR" b="1" i="1" dirty="0">
                <a:solidFill>
                  <a:srgbClr val="000000"/>
                </a:solidFill>
                <a:effectLst/>
              </a:rPr>
              <a:t>ne peut en aucun cas être dispersé sur deux ou plusieurs sites</a:t>
            </a:r>
            <a:r>
              <a:rPr lang="fr-FR" i="1" dirty="0">
                <a:solidFill>
                  <a:srgbClr val="000000"/>
                </a:solidFill>
                <a:effectLst/>
              </a:rPr>
              <a:t>. Au cas où on répond aux exceptions précitées, le service médico-technique, le service médical, la section hospitalière ou le programme de soins scindé doit satisfaire sur chaque site à l'ensemble des normes d'agrément. </a:t>
            </a:r>
          </a:p>
          <a:p>
            <a:pPr marL="857250" lvl="2" indent="0" algn="just">
              <a:buNone/>
            </a:pPr>
            <a:r>
              <a:rPr lang="fr-FR" i="1" u="sng" dirty="0">
                <a:solidFill>
                  <a:srgbClr val="000000"/>
                </a:solidFill>
                <a:effectLst/>
              </a:rPr>
              <a:t>A l'exception de </a:t>
            </a:r>
            <a:r>
              <a:rPr lang="fr-FR" i="1" dirty="0">
                <a:solidFill>
                  <a:srgbClr val="000000"/>
                </a:solidFill>
                <a:effectLst/>
              </a:rPr>
              <a:t>la fonction d'officine hospitalière, de soins néonatals locaux, de soins palliatifs, " hospitalisation chirurgicale de jour, la fonction " première prise en charge des urgences « , et de soins intensifs, et hormis les exceptions à préciser par Nous, la fonction hospitalière, pour laquelle il existe des normes d'agrément, d'un hôpital fusionné ne peut pas être dispersée sur plusieurs sites. Au cas où on répond aux exceptions précitées, la fonction scindée doit répondre sur chaque site à l'ensemble des normes d'agrément.</a:t>
            </a:r>
            <a:br>
              <a:rPr lang="fr-FR" i="1" dirty="0"/>
            </a:br>
            <a:br>
              <a:rPr lang="fr-FR" i="1" dirty="0"/>
            </a:br>
            <a:endParaRPr lang="fr-BE" i="1" dirty="0"/>
          </a:p>
        </p:txBody>
      </p:sp>
    </p:spTree>
    <p:extLst>
      <p:ext uri="{BB962C8B-B14F-4D97-AF65-F5344CB8AC3E}">
        <p14:creationId xmlns:p14="http://schemas.microsoft.com/office/powerpoint/2010/main" val="731813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p:txBody>
          <a:bodyPr>
            <a:normAutofit fontScale="90000"/>
          </a:bodyPr>
          <a:lstStyle/>
          <a:p>
            <a:r>
              <a:rPr lang="fr-FR" dirty="0"/>
              <a:t>3. La fusion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897774" y="1471290"/>
            <a:ext cx="8376227" cy="4530499"/>
          </a:xfrm>
        </p:spPr>
        <p:txBody>
          <a:bodyPr>
            <a:normAutofit fontScale="92500" lnSpcReduction="20000"/>
          </a:bodyPr>
          <a:lstStyle/>
          <a:p>
            <a:pPr lvl="1">
              <a:buFont typeface="Arial" panose="020B0604020202020204" pitchFamily="34" charset="0"/>
              <a:buChar char="•"/>
            </a:pPr>
            <a:r>
              <a:rPr lang="fr-FR" dirty="0"/>
              <a:t>Règles de répartition de l’activité (suite)</a:t>
            </a:r>
          </a:p>
          <a:p>
            <a:pPr marL="457200" lvl="1" indent="0">
              <a:buNone/>
            </a:pPr>
            <a:endParaRPr lang="fr-FR" i="1" dirty="0">
              <a:solidFill>
                <a:srgbClr val="000000"/>
              </a:solidFill>
              <a:effectLst/>
              <a:latin typeface="+mj-lt"/>
            </a:endParaRPr>
          </a:p>
          <a:p>
            <a:pPr marL="457200" lvl="1" indent="0">
              <a:buNone/>
            </a:pPr>
            <a:endParaRPr lang="fr-FR" i="1" dirty="0">
              <a:solidFill>
                <a:srgbClr val="000000"/>
              </a:solidFill>
              <a:effectLst/>
              <a:latin typeface="+mj-lt"/>
            </a:endParaRPr>
          </a:p>
          <a:p>
            <a:pPr marL="457200" lvl="1" indent="0">
              <a:buNone/>
            </a:pPr>
            <a:r>
              <a:rPr lang="fr-FR" i="1" dirty="0">
                <a:solidFill>
                  <a:srgbClr val="000000"/>
                </a:solidFill>
                <a:effectLst/>
                <a:latin typeface="+mj-lt"/>
              </a:rPr>
              <a:t>	Par dérogation à l'article 3, 6°, alinéa 2, peuvent être exploitées sur plus d'un site :</a:t>
            </a:r>
          </a:p>
          <a:p>
            <a:pPr marL="457200" lvl="1" indent="0" algn="just">
              <a:buNone/>
            </a:pPr>
            <a:r>
              <a:rPr lang="fr-FR" i="1" dirty="0">
                <a:solidFill>
                  <a:srgbClr val="000000"/>
                </a:solidFill>
                <a:effectLst/>
                <a:latin typeface="+mj-lt"/>
              </a:rPr>
              <a:t>	  1° la fonction " soins urgents spécialisés ", pour autant que cela ait pour 	conséquence que, sur chaque site visé, une fonction " service mobile d'urgence " 	puisse être agréée, prise en compte dans la programmation et intégrée dans l'aide 	médicale urgente;</a:t>
            </a:r>
          </a:p>
          <a:p>
            <a:pPr marL="457200" lvl="1" indent="0" algn="just">
              <a:buNone/>
            </a:pPr>
            <a:r>
              <a:rPr lang="fr-FR" i="1" dirty="0">
                <a:solidFill>
                  <a:srgbClr val="000000"/>
                </a:solidFill>
                <a:effectLst/>
                <a:latin typeface="+mj-lt"/>
              </a:rPr>
              <a:t>	  2° la fonction " service mobile d'urgence ", pour autant que, sur chaque site, cette 	fonction soit agréée séparément et prise en considération dans la programmation.</a:t>
            </a:r>
          </a:p>
          <a:p>
            <a:pPr marL="457200" lvl="1" indent="0" algn="just">
              <a:buNone/>
            </a:pPr>
            <a:r>
              <a:rPr lang="fr-FR" i="1" dirty="0">
                <a:solidFill>
                  <a:srgbClr val="000000"/>
                </a:solidFill>
                <a:effectLst/>
                <a:latin typeface="+mj-lt"/>
              </a:rPr>
              <a:t>	  Les exceptions visées en 1° et 2° ne valent que dans le cas où la fonction " service 	mobile d'urgence " est exploitée sur le site supplémentaire ou les sites 	supplémentaires par un hôpital et ne valent dès lors pas si la fonction " service 	mobile d'urgence " est exploitée sur ce site ou ces sites par une association 	d'hôpitaux.</a:t>
            </a:r>
          </a:p>
          <a:p>
            <a:pPr marL="457200" lvl="1" indent="0">
              <a:buNone/>
            </a:pPr>
            <a:br>
              <a:rPr lang="fr-FR" dirty="0"/>
            </a:br>
            <a:br>
              <a:rPr lang="fr-FR" i="1" dirty="0"/>
            </a:br>
            <a:br>
              <a:rPr lang="fr-FR" i="1" dirty="0"/>
            </a:br>
            <a:endParaRPr lang="fr-BE" i="1" dirty="0"/>
          </a:p>
        </p:txBody>
      </p:sp>
    </p:spTree>
    <p:extLst>
      <p:ext uri="{BB962C8B-B14F-4D97-AF65-F5344CB8AC3E}">
        <p14:creationId xmlns:p14="http://schemas.microsoft.com/office/powerpoint/2010/main" val="3381243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521470" y="152400"/>
            <a:ext cx="8596668" cy="606136"/>
          </a:xfrm>
        </p:spPr>
        <p:txBody>
          <a:bodyPr>
            <a:normAutofit fontScale="90000"/>
          </a:bodyPr>
          <a:lstStyle/>
          <a:p>
            <a:r>
              <a:rPr lang="fr-FR" dirty="0"/>
              <a:t>3. La fusion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996629" y="758536"/>
            <a:ext cx="8376227" cy="5014653"/>
          </a:xfrm>
        </p:spPr>
        <p:txBody>
          <a:bodyPr>
            <a:normAutofit/>
          </a:bodyPr>
          <a:lstStyle/>
          <a:p>
            <a:pPr>
              <a:buFont typeface="Wingdings" pitchFamily="2" charset="2"/>
              <a:buChar char="Ø"/>
            </a:pPr>
            <a:r>
              <a:rPr lang="fr-BE" sz="1600" b="1" u="sng" dirty="0"/>
              <a:t>Convention de fusion = plan de fusion qui fixe: </a:t>
            </a:r>
            <a:endParaRPr lang="fr-FR" sz="1400" b="1" u="sng" dirty="0"/>
          </a:p>
          <a:p>
            <a:pPr>
              <a:buFont typeface="+mj-lt"/>
              <a:buAutoNum type="arabicPeriod"/>
            </a:pPr>
            <a:r>
              <a:rPr lang="fr-FR" sz="1600" dirty="0"/>
              <a:t>Les objectifs généraux de la fusion, sont :</a:t>
            </a:r>
          </a:p>
          <a:p>
            <a:pPr marL="457200" lvl="1" indent="0">
              <a:buNone/>
            </a:pPr>
            <a:r>
              <a:rPr lang="fr-FR" dirty="0"/>
              <a:t>a) l'amélioration de la dispensation de soins;</a:t>
            </a:r>
          </a:p>
          <a:p>
            <a:pPr marL="457200" lvl="1" indent="0">
              <a:buNone/>
            </a:pPr>
            <a:r>
              <a:rPr lang="fr-FR" dirty="0"/>
              <a:t>b) la rationalisation du fonctionnement et de l'infrastructure de l'hôpital;</a:t>
            </a:r>
          </a:p>
          <a:p>
            <a:pPr marL="457200" lvl="1" indent="0">
              <a:buNone/>
            </a:pPr>
            <a:r>
              <a:rPr lang="fr-FR" dirty="0"/>
              <a:t>c) l'unité de conception, de gestion et de l'organisation de l'hôpital.</a:t>
            </a:r>
          </a:p>
          <a:p>
            <a:pPr marL="400050">
              <a:buFont typeface="+mj-lt"/>
              <a:buAutoNum type="arabicPeriod"/>
            </a:pPr>
            <a:r>
              <a:rPr lang="fr-FR" sz="1600" dirty="0"/>
              <a:t>La forme juridique de la fusion;</a:t>
            </a:r>
          </a:p>
          <a:p>
            <a:pPr marL="400050">
              <a:buFont typeface="+mj-lt"/>
              <a:buAutoNum type="arabicPeriod"/>
            </a:pPr>
            <a:r>
              <a:rPr lang="fr-FR" sz="1600" dirty="0"/>
              <a:t>Les problèmes financiers quant à la fusion;</a:t>
            </a:r>
          </a:p>
          <a:p>
            <a:pPr marL="400050">
              <a:buFont typeface="+mj-lt"/>
              <a:buAutoNum type="arabicPeriod"/>
            </a:pPr>
            <a:r>
              <a:rPr lang="fr-FR" sz="1600" dirty="0"/>
              <a:t>un plan de réalisation relatif </a:t>
            </a:r>
          </a:p>
          <a:p>
            <a:pPr marL="57150" indent="0">
              <a:buNone/>
            </a:pPr>
            <a:r>
              <a:rPr lang="fr-FR" sz="1600" dirty="0"/>
              <a:t>	a) à la rationalisation qui va de pair avec la fusion; </a:t>
            </a:r>
          </a:p>
          <a:p>
            <a:pPr marL="57150" indent="0">
              <a:buNone/>
            </a:pPr>
            <a:r>
              <a:rPr lang="fr-FR" sz="1600" dirty="0"/>
              <a:t>	b) aux phases intermédiaires pour réaliser les objectifs de la fusion, dont la 	répartition des tâches entre les différents hôpitaux qui font parties de la fusion, 	dans les domaines de l'offre des services et spécialités, y compris de l'équipement;</a:t>
            </a:r>
          </a:p>
          <a:p>
            <a:pPr marL="400050">
              <a:buFont typeface="+mj-lt"/>
              <a:buAutoNum type="arabicPeriod" startAt="5"/>
            </a:pPr>
            <a:r>
              <a:rPr lang="fr-FR" sz="1600" dirty="0"/>
              <a:t>les problèmes de personnel liés à la fusion;</a:t>
            </a:r>
          </a:p>
          <a:p>
            <a:pPr marL="400050">
              <a:buFont typeface="+mj-lt"/>
              <a:buAutoNum type="arabicPeriod" startAt="5"/>
            </a:pPr>
            <a:r>
              <a:rPr lang="fr-FR" sz="1600" dirty="0"/>
              <a:t>la manière selon laquelle il sera répondu aux conditions de la fusion. </a:t>
            </a:r>
          </a:p>
        </p:txBody>
      </p:sp>
    </p:spTree>
    <p:extLst>
      <p:ext uri="{BB962C8B-B14F-4D97-AF65-F5344CB8AC3E}">
        <p14:creationId xmlns:p14="http://schemas.microsoft.com/office/powerpoint/2010/main" val="1885542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p:txBody>
          <a:bodyPr>
            <a:normAutofit fontScale="90000"/>
          </a:bodyPr>
          <a:lstStyle/>
          <a:p>
            <a:r>
              <a:rPr lang="fr-FR" dirty="0"/>
              <a:t>3. La fusion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897774" y="1471290"/>
            <a:ext cx="8376227" cy="4530499"/>
          </a:xfrm>
        </p:spPr>
        <p:txBody>
          <a:bodyPr>
            <a:normAutofit/>
          </a:bodyPr>
          <a:lstStyle/>
          <a:p>
            <a:pPr>
              <a:buFont typeface="Wingdings" pitchFamily="2" charset="2"/>
              <a:buChar char="Ø"/>
            </a:pPr>
            <a:r>
              <a:rPr lang="fr-BE" b="1" u="sng" dirty="0"/>
              <a:t>Gouvernance</a:t>
            </a:r>
          </a:p>
          <a:p>
            <a:pPr>
              <a:buFont typeface="Wingdings" pitchFamily="2" charset="2"/>
              <a:buChar char="Ø"/>
            </a:pPr>
            <a:endParaRPr lang="fr-FR" sz="1600" b="1" u="sng" dirty="0"/>
          </a:p>
          <a:p>
            <a:pPr>
              <a:buFont typeface="Arial" panose="020B0604020202020204" pitchFamily="34" charset="0"/>
              <a:buChar char="•"/>
            </a:pPr>
            <a:r>
              <a:rPr lang="fr-FR" sz="1600" dirty="0"/>
              <a:t>un gestionnaire, </a:t>
            </a:r>
          </a:p>
          <a:p>
            <a:pPr>
              <a:buFont typeface="Arial" panose="020B0604020202020204" pitchFamily="34" charset="0"/>
              <a:buChar char="•"/>
            </a:pPr>
            <a:r>
              <a:rPr lang="fr-FR" sz="1600" dirty="0"/>
              <a:t>un directeur, </a:t>
            </a:r>
          </a:p>
          <a:p>
            <a:pPr>
              <a:buFont typeface="Arial" panose="020B0604020202020204" pitchFamily="34" charset="0"/>
              <a:buChar char="•"/>
            </a:pPr>
            <a:r>
              <a:rPr lang="fr-FR" sz="1600" dirty="0"/>
              <a:t>un médecin en chef, </a:t>
            </a:r>
          </a:p>
          <a:p>
            <a:pPr>
              <a:buFont typeface="Arial" panose="020B0604020202020204" pitchFamily="34" charset="0"/>
              <a:buChar char="•"/>
            </a:pPr>
            <a:r>
              <a:rPr lang="fr-FR" sz="1600" dirty="0"/>
              <a:t>un chef des services infirmiers, </a:t>
            </a:r>
          </a:p>
          <a:p>
            <a:pPr>
              <a:buFont typeface="Arial" panose="020B0604020202020204" pitchFamily="34" charset="0"/>
              <a:buChar char="•"/>
            </a:pPr>
            <a:r>
              <a:rPr lang="fr-FR" sz="1600" dirty="0"/>
              <a:t>un conseil médical </a:t>
            </a:r>
          </a:p>
          <a:p>
            <a:pPr marL="0" indent="0">
              <a:buNone/>
            </a:pPr>
            <a:endParaRPr lang="fr-FR" sz="1600" dirty="0">
              <a:sym typeface="Wingdings" panose="05000000000000000000" pitchFamily="2" charset="2"/>
            </a:endParaRPr>
          </a:p>
          <a:p>
            <a:pPr marL="0" indent="0">
              <a:buNone/>
            </a:pPr>
            <a:r>
              <a:rPr lang="fr-FR" sz="1600" dirty="0">
                <a:sym typeface="Wingdings" panose="05000000000000000000" pitchFamily="2" charset="2"/>
              </a:rPr>
              <a:t> </a:t>
            </a:r>
            <a:r>
              <a:rPr lang="fr-FR" sz="1600" dirty="0"/>
              <a:t>pour tous les hôpitaux ensemble qui font partie de la fusion dès la réalisation de la fusion.</a:t>
            </a:r>
          </a:p>
        </p:txBody>
      </p:sp>
    </p:spTree>
    <p:extLst>
      <p:ext uri="{BB962C8B-B14F-4D97-AF65-F5344CB8AC3E}">
        <p14:creationId xmlns:p14="http://schemas.microsoft.com/office/powerpoint/2010/main" val="2759587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747C9333-9E58-FCD3-7C77-2C926616FDBB}"/>
              </a:ext>
            </a:extLst>
          </p:cNvPr>
          <p:cNvPicPr>
            <a:picLocks noGrp="1" noChangeAspect="1"/>
          </p:cNvPicPr>
          <p:nvPr>
            <p:ph idx="1"/>
          </p:nvPr>
        </p:nvPicPr>
        <p:blipFill>
          <a:blip r:embed="rId2"/>
          <a:stretch>
            <a:fillRect/>
          </a:stretch>
        </p:blipFill>
        <p:spPr>
          <a:xfrm>
            <a:off x="898525" y="2772886"/>
            <a:ext cx="8375650" cy="837565"/>
          </a:xfrm>
          <a:prstGeom prst="rect">
            <a:avLst/>
          </a:prstGeom>
        </p:spPr>
      </p:pic>
      <p:pic>
        <p:nvPicPr>
          <p:cNvPr id="9" name="Image 8">
            <a:extLst>
              <a:ext uri="{FF2B5EF4-FFF2-40B4-BE49-F238E27FC236}">
                <a16:creationId xmlns:a16="http://schemas.microsoft.com/office/drawing/2014/main" id="{16DD375F-1219-217C-70BF-0165DA210ADB}"/>
              </a:ext>
            </a:extLst>
          </p:cNvPr>
          <p:cNvPicPr>
            <a:picLocks noChangeAspect="1"/>
          </p:cNvPicPr>
          <p:nvPr/>
        </p:nvPicPr>
        <p:blipFill>
          <a:blip r:embed="rId3"/>
          <a:stretch>
            <a:fillRect/>
          </a:stretch>
        </p:blipFill>
        <p:spPr>
          <a:xfrm>
            <a:off x="169814" y="48492"/>
            <a:ext cx="9626777" cy="6809508"/>
          </a:xfrm>
          <a:prstGeom prst="rect">
            <a:avLst/>
          </a:prstGeom>
        </p:spPr>
      </p:pic>
    </p:spTree>
    <p:extLst>
      <p:ext uri="{BB962C8B-B14F-4D97-AF65-F5344CB8AC3E}">
        <p14:creationId xmlns:p14="http://schemas.microsoft.com/office/powerpoint/2010/main" val="128665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53" name="Content Placeholder 9221">
            <a:extLst>
              <a:ext uri="{FF2B5EF4-FFF2-40B4-BE49-F238E27FC236}">
                <a16:creationId xmlns:a16="http://schemas.microsoft.com/office/drawing/2014/main" id="{9E8C5829-B895-5245-89DE-8BCDB74BD739}"/>
              </a:ext>
            </a:extLst>
          </p:cNvPr>
          <p:cNvSpPr>
            <a:spLocks noGrp="1"/>
          </p:cNvSpPr>
          <p:nvPr>
            <p:ph idx="1"/>
          </p:nvPr>
        </p:nvSpPr>
        <p:spPr>
          <a:xfrm>
            <a:off x="4509655" y="426027"/>
            <a:ext cx="4764347" cy="5615335"/>
          </a:xfrm>
        </p:spPr>
        <p:txBody>
          <a:bodyPr>
            <a:normAutofit/>
          </a:bodyPr>
          <a:lstStyle/>
          <a:p>
            <a:pPr marL="0" indent="0">
              <a:buNone/>
            </a:pPr>
            <a:r>
              <a:rPr lang="en-US" b="1" u="sng" dirty="0"/>
              <a:t>Obstacles aux collaborations (rapport KCE)</a:t>
            </a:r>
          </a:p>
          <a:p>
            <a:pPr marL="0" indent="0">
              <a:buNone/>
            </a:pPr>
            <a:endParaRPr lang="en-US" dirty="0"/>
          </a:p>
          <a:p>
            <a:pPr>
              <a:buFontTx/>
              <a:buChar char="-"/>
            </a:pPr>
            <a:r>
              <a:rPr lang="en-US" dirty="0" err="1"/>
              <a:t>Règles</a:t>
            </a:r>
            <a:r>
              <a:rPr lang="en-US" dirty="0"/>
              <a:t> de </a:t>
            </a:r>
            <a:r>
              <a:rPr lang="en-US" dirty="0" err="1"/>
              <a:t>financement</a:t>
            </a:r>
            <a:r>
              <a:rPr lang="en-US" dirty="0"/>
              <a:t> : BMF au </a:t>
            </a:r>
            <a:r>
              <a:rPr lang="en-US" dirty="0" err="1"/>
              <a:t>niveau</a:t>
            </a:r>
            <a:r>
              <a:rPr lang="en-US" dirty="0"/>
              <a:t> de </a:t>
            </a:r>
            <a:r>
              <a:rPr lang="en-US" dirty="0" err="1"/>
              <a:t>l’hôpital</a:t>
            </a:r>
            <a:r>
              <a:rPr lang="en-US" dirty="0"/>
              <a:t>. </a:t>
            </a:r>
            <a:r>
              <a:rPr lang="en-US" dirty="0" err="1"/>
              <a:t>L’argent</a:t>
            </a:r>
            <a:r>
              <a:rPr lang="en-US" dirty="0"/>
              <a:t> suit le patient</a:t>
            </a:r>
          </a:p>
          <a:p>
            <a:pPr>
              <a:buFontTx/>
              <a:buChar char="-"/>
            </a:pPr>
            <a:r>
              <a:rPr lang="en-US" dirty="0" err="1"/>
              <a:t>Normes</a:t>
            </a:r>
            <a:r>
              <a:rPr lang="en-US" dirty="0"/>
              <a:t> </a:t>
            </a:r>
            <a:r>
              <a:rPr lang="en-US" dirty="0" err="1"/>
              <a:t>d’agrément</a:t>
            </a:r>
            <a:r>
              <a:rPr lang="en-US" dirty="0"/>
              <a:t> – exigence par site / par </a:t>
            </a:r>
            <a:r>
              <a:rPr lang="en-US" dirty="0" err="1"/>
              <a:t>hôpital</a:t>
            </a:r>
            <a:r>
              <a:rPr lang="en-US" dirty="0"/>
              <a:t>. </a:t>
            </a:r>
            <a:r>
              <a:rPr lang="en-US" dirty="0" err="1"/>
              <a:t>Réflexions</a:t>
            </a:r>
            <a:r>
              <a:rPr lang="en-US" dirty="0"/>
              <a:t> </a:t>
            </a:r>
            <a:r>
              <a:rPr lang="en-US" dirty="0" err="1"/>
              <a:t>en</a:t>
            </a:r>
            <a:r>
              <a:rPr lang="en-US" dirty="0"/>
              <a:t> </a:t>
            </a:r>
            <a:r>
              <a:rPr lang="en-US" dirty="0" err="1"/>
              <a:t>cours</a:t>
            </a:r>
            <a:r>
              <a:rPr lang="en-US" dirty="0"/>
              <a:t> par le CFEH</a:t>
            </a:r>
          </a:p>
          <a:p>
            <a:pPr>
              <a:buFontTx/>
              <a:buChar char="-"/>
            </a:pPr>
            <a:r>
              <a:rPr lang="en-US" dirty="0" err="1"/>
              <a:t>Règles</a:t>
            </a:r>
            <a:r>
              <a:rPr lang="en-US" dirty="0"/>
              <a:t> de </a:t>
            </a:r>
            <a:r>
              <a:rPr lang="en-US" dirty="0" err="1"/>
              <a:t>gouvernance</a:t>
            </a:r>
            <a:r>
              <a:rPr lang="en-US" dirty="0"/>
              <a:t>: manque de </a:t>
            </a:r>
            <a:r>
              <a:rPr lang="en-US" dirty="0" err="1"/>
              <a:t>pouvoir</a:t>
            </a:r>
            <a:r>
              <a:rPr lang="en-US" dirty="0"/>
              <a:t> de </a:t>
            </a:r>
            <a:r>
              <a:rPr lang="en-US" dirty="0" err="1"/>
              <a:t>décision</a:t>
            </a:r>
            <a:r>
              <a:rPr lang="en-US" dirty="0"/>
              <a:t> au </a:t>
            </a:r>
            <a:r>
              <a:rPr lang="en-US" dirty="0" err="1"/>
              <a:t>niveau</a:t>
            </a:r>
            <a:r>
              <a:rPr lang="en-US" dirty="0"/>
              <a:t> de la collaboration</a:t>
            </a:r>
          </a:p>
          <a:p>
            <a:pPr>
              <a:buFontTx/>
              <a:buChar char="-"/>
            </a:pPr>
            <a:r>
              <a:rPr lang="en-US" dirty="0" err="1"/>
              <a:t>L’enjeu</a:t>
            </a:r>
            <a:r>
              <a:rPr lang="en-US" dirty="0"/>
              <a:t> du </a:t>
            </a:r>
            <a:r>
              <a:rPr lang="en-US" dirty="0" err="1"/>
              <a:t>statut</a:t>
            </a:r>
            <a:r>
              <a:rPr lang="en-US" dirty="0"/>
              <a:t>, </a:t>
            </a:r>
            <a:r>
              <a:rPr lang="en-US" dirty="0" err="1"/>
              <a:t>notamment</a:t>
            </a:r>
            <a:r>
              <a:rPr lang="en-US" dirty="0"/>
              <a:t> financier, du </a:t>
            </a:r>
            <a:r>
              <a:rPr lang="en-US" dirty="0" err="1"/>
              <a:t>médecin</a:t>
            </a:r>
            <a:endParaRPr lang="en-US" dirty="0"/>
          </a:p>
          <a:p>
            <a:pPr>
              <a:buFontTx/>
              <a:buChar char="-"/>
            </a:pPr>
            <a:r>
              <a:rPr lang="en-US" dirty="0"/>
              <a:t>Le temps pour </a:t>
            </a:r>
            <a:r>
              <a:rPr lang="en-US" dirty="0" err="1"/>
              <a:t>collaborer</a:t>
            </a:r>
            <a:r>
              <a:rPr lang="en-US" dirty="0"/>
              <a:t> </a:t>
            </a:r>
          </a:p>
          <a:p>
            <a:pPr>
              <a:buFontTx/>
              <a:buChar char="-"/>
            </a:pPr>
            <a:r>
              <a:rPr lang="en-US" dirty="0"/>
              <a:t>Les </a:t>
            </a:r>
            <a:r>
              <a:rPr lang="en-US" dirty="0" err="1"/>
              <a:t>règles</a:t>
            </a:r>
            <a:r>
              <a:rPr lang="en-US" dirty="0"/>
              <a:t> de distance </a:t>
            </a:r>
          </a:p>
          <a:p>
            <a:pPr>
              <a:buFontTx/>
              <a:buChar char="-"/>
            </a:pPr>
            <a:r>
              <a:rPr lang="en-US" dirty="0"/>
              <a:t>Les </a:t>
            </a:r>
            <a:r>
              <a:rPr lang="en-US" dirty="0" err="1"/>
              <a:t>compétences</a:t>
            </a:r>
            <a:r>
              <a:rPr lang="en-US" dirty="0"/>
              <a:t> des </a:t>
            </a:r>
            <a:r>
              <a:rPr lang="en-US" dirty="0" err="1"/>
              <a:t>entités</a:t>
            </a:r>
            <a:r>
              <a:rPr lang="en-US" dirty="0"/>
              <a:t> </a:t>
            </a:r>
            <a:r>
              <a:rPr lang="en-US" dirty="0" err="1"/>
              <a:t>fédérées</a:t>
            </a:r>
            <a:r>
              <a:rPr lang="en-US" dirty="0"/>
              <a:t> </a:t>
            </a:r>
          </a:p>
          <a:p>
            <a:pPr>
              <a:buFontTx/>
              <a:buChar char="-"/>
            </a:pPr>
            <a:endParaRPr lang="en-US" dirty="0"/>
          </a:p>
        </p:txBody>
      </p:sp>
      <p:pic>
        <p:nvPicPr>
          <p:cNvPr id="9218" name="Picture 2" descr="Impression rigide for Sale avec l'œuvre « Drôle d'échecs singe échec et mat  roi échiquier salle de pion d'échecs 3d singe intelligent génie iq jeu nuit  jeu de société chimpanzés gorille singe">
            <a:extLst>
              <a:ext uri="{FF2B5EF4-FFF2-40B4-BE49-F238E27FC236}">
                <a16:creationId xmlns:a16="http://schemas.microsoft.com/office/drawing/2014/main" id="{86A34F24-3DC6-11BD-87EA-03F4FAC347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61" r="-1" b="-1"/>
          <a:stretch/>
        </p:blipFill>
        <p:spPr bwMode="auto">
          <a:xfrm>
            <a:off x="20" y="-1"/>
            <a:ext cx="4260253"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9225" name="Isosceles Triangle 922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1149978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ECC51-35B2-C0EC-8B3E-AC504670E9B4}"/>
              </a:ext>
            </a:extLst>
          </p:cNvPr>
          <p:cNvSpPr>
            <a:spLocks noGrp="1"/>
          </p:cNvSpPr>
          <p:nvPr>
            <p:ph type="title"/>
          </p:nvPr>
        </p:nvSpPr>
        <p:spPr/>
        <p:txBody>
          <a:bodyPr/>
          <a:lstStyle/>
          <a:p>
            <a:r>
              <a:rPr lang="fr-BE" dirty="0"/>
              <a:t>Merci pour votre attention ! </a:t>
            </a:r>
          </a:p>
        </p:txBody>
      </p:sp>
      <p:sp>
        <p:nvSpPr>
          <p:cNvPr id="3" name="Espace réservé du contenu 2">
            <a:extLst>
              <a:ext uri="{FF2B5EF4-FFF2-40B4-BE49-F238E27FC236}">
                <a16:creationId xmlns:a16="http://schemas.microsoft.com/office/drawing/2014/main" id="{A833F26F-D9BB-1B13-D79D-5E6B3D5F3C61}"/>
              </a:ext>
            </a:extLst>
          </p:cNvPr>
          <p:cNvSpPr>
            <a:spLocks noGrp="1" noRot="1" noMove="1" noResize="1" noEditPoints="1" noAdjustHandles="1" noChangeArrowheads="1" noChangeShapeType="1"/>
          </p:cNvSpPr>
          <p:nvPr>
            <p:ph idx="1"/>
          </p:nvPr>
        </p:nvSpPr>
        <p:spPr/>
        <p:txBody>
          <a:bodyPr>
            <a:normAutofit/>
          </a:bodyPr>
          <a:lstStyle/>
          <a:p>
            <a:pPr marL="0" indent="0">
              <a:buNone/>
            </a:pPr>
            <a:endParaRPr lang="fr-FR" dirty="0"/>
          </a:p>
          <a:p>
            <a:pPr marL="0" indent="0">
              <a:buNone/>
            </a:pPr>
            <a:r>
              <a:rPr lang="fr-BE" b="1" dirty="0"/>
              <a:t>Sarah Ben Messaoud </a:t>
            </a:r>
            <a:r>
              <a:rPr lang="fr-BE" dirty="0"/>
              <a:t>– Avocate</a:t>
            </a:r>
          </a:p>
          <a:p>
            <a:pPr marL="0" indent="0">
              <a:buNone/>
            </a:pPr>
            <a:endParaRPr lang="fr-BE" dirty="0"/>
          </a:p>
          <a:p>
            <a:pPr marL="0" indent="0">
              <a:buNone/>
            </a:pPr>
            <a:r>
              <a:rPr lang="fr-BE" dirty="0"/>
              <a:t>Spécialiste agréée en droit administratif et en droit hospitalier</a:t>
            </a:r>
          </a:p>
          <a:p>
            <a:pPr marL="0" indent="0">
              <a:buNone/>
            </a:pPr>
            <a:r>
              <a:rPr lang="fr-BE" dirty="0"/>
              <a:t>Maitre de Conférences à l’Ecole de Santé publique (ULB) </a:t>
            </a:r>
          </a:p>
          <a:p>
            <a:pPr marL="0" indent="0">
              <a:buNone/>
            </a:pPr>
            <a:r>
              <a:rPr lang="fr-BE" dirty="0"/>
              <a:t>P : +32 (0) 477.455.776</a:t>
            </a:r>
          </a:p>
          <a:p>
            <a:pPr marL="0" indent="0">
              <a:buNone/>
            </a:pPr>
            <a:endParaRPr lang="fr-BE" dirty="0"/>
          </a:p>
          <a:p>
            <a:pPr marL="0" indent="0">
              <a:buNone/>
            </a:pPr>
            <a:r>
              <a:rPr lang="fr-BE" dirty="0">
                <a:hlinkClick r:id="rId2"/>
              </a:rPr>
              <a:t>sbm@altea.be</a:t>
            </a:r>
            <a:r>
              <a:rPr lang="fr-BE" dirty="0"/>
              <a:t> </a:t>
            </a:r>
          </a:p>
          <a:p>
            <a:pPr marL="0" indent="0">
              <a:buNone/>
            </a:pPr>
            <a:endParaRPr lang="fr-FR" dirty="0"/>
          </a:p>
          <a:p>
            <a:pPr marL="0" indent="0">
              <a:buNone/>
            </a:pPr>
            <a:endParaRPr lang="fr-BE" dirty="0"/>
          </a:p>
          <a:p>
            <a:pPr marL="0" indent="0">
              <a:buNone/>
            </a:pPr>
            <a:endParaRPr lang="fr-BE" dirty="0"/>
          </a:p>
        </p:txBody>
      </p:sp>
      <p:pic>
        <p:nvPicPr>
          <p:cNvPr id="4" name="Picture 4" descr="AVOCAT DOCTEUR (50X40)">
            <a:extLst>
              <a:ext uri="{FF2B5EF4-FFF2-40B4-BE49-F238E27FC236}">
                <a16:creationId xmlns:a16="http://schemas.microsoft.com/office/drawing/2014/main" id="{83216F71-6021-A7C9-2FED-80E0E2230A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84" r="11150"/>
          <a:stretch/>
        </p:blipFill>
        <p:spPr bwMode="auto">
          <a:xfrm>
            <a:off x="7065838"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20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p:txBody>
          <a:bodyPr>
            <a:normAutofit fontScale="90000"/>
          </a:bodyPr>
          <a:lstStyle/>
          <a:p>
            <a:r>
              <a:rPr lang="fr-FR" dirty="0"/>
              <a:t>Introduction</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p:txBody>
          <a:bodyPr/>
          <a:lstStyle/>
          <a:p>
            <a:pPr>
              <a:buFont typeface="Arial" panose="020B0604020202020204" pitchFamily="34" charset="0"/>
              <a:buChar char="•"/>
            </a:pPr>
            <a:r>
              <a:rPr lang="fr-BE" dirty="0"/>
              <a:t>Plusieurs facteurs poussent à la collaboration entre hôpitaux : </a:t>
            </a:r>
          </a:p>
          <a:p>
            <a:pPr lvl="1">
              <a:buFont typeface="Arial" panose="020B0604020202020204" pitchFamily="34" charset="0"/>
              <a:buChar char="•"/>
            </a:pPr>
            <a:r>
              <a:rPr lang="fr-BE" dirty="0"/>
              <a:t>Augmentation des coûts en matière de soins de santé</a:t>
            </a:r>
          </a:p>
          <a:p>
            <a:pPr lvl="1">
              <a:buFont typeface="Arial" panose="020B0604020202020204" pitchFamily="34" charset="0"/>
              <a:buChar char="•"/>
            </a:pPr>
            <a:r>
              <a:rPr lang="fr-BE" dirty="0"/>
              <a:t>Avancées technologiques</a:t>
            </a:r>
          </a:p>
          <a:p>
            <a:pPr lvl="1">
              <a:buFont typeface="Arial" panose="020B0604020202020204" pitchFamily="34" charset="0"/>
              <a:buChar char="•"/>
            </a:pPr>
            <a:r>
              <a:rPr lang="fr-BE" dirty="0"/>
              <a:t>Limitation du nombre de lits </a:t>
            </a:r>
          </a:p>
          <a:p>
            <a:pPr lvl="1">
              <a:buFont typeface="Arial" panose="020B0604020202020204" pitchFamily="34" charset="0"/>
              <a:buChar char="•"/>
            </a:pPr>
            <a:r>
              <a:rPr lang="fr-BE" dirty="0"/>
              <a:t>Etc.</a:t>
            </a:r>
          </a:p>
          <a:p>
            <a:pPr>
              <a:buFont typeface="Arial" panose="020B0604020202020204" pitchFamily="34" charset="0"/>
              <a:buChar char="•"/>
            </a:pPr>
            <a:endParaRPr lang="fr-BE" dirty="0"/>
          </a:p>
          <a:p>
            <a:pPr>
              <a:buFont typeface="Arial" panose="020B0604020202020204" pitchFamily="34" charset="0"/>
              <a:buChar char="•"/>
            </a:pPr>
            <a:r>
              <a:rPr lang="fr-BE" dirty="0"/>
              <a:t>Différentes formes de collaboration :</a:t>
            </a:r>
          </a:p>
          <a:p>
            <a:pPr lvl="1">
              <a:buFont typeface="Arial" panose="020B0604020202020204" pitchFamily="34" charset="0"/>
              <a:buChar char="•"/>
            </a:pPr>
            <a:r>
              <a:rPr lang="fr-BE" dirty="0"/>
              <a:t>Spontanées </a:t>
            </a:r>
          </a:p>
          <a:p>
            <a:pPr lvl="1">
              <a:buFont typeface="Arial" panose="020B0604020202020204" pitchFamily="34" charset="0"/>
              <a:buChar char="•"/>
            </a:pPr>
            <a:r>
              <a:rPr lang="fr-BE" dirty="0"/>
              <a:t>Encadrées </a:t>
            </a:r>
            <a:r>
              <a:rPr lang="fr-BE" dirty="0">
                <a:sym typeface="Wingdings" panose="05000000000000000000" pitchFamily="2" charset="2"/>
              </a:rPr>
              <a:t>par la loi sur les hôpitaux du 10 juillet 2008 </a:t>
            </a:r>
            <a:endParaRPr lang="fr-BE" dirty="0"/>
          </a:p>
          <a:p>
            <a:pPr marL="457200" lvl="1" indent="0">
              <a:buNone/>
            </a:pPr>
            <a:endParaRPr lang="fr-BE" dirty="0"/>
          </a:p>
          <a:p>
            <a:pPr marL="457200" lvl="1" indent="0">
              <a:buNone/>
            </a:pPr>
            <a:endParaRPr lang="fr-BE" dirty="0"/>
          </a:p>
        </p:txBody>
      </p:sp>
      <p:pic>
        <p:nvPicPr>
          <p:cNvPr id="4" name="Image 3" descr="Une image contenant texte, ciel, plein air, signalisation&#10;&#10;Description générée automatiquement">
            <a:extLst>
              <a:ext uri="{FF2B5EF4-FFF2-40B4-BE49-F238E27FC236}">
                <a16:creationId xmlns:a16="http://schemas.microsoft.com/office/drawing/2014/main" id="{A3B9EB82-42C7-E880-3CD2-D81E275DD602}"/>
              </a:ext>
            </a:extLst>
          </p:cNvPr>
          <p:cNvPicPr>
            <a:picLocks noChangeAspect="1"/>
          </p:cNvPicPr>
          <p:nvPr/>
        </p:nvPicPr>
        <p:blipFill>
          <a:blip r:embed="rId2">
            <a:alphaModFix amt="32000"/>
            <a:extLst>
              <a:ext uri="{28A0092B-C50C-407E-A947-70E740481C1C}">
                <a14:useLocalDpi xmlns:a14="http://schemas.microsoft.com/office/drawing/2010/main" val="0"/>
              </a:ext>
            </a:extLst>
          </a:blip>
          <a:stretch>
            <a:fillRect/>
          </a:stretch>
        </p:blipFill>
        <p:spPr>
          <a:xfrm>
            <a:off x="7048500" y="3429000"/>
            <a:ext cx="5143500" cy="3429000"/>
          </a:xfrm>
          <a:prstGeom prst="rect">
            <a:avLst/>
          </a:prstGeom>
          <a:effectLst>
            <a:outerShdw dist="50800" sx="1000" sy="1000" algn="ctr" rotWithShape="0">
              <a:srgbClr val="000000"/>
            </a:outerShdw>
            <a:softEdge rad="635000"/>
          </a:effectLst>
        </p:spPr>
      </p:pic>
    </p:spTree>
    <p:extLst>
      <p:ext uri="{BB962C8B-B14F-4D97-AF65-F5344CB8AC3E}">
        <p14:creationId xmlns:p14="http://schemas.microsoft.com/office/powerpoint/2010/main" val="414915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p:txBody>
          <a:bodyPr>
            <a:normAutofit fontScale="90000"/>
          </a:bodyPr>
          <a:lstStyle/>
          <a:p>
            <a:r>
              <a:rPr lang="fr-FR" dirty="0"/>
              <a:t>1. Le groupement</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1237534"/>
            <a:ext cx="8596668" cy="4350613"/>
          </a:xfrm>
        </p:spPr>
        <p:txBody>
          <a:bodyPr>
            <a:normAutofit/>
          </a:bodyPr>
          <a:lstStyle/>
          <a:p>
            <a:endParaRPr lang="fr-BE" b="1" dirty="0"/>
          </a:p>
          <a:p>
            <a:pPr algn="just"/>
            <a:r>
              <a:rPr lang="fr-BE" b="1" dirty="0"/>
              <a:t>Art. 67 LCH : </a:t>
            </a:r>
            <a:r>
              <a:rPr lang="fr-FR" dirty="0"/>
              <a:t>Des normes spéciales peuvent être fixées (…) 3° pour des groupements, des fusions et des associations d'hôpitaux, tels que le Roi les précise;</a:t>
            </a:r>
            <a:endParaRPr lang="fr-BE" dirty="0"/>
          </a:p>
          <a:p>
            <a:r>
              <a:rPr lang="fr-BE" b="1" dirty="0"/>
              <a:t>Arrêté royal du 30 janvier 1989</a:t>
            </a:r>
          </a:p>
          <a:p>
            <a:pPr marL="0" indent="0" algn="just">
              <a:buNone/>
            </a:pPr>
            <a:endParaRPr lang="fr-BE" dirty="0"/>
          </a:p>
          <a:p>
            <a:pPr marL="0" indent="0" algn="just">
              <a:buNone/>
            </a:pPr>
            <a:r>
              <a:rPr lang="fr-BE" dirty="0"/>
              <a:t>Le groupement est définit </a:t>
            </a:r>
            <a:r>
              <a:rPr lang="fr-FR" dirty="0"/>
              <a:t>comme « une collaboration hospitalière </a:t>
            </a:r>
            <a:r>
              <a:rPr lang="fr-FR" u="sng" dirty="0"/>
              <a:t>durable</a:t>
            </a:r>
            <a:r>
              <a:rPr lang="fr-FR" dirty="0"/>
              <a:t>, juridiquement </a:t>
            </a:r>
            <a:r>
              <a:rPr lang="fr-FR" u="sng" dirty="0"/>
              <a:t>formalisée</a:t>
            </a:r>
            <a:r>
              <a:rPr lang="fr-FR" dirty="0"/>
              <a:t> et </a:t>
            </a:r>
            <a:r>
              <a:rPr lang="fr-FR" u="sng" dirty="0"/>
              <a:t>agréée</a:t>
            </a:r>
            <a:r>
              <a:rPr lang="fr-FR" dirty="0"/>
              <a:t> […] en vue d'une répartition des tâches et d'une </a:t>
            </a:r>
            <a:r>
              <a:rPr lang="fr-FR" u="sng" dirty="0"/>
              <a:t>complémentarité</a:t>
            </a:r>
            <a:r>
              <a:rPr lang="fr-FR" dirty="0"/>
              <a:t> en matière d'offre des services, de disciplines ou d'équipements </a:t>
            </a:r>
            <a:r>
              <a:rPr lang="fr-FR" u="sng" dirty="0"/>
              <a:t>afin de </a:t>
            </a:r>
            <a:r>
              <a:rPr lang="fr-FR" dirty="0"/>
              <a:t>mieux répondre ainsi aux besoins de la population et d'améliorer la qualité des soins. » </a:t>
            </a:r>
          </a:p>
          <a:p>
            <a:pPr algn="just">
              <a:buFont typeface="Arial" panose="020B0604020202020204" pitchFamily="34" charset="0"/>
              <a:buChar char="•"/>
            </a:pPr>
            <a:endParaRPr lang="fr-FR" dirty="0"/>
          </a:p>
        </p:txBody>
      </p:sp>
    </p:spTree>
    <p:extLst>
      <p:ext uri="{BB962C8B-B14F-4D97-AF65-F5344CB8AC3E}">
        <p14:creationId xmlns:p14="http://schemas.microsoft.com/office/powerpoint/2010/main" val="263860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p:txBody>
          <a:bodyPr>
            <a:normAutofit fontScale="90000"/>
          </a:bodyPr>
          <a:lstStyle/>
          <a:p>
            <a:r>
              <a:rPr lang="fr-FR" dirty="0"/>
              <a:t>1. Le groupement</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1237534"/>
            <a:ext cx="8596668" cy="4350613"/>
          </a:xfrm>
        </p:spPr>
        <p:txBody>
          <a:bodyPr>
            <a:normAutofit/>
          </a:bodyPr>
          <a:lstStyle/>
          <a:p>
            <a:endParaRPr lang="fr-BE" b="1" dirty="0"/>
          </a:p>
          <a:p>
            <a:pPr algn="just">
              <a:buFont typeface="Arial" panose="020B0604020202020204" pitchFamily="34" charset="0"/>
              <a:buChar char="•"/>
            </a:pPr>
            <a:r>
              <a:rPr lang="fr-FR" b="1" u="sng" dirty="0"/>
              <a:t>Caractéristiques</a:t>
            </a:r>
            <a:r>
              <a:rPr lang="fr-FR" dirty="0"/>
              <a:t> : </a:t>
            </a:r>
          </a:p>
          <a:p>
            <a:pPr lvl="1" algn="just">
              <a:buFont typeface="Arial" panose="020B0604020202020204" pitchFamily="34" charset="0"/>
              <a:buChar char="•"/>
            </a:pPr>
            <a:r>
              <a:rPr lang="fr-FR" dirty="0"/>
              <a:t>Association au niveau des hôpitaux : chaque hôpital conserve son autonomie et ses propres organes d’administration (CA, direction, conseil médical)</a:t>
            </a:r>
          </a:p>
          <a:p>
            <a:pPr lvl="1" algn="just">
              <a:buFont typeface="Arial" panose="020B0604020202020204" pitchFamily="34" charset="0"/>
              <a:buChar char="•"/>
            </a:pPr>
            <a:r>
              <a:rPr lang="fr-FR" dirty="0"/>
              <a:t>Accord entre les hôpitaux concernant la répartition des activités et la complémentarité dans l’offre de services, les disciplines médicales et les équipements</a:t>
            </a:r>
          </a:p>
          <a:p>
            <a:pPr lvl="1" algn="just">
              <a:buFont typeface="Arial" panose="020B0604020202020204" pitchFamily="34" charset="0"/>
              <a:buChar char="•"/>
            </a:pPr>
            <a:r>
              <a:rPr lang="fr-FR" dirty="0"/>
              <a:t>Aucune forme juridique imposée : nouvelle personne morale ou simple convention de collaboration</a:t>
            </a:r>
            <a:endParaRPr lang="fr-BE" dirty="0"/>
          </a:p>
        </p:txBody>
      </p:sp>
    </p:spTree>
    <p:extLst>
      <p:ext uri="{BB962C8B-B14F-4D97-AF65-F5344CB8AC3E}">
        <p14:creationId xmlns:p14="http://schemas.microsoft.com/office/powerpoint/2010/main" val="84741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p:txBody>
          <a:bodyPr>
            <a:normAutofit fontScale="90000"/>
          </a:bodyPr>
          <a:lstStyle/>
          <a:p>
            <a:r>
              <a:rPr lang="fr-FR" dirty="0"/>
              <a:t>1. Le groupement</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1237534"/>
            <a:ext cx="8596668" cy="4350613"/>
          </a:xfrm>
        </p:spPr>
        <p:txBody>
          <a:bodyPr>
            <a:normAutofit fontScale="92500" lnSpcReduction="20000"/>
          </a:bodyPr>
          <a:lstStyle/>
          <a:p>
            <a:r>
              <a:rPr lang="fr-BE" b="1" u="sng" dirty="0"/>
              <a:t>TP de la loi sur les réseaux </a:t>
            </a:r>
          </a:p>
          <a:p>
            <a:pPr marL="0" indent="0">
              <a:buNone/>
            </a:pPr>
            <a:endParaRPr lang="fr-BE" b="1" dirty="0"/>
          </a:p>
          <a:p>
            <a:pPr marL="0" indent="0" algn="just">
              <a:buNone/>
            </a:pPr>
            <a:r>
              <a:rPr lang="fr-FR" sz="1800" b="0" i="1" dirty="0">
                <a:solidFill>
                  <a:srgbClr val="242021"/>
                </a:solidFill>
                <a:effectLst/>
                <a:latin typeface="HelveticaLTStd-Roman"/>
              </a:rPr>
              <a:t>Le réseau hospitalier locorégional se distingue du groupement et de l’association d’hôpitaux. Alors que le groupement d’hôpitaux suppose une collaboration</a:t>
            </a:r>
            <a:br>
              <a:rPr lang="fr-FR" sz="1800" b="0" i="1" dirty="0">
                <a:solidFill>
                  <a:srgbClr val="242021"/>
                </a:solidFill>
                <a:effectLst/>
                <a:latin typeface="HelveticaLTStd-Roman"/>
              </a:rPr>
            </a:br>
            <a:r>
              <a:rPr lang="fr-FR" sz="1800" b="0" i="1" dirty="0">
                <a:solidFill>
                  <a:srgbClr val="242021"/>
                </a:solidFill>
                <a:effectLst/>
                <a:latin typeface="HelveticaLTStd-Roman"/>
              </a:rPr>
              <a:t>volontaire entre des hôpitaux qui conservent chacun leur gouvernance propre et qui visent une complémentarité sur certains points, il y a réellement obligation d’adhérer à un réseau hospitalier locorégional. </a:t>
            </a:r>
          </a:p>
          <a:p>
            <a:pPr marL="0" indent="0" algn="just">
              <a:buNone/>
            </a:pPr>
            <a:r>
              <a:rPr lang="fr-FR" sz="1800" b="0" i="1" dirty="0">
                <a:solidFill>
                  <a:srgbClr val="242021"/>
                </a:solidFill>
                <a:effectLst/>
                <a:latin typeface="HelveticaLTStd-Roman"/>
              </a:rPr>
              <a:t>Un hôpital général ne peut pas continuer à fonctionner isolément. En outre, dans le cas du réseau hospitalier locorégional, il s’agit d’une collaboration durable avec personnalité juridique; en d’autres termes, le réseau hospitalier locorégional possède une identité propre et une gouvernance propre.</a:t>
            </a:r>
          </a:p>
          <a:p>
            <a:pPr marL="0" indent="0" algn="just">
              <a:buNone/>
            </a:pPr>
            <a:br>
              <a:rPr lang="fr-FR" sz="1800" b="0" i="1" dirty="0">
                <a:solidFill>
                  <a:srgbClr val="242021"/>
                </a:solidFill>
                <a:effectLst/>
                <a:latin typeface="HelveticaLTStd-Roman"/>
              </a:rPr>
            </a:br>
            <a:r>
              <a:rPr lang="fr-FR" sz="1800" b="0" i="1" dirty="0">
                <a:solidFill>
                  <a:srgbClr val="242021"/>
                </a:solidFill>
                <a:effectLst/>
                <a:latin typeface="HelveticaLTStd-Roman"/>
              </a:rPr>
              <a:t>Dans le cas d’une association d’hôpitaux, un ou plusieurs services hospitaliers, programmes de soins, fonctions, … sont exploités conjointement par plusieurs</a:t>
            </a:r>
            <a:br>
              <a:rPr lang="fr-FR" sz="1800" b="0" i="1" dirty="0">
                <a:solidFill>
                  <a:srgbClr val="242021"/>
                </a:solidFill>
                <a:effectLst/>
                <a:latin typeface="HelveticaLTStd-Roman"/>
              </a:rPr>
            </a:br>
            <a:r>
              <a:rPr lang="fr-FR" sz="1800" b="0" i="1" dirty="0">
                <a:solidFill>
                  <a:srgbClr val="242021"/>
                </a:solidFill>
                <a:effectLst/>
                <a:latin typeface="HelveticaLTStd-Roman"/>
              </a:rPr>
              <a:t>hôpitaux, sans qu’il soit touché à la gouvernance de l’hôpital lui-même. En d’autres termes, l’association est une mini-fusion au niveau d’un ou de plusieurs services.</a:t>
            </a:r>
            <a:r>
              <a:rPr lang="fr-FR" i="1" dirty="0"/>
              <a:t> </a:t>
            </a:r>
            <a:br>
              <a:rPr lang="fr-FR" dirty="0"/>
            </a:br>
            <a:br>
              <a:rPr lang="fr-FR" i="1" dirty="0"/>
            </a:br>
            <a:endParaRPr lang="fr-BE" i="1" dirty="0"/>
          </a:p>
        </p:txBody>
      </p:sp>
    </p:spTree>
    <p:extLst>
      <p:ext uri="{BB962C8B-B14F-4D97-AF65-F5344CB8AC3E}">
        <p14:creationId xmlns:p14="http://schemas.microsoft.com/office/powerpoint/2010/main" val="141923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p:txBody>
          <a:bodyPr>
            <a:normAutofit fontScale="90000"/>
          </a:bodyPr>
          <a:lstStyle/>
          <a:p>
            <a:r>
              <a:rPr lang="fr-FR" dirty="0"/>
              <a:t>1. Le groupement</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1471290"/>
            <a:ext cx="8596668" cy="4530499"/>
          </a:xfrm>
        </p:spPr>
        <p:txBody>
          <a:bodyPr>
            <a:normAutofit/>
          </a:bodyPr>
          <a:lstStyle/>
          <a:p>
            <a:pPr>
              <a:buFont typeface="Arial" panose="020B0604020202020204" pitchFamily="34" charset="0"/>
              <a:buChar char="•"/>
            </a:pPr>
            <a:r>
              <a:rPr lang="fr-BE" b="1" u="sng" dirty="0"/>
              <a:t>Conditions</a:t>
            </a:r>
            <a:r>
              <a:rPr lang="fr-BE" dirty="0"/>
              <a:t> : </a:t>
            </a:r>
          </a:p>
          <a:p>
            <a:pPr lvl="1" algn="just">
              <a:buFont typeface="Arial" panose="020B0604020202020204" pitchFamily="34" charset="0"/>
              <a:buChar char="•"/>
            </a:pPr>
            <a:r>
              <a:rPr lang="fr-BE" dirty="0"/>
              <a:t>Les hôpitaux ne doivent pas être distants de plus de 25km entre eux (20km avant l’AR du 21 janvier 1998)</a:t>
            </a:r>
          </a:p>
          <a:p>
            <a:pPr lvl="1" algn="just">
              <a:buFont typeface="Arial" panose="020B0604020202020204" pitchFamily="34" charset="0"/>
              <a:buChar char="•"/>
            </a:pPr>
            <a:r>
              <a:rPr lang="fr-BE" dirty="0"/>
              <a:t>Avant: max 3 hôpitaux. Suppression de cette exigence en 1998 : « </a:t>
            </a:r>
            <a:r>
              <a:rPr lang="fr-FR" dirty="0"/>
              <a:t>Afin d'encourager des groupements et des fusions, on a supprimé l'exigence selon laquelle les groupements et les fusions ne peuvent être composés que de trois hôpitaux au maximum ».</a:t>
            </a:r>
            <a:endParaRPr lang="fr-BE" dirty="0"/>
          </a:p>
          <a:p>
            <a:pPr lvl="1" algn="just">
              <a:buFont typeface="Arial" panose="020B0604020202020204" pitchFamily="34" charset="0"/>
              <a:buChar char="•"/>
            </a:pPr>
            <a:r>
              <a:rPr lang="fr-BE" dirty="0"/>
              <a:t>Ils doivent respecter chacun les normes d’agrément. </a:t>
            </a:r>
          </a:p>
          <a:p>
            <a:pPr marL="457200" lvl="1" indent="0" algn="just">
              <a:buNone/>
            </a:pPr>
            <a:r>
              <a:rPr lang="fr-BE" dirty="0"/>
              <a:t>Modifié en 1998: </a:t>
            </a:r>
            <a:r>
              <a:rPr lang="fr-FR" i="1" dirty="0"/>
              <a:t>Chaque hôpital général doit disposer d'au moins 150 lits, des services de base et des fonctions nécessaires ainsi que de la permanence médicale; on ne peut plus se servir du groupement pour maintenir des hôpitaux ne répondant pas à ces exigences minimums.</a:t>
            </a:r>
            <a:endParaRPr lang="fr-BE" i="1" dirty="0"/>
          </a:p>
          <a:p>
            <a:pPr marL="457200" lvl="1" indent="0">
              <a:buNone/>
            </a:pPr>
            <a:endParaRPr lang="fr-BE" dirty="0"/>
          </a:p>
          <a:p>
            <a:pPr marL="0" marR="0" lvl="0" indent="0" algn="l" defTabSz="457200" rtl="0" eaLnBrk="1" fontAlgn="auto" latinLnBrk="0" hangingPunct="1">
              <a:lnSpc>
                <a:spcPct val="100000"/>
              </a:lnSpc>
              <a:spcBef>
                <a:spcPts val="1000"/>
              </a:spcBef>
              <a:spcAft>
                <a:spcPts val="0"/>
              </a:spcAft>
              <a:buClr>
                <a:srgbClr val="E48312"/>
              </a:buClr>
              <a:buSzPct val="80000"/>
              <a:buNone/>
              <a:tabLst/>
              <a:defRPr/>
            </a:pPr>
            <a:endParaRPr kumimoji="0" lang="fr-BE" sz="18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endParaRPr>
          </a:p>
          <a:p>
            <a:pPr marL="457200" lvl="1" indent="0">
              <a:buNone/>
            </a:pPr>
            <a:endParaRPr lang="fr-BE" dirty="0"/>
          </a:p>
          <a:p>
            <a:pPr lvl="1"/>
            <a:endParaRPr lang="fr-BE" dirty="0"/>
          </a:p>
        </p:txBody>
      </p:sp>
    </p:spTree>
    <p:extLst>
      <p:ext uri="{BB962C8B-B14F-4D97-AF65-F5344CB8AC3E}">
        <p14:creationId xmlns:p14="http://schemas.microsoft.com/office/powerpoint/2010/main" val="415127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p:txBody>
          <a:bodyPr>
            <a:normAutofit fontScale="90000"/>
          </a:bodyPr>
          <a:lstStyle/>
          <a:p>
            <a:r>
              <a:rPr lang="fr-FR" dirty="0"/>
              <a:t>1. Le groupement</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1471290"/>
            <a:ext cx="8596668" cy="4530499"/>
          </a:xfrm>
        </p:spPr>
        <p:txBody>
          <a:bodyPr>
            <a:normAutofit/>
          </a:bodyPr>
          <a:lstStyle/>
          <a:p>
            <a:pPr>
              <a:buFont typeface="Arial" panose="020B0604020202020204" pitchFamily="34" charset="0"/>
              <a:buChar char="•"/>
            </a:pPr>
            <a:r>
              <a:rPr lang="fr-BE" b="1" u="sng" dirty="0"/>
              <a:t>Conditions</a:t>
            </a:r>
            <a:r>
              <a:rPr lang="fr-BE" dirty="0"/>
              <a:t> : </a:t>
            </a:r>
          </a:p>
          <a:p>
            <a:pPr lvl="1" algn="just">
              <a:buFont typeface="Arial" panose="020B0604020202020204" pitchFamily="34" charset="0"/>
              <a:buChar char="•"/>
            </a:pPr>
            <a:r>
              <a:rPr lang="fr-BE" dirty="0"/>
              <a:t>Homogénéité de l’activité: </a:t>
            </a:r>
            <a:r>
              <a:rPr lang="fr-FR" dirty="0"/>
              <a:t> doit être garantie, au plus tard 2 ans après la signature de l'accord du groupement. Si un hôpital faisant partie du groupement dispose d'un ou de plusieurs types de services dont la capacité en lits est inférieure à 2/3 de la capacité minimum fixée, les lits de ce type de service doivent être regroupés sur le même site, étant entendu, que sur chaque site, les services de base, visés à l'article 2, § 1er, 2°, doivent dans tous les cas répondre à la capacité en lits minimum visée à l'article 14</a:t>
            </a:r>
            <a:endParaRPr lang="fr-BE" dirty="0"/>
          </a:p>
          <a:p>
            <a:pPr lvl="1" algn="just">
              <a:buFont typeface="Arial" panose="020B0604020202020204" pitchFamily="34" charset="0"/>
              <a:buChar char="•"/>
            </a:pPr>
            <a:r>
              <a:rPr lang="fr-BE" dirty="0"/>
              <a:t>Collaboration formalisée par une convention </a:t>
            </a:r>
          </a:p>
          <a:p>
            <a:pPr lvl="1" algn="just">
              <a:buFont typeface="Arial" panose="020B0604020202020204" pitchFamily="34" charset="0"/>
              <a:buChar char="•"/>
            </a:pPr>
            <a:r>
              <a:rPr lang="fr-BE" dirty="0"/>
              <a:t>La convention doit durer au moins 10 ans s</a:t>
            </a:r>
            <a:r>
              <a:rPr lang="fr-FR" dirty="0" err="1"/>
              <a:t>auf</a:t>
            </a:r>
            <a:r>
              <a:rPr lang="fr-FR" dirty="0"/>
              <a:t> si entre-temps le groupement a donné lieu à une fusion. La période d'essai doit être d'au moins un an. Le délai de résiliation de la convention est d'au moins deux ans avant l'expiration de la convention.</a:t>
            </a:r>
            <a:endParaRPr lang="fr-BE" dirty="0"/>
          </a:p>
          <a:p>
            <a:pPr lvl="1" algn="just">
              <a:buFont typeface="Arial" panose="020B0604020202020204" pitchFamily="34" charset="0"/>
              <a:buChar char="•"/>
            </a:pPr>
            <a:r>
              <a:rPr lang="fr-BE" dirty="0"/>
              <a:t>La convention doit être approuvée par le Ministre</a:t>
            </a:r>
          </a:p>
          <a:p>
            <a:pPr marL="457200" lvl="1" indent="0">
              <a:buNone/>
            </a:pPr>
            <a:endParaRPr lang="fr-BE" dirty="0"/>
          </a:p>
          <a:p>
            <a:pPr marL="0" marR="0" lvl="0" indent="0" algn="l" defTabSz="457200" rtl="0" eaLnBrk="1" fontAlgn="auto" latinLnBrk="0" hangingPunct="1">
              <a:lnSpc>
                <a:spcPct val="100000"/>
              </a:lnSpc>
              <a:spcBef>
                <a:spcPts val="1000"/>
              </a:spcBef>
              <a:spcAft>
                <a:spcPts val="0"/>
              </a:spcAft>
              <a:buClr>
                <a:srgbClr val="E48312"/>
              </a:buClr>
              <a:buSzPct val="80000"/>
              <a:buNone/>
              <a:tabLst/>
              <a:defRPr/>
            </a:pPr>
            <a:endParaRPr kumimoji="0" lang="fr-BE" sz="18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endParaRPr>
          </a:p>
          <a:p>
            <a:pPr marL="457200" lvl="1" indent="0">
              <a:buNone/>
            </a:pPr>
            <a:endParaRPr lang="fr-BE" dirty="0"/>
          </a:p>
          <a:p>
            <a:pPr lvl="1"/>
            <a:endParaRPr lang="fr-BE" dirty="0"/>
          </a:p>
        </p:txBody>
      </p:sp>
    </p:spTree>
    <p:extLst>
      <p:ext uri="{BB962C8B-B14F-4D97-AF65-F5344CB8AC3E}">
        <p14:creationId xmlns:p14="http://schemas.microsoft.com/office/powerpoint/2010/main" val="251063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677334" y="183338"/>
            <a:ext cx="8596668" cy="552307"/>
          </a:xfrm>
        </p:spPr>
        <p:txBody>
          <a:bodyPr>
            <a:normAutofit fontScale="90000"/>
          </a:bodyPr>
          <a:lstStyle/>
          <a:p>
            <a:r>
              <a:rPr lang="fr-FR" dirty="0"/>
              <a:t>1. Le groupement</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907526"/>
            <a:ext cx="8923866" cy="4695752"/>
          </a:xfrm>
        </p:spPr>
        <p:txBody>
          <a:bodyPr>
            <a:normAutofit fontScale="85000" lnSpcReduction="20000"/>
          </a:bodyPr>
          <a:lstStyle/>
          <a:p>
            <a:pPr>
              <a:buFont typeface="Arial" panose="020B0604020202020204" pitchFamily="34" charset="0"/>
              <a:buChar char="•"/>
            </a:pPr>
            <a:r>
              <a:rPr lang="fr-BE" sz="2100" b="1" u="sng" dirty="0"/>
              <a:t>Contenu de la convention</a:t>
            </a:r>
            <a:r>
              <a:rPr lang="fr-BE" sz="2100" dirty="0"/>
              <a:t> : </a:t>
            </a:r>
          </a:p>
          <a:p>
            <a:pPr>
              <a:buFont typeface="Arial" panose="020B0604020202020204" pitchFamily="34" charset="0"/>
              <a:buChar char="•"/>
            </a:pPr>
            <a:endParaRPr lang="fr-BE" sz="1900" dirty="0"/>
          </a:p>
          <a:p>
            <a:pPr marL="0" indent="0">
              <a:buNone/>
            </a:pPr>
            <a:r>
              <a:rPr kumimoji="0" lang="fr-FR" sz="20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1° l'objectif;</a:t>
            </a:r>
          </a:p>
          <a:p>
            <a:pPr marL="0" indent="0">
              <a:buNone/>
            </a:pPr>
            <a:r>
              <a:rPr kumimoji="0" lang="fr-FR" sz="20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2° la forme juridique de la convention de collaboration;</a:t>
            </a:r>
          </a:p>
          <a:p>
            <a:pPr marL="0" indent="0">
              <a:buNone/>
            </a:pPr>
            <a:r>
              <a:rPr kumimoji="0" lang="fr-FR" sz="20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3° la répartition des tâches dans les domaines de l'offre des services et spécialités, y compris de l'équipement;</a:t>
            </a:r>
          </a:p>
          <a:p>
            <a:pPr marL="0" indent="0">
              <a:buNone/>
            </a:pPr>
            <a:r>
              <a:rPr kumimoji="0" lang="fr-FR" sz="20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4° la rationalisation qui résulte éventuellement de la répartition des tâches visées au 3°;</a:t>
            </a:r>
          </a:p>
          <a:p>
            <a:pPr marL="0" indent="0">
              <a:buNone/>
            </a:pPr>
            <a:r>
              <a:rPr kumimoji="0" lang="fr-FR" sz="20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5° la création, la composition, les tâches et le fonctionnement du comité de coordination visé à l'article 13;</a:t>
            </a:r>
          </a:p>
          <a:p>
            <a:pPr marL="0" indent="0">
              <a:buNone/>
            </a:pPr>
            <a:r>
              <a:rPr kumimoji="0" lang="fr-FR" sz="20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6° les décisions de gestion qui exigent, éventuellement, l'accord du comité de coordination;</a:t>
            </a:r>
          </a:p>
          <a:p>
            <a:pPr marL="0" indent="0">
              <a:buNone/>
            </a:pPr>
            <a:r>
              <a:rPr kumimoji="0" lang="fr-FR" sz="20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7° la politique d'admission et de sortie, la coordination de la politique médicale, le fonctionnement du staff médical et l'organisation de la garde médicale;</a:t>
            </a:r>
          </a:p>
          <a:p>
            <a:pPr marL="0" indent="0">
              <a:buNone/>
            </a:pPr>
            <a:r>
              <a:rPr kumimoji="0" lang="fr-FR" sz="20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8° l'organisation d'activités communes éventuelles;</a:t>
            </a:r>
          </a:p>
          <a:p>
            <a:pPr marL="0" indent="0">
              <a:buNone/>
            </a:pPr>
            <a:r>
              <a:rPr kumimoji="0" lang="fr-FR" sz="2000" b="0" i="0" u="none" strike="noStrike" kern="1200" cap="none" spc="0" normalizeH="0" baseline="0" noProof="0" dirty="0">
                <a:ln>
                  <a:noFill/>
                </a:ln>
                <a:solidFill>
                  <a:srgbClr val="000000">
                    <a:lumMod val="75000"/>
                    <a:lumOff val="25000"/>
                  </a:srgbClr>
                </a:solidFill>
                <a:effectLst/>
                <a:uLnTx/>
                <a:uFillTx/>
                <a:latin typeface="Trebuchet MS" panose="020B0603020202020204"/>
                <a:ea typeface="+mn-ea"/>
                <a:cs typeface="+mn-cs"/>
              </a:rPr>
              <a:t>9° les moyens qui seront affectés aux activités visées au 8° ainsi que leur gestion et leur usage;</a:t>
            </a:r>
          </a:p>
          <a:p>
            <a:pPr marL="457200" lvl="1" indent="0">
              <a:buNone/>
            </a:pPr>
            <a:endParaRPr lang="fr-BE" dirty="0"/>
          </a:p>
          <a:p>
            <a:pPr lvl="1"/>
            <a:endParaRPr lang="fr-BE" dirty="0"/>
          </a:p>
        </p:txBody>
      </p:sp>
    </p:spTree>
    <p:extLst>
      <p:ext uri="{BB962C8B-B14F-4D97-AF65-F5344CB8AC3E}">
        <p14:creationId xmlns:p14="http://schemas.microsoft.com/office/powerpoint/2010/main" val="101557845"/>
      </p:ext>
    </p:extLst>
  </p:cSld>
  <p:clrMapOvr>
    <a:masterClrMapping/>
  </p:clrMapOvr>
</p:sld>
</file>

<file path=ppt/theme/theme1.xml><?xml version="1.0" encoding="utf-8"?>
<a:theme xmlns:a="http://schemas.openxmlformats.org/drawingml/2006/main" name="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CD8D7521151746A2969A5405C9BA16" ma:contentTypeVersion="13" ma:contentTypeDescription="Crée un document." ma:contentTypeScope="" ma:versionID="964b533573de06e3ad10f16762560905">
  <xsd:schema xmlns:xsd="http://www.w3.org/2001/XMLSchema" xmlns:xs="http://www.w3.org/2001/XMLSchema" xmlns:p="http://schemas.microsoft.com/office/2006/metadata/properties" xmlns:ns3="363dfbea-209f-46ef-8707-641821f06c08" xmlns:ns4="59691a73-612b-4e36-a4fc-d170000be833" targetNamespace="http://schemas.microsoft.com/office/2006/metadata/properties" ma:root="true" ma:fieldsID="17f5d960d4607fb681b7b8e321382277" ns3:_="" ns4:_="">
    <xsd:import namespace="363dfbea-209f-46ef-8707-641821f06c08"/>
    <xsd:import namespace="59691a73-612b-4e36-a4fc-d170000be83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3dfbea-209f-46ef-8707-641821f06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691a73-612b-4e36-a4fc-d170000be833"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4E68B1-C1FF-4D40-930C-9FFE7ACEAAAE}">
  <ds:schemaRefs>
    <ds:schemaRef ds:uri="http://schemas.microsoft.com/sharepoint/v3/contenttype/forms"/>
  </ds:schemaRefs>
</ds:datastoreItem>
</file>

<file path=customXml/itemProps2.xml><?xml version="1.0" encoding="utf-8"?>
<ds:datastoreItem xmlns:ds="http://schemas.openxmlformats.org/officeDocument/2006/customXml" ds:itemID="{96391DAC-C07C-40BA-BEC9-2083BC03E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3dfbea-209f-46ef-8707-641821f06c08"/>
    <ds:schemaRef ds:uri="59691a73-612b-4e36-a4fc-d170000be8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E4F69C-F4B6-45D1-8108-A165E2B2B577}">
  <ds:schemaRefs>
    <ds:schemaRef ds:uri="http://schemas.openxmlformats.org/package/2006/metadata/core-properties"/>
    <ds:schemaRef ds:uri="363dfbea-209f-46ef-8707-641821f06c08"/>
    <ds:schemaRef ds:uri="http://purl.org/dc/elements/1.1/"/>
    <ds:schemaRef ds:uri="http://purl.org/dc/dcmitype/"/>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59691a73-612b-4e36-a4fc-d170000be833"/>
  </ds:schemaRefs>
</ds:datastoreItem>
</file>

<file path=docProps/app.xml><?xml version="1.0" encoding="utf-8"?>
<Properties xmlns="http://schemas.openxmlformats.org/officeDocument/2006/extended-properties" xmlns:vt="http://schemas.openxmlformats.org/officeDocument/2006/docPropsVTypes">
  <Template>TM02900688[[fn=Facette]]</Template>
  <TotalTime>2301</TotalTime>
  <Words>3382</Words>
  <Application>Microsoft Macintosh PowerPoint</Application>
  <PresentationFormat>Grand écran</PresentationFormat>
  <Paragraphs>200</Paragraphs>
  <Slides>26</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Calibri</vt:lpstr>
      <vt:lpstr>HelveticaLTStd-Roman</vt:lpstr>
      <vt:lpstr>Times New Roman</vt:lpstr>
      <vt:lpstr>Trebuchet MS</vt:lpstr>
      <vt:lpstr>Wingdings</vt:lpstr>
      <vt:lpstr>Wingdings 3</vt:lpstr>
      <vt:lpstr>Facette</vt:lpstr>
      <vt:lpstr>Les différents types de collaborations hospitalières</vt:lpstr>
      <vt:lpstr>Le menu du jour</vt:lpstr>
      <vt:lpstr>Introduction </vt:lpstr>
      <vt:lpstr>1. Le groupement </vt:lpstr>
      <vt:lpstr>1. Le groupement </vt:lpstr>
      <vt:lpstr>1. Le groupement </vt:lpstr>
      <vt:lpstr>1. Le groupement </vt:lpstr>
      <vt:lpstr>1. Le groupement </vt:lpstr>
      <vt:lpstr>1. Le groupement </vt:lpstr>
      <vt:lpstr>1. Le groupement </vt:lpstr>
      <vt:lpstr>1. Le groupement </vt:lpstr>
      <vt:lpstr>1. Le groupement </vt:lpstr>
      <vt:lpstr>1. Le groupement </vt:lpstr>
      <vt:lpstr>2. L’association  </vt:lpstr>
      <vt:lpstr>2. L’association  </vt:lpstr>
      <vt:lpstr>2. L’association  </vt:lpstr>
      <vt:lpstr>2. L’association  </vt:lpstr>
      <vt:lpstr>3. La fusion  </vt:lpstr>
      <vt:lpstr>3. La fusion  </vt:lpstr>
      <vt:lpstr>3. La fusion  </vt:lpstr>
      <vt:lpstr>3. La fusion  </vt:lpstr>
      <vt:lpstr>3. La fusion  </vt:lpstr>
      <vt:lpstr>3. La fusion  </vt:lpstr>
      <vt:lpstr>Présentation PowerPoint</vt:lpstr>
      <vt:lpstr>Présentation PowerPoint</vt:lpstr>
      <vt:lpstr>Merci pour votre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principes généraux de droit administratif appliqués au secteur de la santé</dc:title>
  <dc:creator>Sarah Ben Messaoud</dc:creator>
  <cp:lastModifiedBy>Lucas Fontaine</cp:lastModifiedBy>
  <cp:revision>31</cp:revision>
  <dcterms:created xsi:type="dcterms:W3CDTF">2022-10-12T16:34:40Z</dcterms:created>
  <dcterms:modified xsi:type="dcterms:W3CDTF">2024-04-17T11:07:14Z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0x0101005BCD8D7521151746A2969A5405C9BA16</vt:lpwstr>
  </property>
</Properties>
</file>