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236" r:id="rId1"/>
  </p:sldMasterIdLst>
  <p:notesMasterIdLst>
    <p:notesMasterId r:id="rId71"/>
  </p:notesMasterIdLst>
  <p:handoutMasterIdLst>
    <p:handoutMasterId r:id="rId72"/>
  </p:handoutMasterIdLst>
  <p:sldIdLst>
    <p:sldId id="312" r:id="rId2"/>
    <p:sldId id="501" r:id="rId3"/>
    <p:sldId id="502" r:id="rId4"/>
    <p:sldId id="355" r:id="rId5"/>
    <p:sldId id="357" r:id="rId6"/>
    <p:sldId id="503" r:id="rId7"/>
    <p:sldId id="504" r:id="rId8"/>
    <p:sldId id="505" r:id="rId9"/>
    <p:sldId id="506" r:id="rId10"/>
    <p:sldId id="560" r:id="rId11"/>
    <p:sldId id="508" r:id="rId12"/>
    <p:sldId id="509" r:id="rId13"/>
    <p:sldId id="510" r:id="rId14"/>
    <p:sldId id="511" r:id="rId15"/>
    <p:sldId id="512" r:id="rId16"/>
    <p:sldId id="513" r:id="rId17"/>
    <p:sldId id="514" r:id="rId18"/>
    <p:sldId id="518" r:id="rId19"/>
    <p:sldId id="517" r:id="rId20"/>
    <p:sldId id="515" r:id="rId21"/>
    <p:sldId id="519" r:id="rId22"/>
    <p:sldId id="520" r:id="rId23"/>
    <p:sldId id="521" r:id="rId24"/>
    <p:sldId id="522" r:id="rId25"/>
    <p:sldId id="525" r:id="rId26"/>
    <p:sldId id="524" r:id="rId27"/>
    <p:sldId id="523" r:id="rId28"/>
    <p:sldId id="526" r:id="rId29"/>
    <p:sldId id="527" r:id="rId30"/>
    <p:sldId id="528" r:id="rId31"/>
    <p:sldId id="529" r:id="rId32"/>
    <p:sldId id="530" r:id="rId33"/>
    <p:sldId id="531" r:id="rId34"/>
    <p:sldId id="532" r:id="rId35"/>
    <p:sldId id="533" r:id="rId36"/>
    <p:sldId id="534" r:id="rId37"/>
    <p:sldId id="535" r:id="rId38"/>
    <p:sldId id="536" r:id="rId39"/>
    <p:sldId id="537" r:id="rId40"/>
    <p:sldId id="538" r:id="rId41"/>
    <p:sldId id="539" r:id="rId42"/>
    <p:sldId id="540" r:id="rId43"/>
    <p:sldId id="541" r:id="rId44"/>
    <p:sldId id="542" r:id="rId45"/>
    <p:sldId id="544" r:id="rId46"/>
    <p:sldId id="545" r:id="rId47"/>
    <p:sldId id="546" r:id="rId48"/>
    <p:sldId id="548" r:id="rId49"/>
    <p:sldId id="550" r:id="rId50"/>
    <p:sldId id="549" r:id="rId51"/>
    <p:sldId id="551" r:id="rId52"/>
    <p:sldId id="552" r:id="rId53"/>
    <p:sldId id="554" r:id="rId54"/>
    <p:sldId id="553" r:id="rId55"/>
    <p:sldId id="555" r:id="rId56"/>
    <p:sldId id="556" r:id="rId57"/>
    <p:sldId id="557" r:id="rId58"/>
    <p:sldId id="558" r:id="rId59"/>
    <p:sldId id="561" r:id="rId60"/>
    <p:sldId id="567" r:id="rId61"/>
    <p:sldId id="563" r:id="rId62"/>
    <p:sldId id="564" r:id="rId63"/>
    <p:sldId id="565" r:id="rId64"/>
    <p:sldId id="566" r:id="rId65"/>
    <p:sldId id="562" r:id="rId66"/>
    <p:sldId id="568" r:id="rId67"/>
    <p:sldId id="569" r:id="rId68"/>
    <p:sldId id="570" r:id="rId69"/>
    <p:sldId id="571" r:id="rId70"/>
  </p:sldIdLst>
  <p:sldSz cx="9906000" cy="6858000" type="A4"/>
  <p:notesSz cx="6797675" cy="9926638"/>
  <p:defaultTextStyle>
    <a:defPPr>
      <a:defRPr lang="en-US"/>
    </a:defPPr>
    <a:lvl1pPr algn="l" rtl="0" fontAlgn="base">
      <a:spcBef>
        <a:spcPct val="0"/>
      </a:spcBef>
      <a:spcAft>
        <a:spcPct val="0"/>
      </a:spcAft>
      <a:defRPr sz="2000" b="1" i="1" kern="1200">
        <a:solidFill>
          <a:schemeClr val="tx1"/>
        </a:solidFill>
        <a:latin typeface="Arial" pitchFamily="34" charset="0"/>
        <a:ea typeface="+mn-ea"/>
        <a:cs typeface="+mn-cs"/>
      </a:defRPr>
    </a:lvl1pPr>
    <a:lvl2pPr marL="457200" algn="l" rtl="0" fontAlgn="base">
      <a:spcBef>
        <a:spcPct val="0"/>
      </a:spcBef>
      <a:spcAft>
        <a:spcPct val="0"/>
      </a:spcAft>
      <a:defRPr sz="2000" b="1" i="1" kern="1200">
        <a:solidFill>
          <a:schemeClr val="tx1"/>
        </a:solidFill>
        <a:latin typeface="Arial" pitchFamily="34" charset="0"/>
        <a:ea typeface="+mn-ea"/>
        <a:cs typeface="+mn-cs"/>
      </a:defRPr>
    </a:lvl2pPr>
    <a:lvl3pPr marL="914400" algn="l" rtl="0" fontAlgn="base">
      <a:spcBef>
        <a:spcPct val="0"/>
      </a:spcBef>
      <a:spcAft>
        <a:spcPct val="0"/>
      </a:spcAft>
      <a:defRPr sz="2000" b="1" i="1" kern="1200">
        <a:solidFill>
          <a:schemeClr val="tx1"/>
        </a:solidFill>
        <a:latin typeface="Arial" pitchFamily="34" charset="0"/>
        <a:ea typeface="+mn-ea"/>
        <a:cs typeface="+mn-cs"/>
      </a:defRPr>
    </a:lvl3pPr>
    <a:lvl4pPr marL="1371600" algn="l" rtl="0" fontAlgn="base">
      <a:spcBef>
        <a:spcPct val="0"/>
      </a:spcBef>
      <a:spcAft>
        <a:spcPct val="0"/>
      </a:spcAft>
      <a:defRPr sz="2000" b="1" i="1" kern="1200">
        <a:solidFill>
          <a:schemeClr val="tx1"/>
        </a:solidFill>
        <a:latin typeface="Arial" pitchFamily="34" charset="0"/>
        <a:ea typeface="+mn-ea"/>
        <a:cs typeface="+mn-cs"/>
      </a:defRPr>
    </a:lvl4pPr>
    <a:lvl5pPr marL="1828800" algn="l" rtl="0" fontAlgn="base">
      <a:spcBef>
        <a:spcPct val="0"/>
      </a:spcBef>
      <a:spcAft>
        <a:spcPct val="0"/>
      </a:spcAft>
      <a:defRPr sz="2000" b="1" i="1" kern="1200">
        <a:solidFill>
          <a:schemeClr val="tx1"/>
        </a:solidFill>
        <a:latin typeface="Arial" pitchFamily="34" charset="0"/>
        <a:ea typeface="+mn-ea"/>
        <a:cs typeface="+mn-cs"/>
      </a:defRPr>
    </a:lvl5pPr>
    <a:lvl6pPr marL="2286000" algn="l" defTabSz="914400" rtl="0" eaLnBrk="1" latinLnBrk="0" hangingPunct="1">
      <a:defRPr sz="2000" b="1" i="1" kern="1200">
        <a:solidFill>
          <a:schemeClr val="tx1"/>
        </a:solidFill>
        <a:latin typeface="Arial" pitchFamily="34" charset="0"/>
        <a:ea typeface="+mn-ea"/>
        <a:cs typeface="+mn-cs"/>
      </a:defRPr>
    </a:lvl6pPr>
    <a:lvl7pPr marL="2743200" algn="l" defTabSz="914400" rtl="0" eaLnBrk="1" latinLnBrk="0" hangingPunct="1">
      <a:defRPr sz="2000" b="1" i="1" kern="1200">
        <a:solidFill>
          <a:schemeClr val="tx1"/>
        </a:solidFill>
        <a:latin typeface="Arial" pitchFamily="34" charset="0"/>
        <a:ea typeface="+mn-ea"/>
        <a:cs typeface="+mn-cs"/>
      </a:defRPr>
    </a:lvl7pPr>
    <a:lvl8pPr marL="3200400" algn="l" defTabSz="914400" rtl="0" eaLnBrk="1" latinLnBrk="0" hangingPunct="1">
      <a:defRPr sz="2000" b="1" i="1" kern="1200">
        <a:solidFill>
          <a:schemeClr val="tx1"/>
        </a:solidFill>
        <a:latin typeface="Arial" pitchFamily="34" charset="0"/>
        <a:ea typeface="+mn-ea"/>
        <a:cs typeface="+mn-cs"/>
      </a:defRPr>
    </a:lvl8pPr>
    <a:lvl9pPr marL="3657600" algn="l" defTabSz="914400" rtl="0" eaLnBrk="1" latinLnBrk="0" hangingPunct="1">
      <a:defRPr sz="2000" b="1" i="1"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C483"/>
    <a:srgbClr val="CCCD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08" autoAdjust="0"/>
  </p:normalViewPr>
  <p:slideViewPr>
    <p:cSldViewPr>
      <p:cViewPr varScale="1">
        <p:scale>
          <a:sx n="78" d="100"/>
          <a:sy n="78" d="100"/>
        </p:scale>
        <p:origin x="1406" y="53"/>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00" y="-8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9525"/>
            <a:ext cx="2946400" cy="46355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0" hangingPunct="0">
              <a:defRPr sz="1000" b="0">
                <a:latin typeface="Arial" charset="0"/>
              </a:defRPr>
            </a:lvl1pPr>
          </a:lstStyle>
          <a:p>
            <a:pPr>
              <a:defRPr/>
            </a:pPr>
            <a:endParaRPr lang="en-US"/>
          </a:p>
        </p:txBody>
      </p:sp>
      <p:sp>
        <p:nvSpPr>
          <p:cNvPr id="3075" name="Rectangle 3"/>
          <p:cNvSpPr>
            <a:spLocks noGrp="1" noChangeArrowheads="1"/>
          </p:cNvSpPr>
          <p:nvPr>
            <p:ph type="dt" sz="quarter" idx="1"/>
          </p:nvPr>
        </p:nvSpPr>
        <p:spPr bwMode="auto">
          <a:xfrm>
            <a:off x="3851275" y="9525"/>
            <a:ext cx="2946400" cy="46355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defRPr sz="1000" b="0">
                <a:latin typeface="Arial" charset="0"/>
              </a:defRPr>
            </a:lvl1pPr>
          </a:lstStyle>
          <a:p>
            <a:pPr>
              <a:defRPr/>
            </a:pPr>
            <a:endParaRPr lang="en-US"/>
          </a:p>
        </p:txBody>
      </p:sp>
      <p:sp>
        <p:nvSpPr>
          <p:cNvPr id="3076" name="Rectangle 4"/>
          <p:cNvSpPr>
            <a:spLocks noGrp="1" noChangeArrowheads="1"/>
          </p:cNvSpPr>
          <p:nvPr>
            <p:ph type="ftr" sz="quarter" idx="2"/>
          </p:nvPr>
        </p:nvSpPr>
        <p:spPr bwMode="auto">
          <a:xfrm>
            <a:off x="0" y="9451976"/>
            <a:ext cx="2946400" cy="461963"/>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0" hangingPunct="0">
              <a:defRPr sz="1000" b="0">
                <a:latin typeface="Arial" charset="0"/>
              </a:defRPr>
            </a:lvl1pPr>
          </a:lstStyle>
          <a:p>
            <a:pPr>
              <a:defRPr/>
            </a:pPr>
            <a:endParaRPr lang="en-US"/>
          </a:p>
        </p:txBody>
      </p:sp>
      <p:sp>
        <p:nvSpPr>
          <p:cNvPr id="3077" name="Rectangle 5"/>
          <p:cNvSpPr>
            <a:spLocks noGrp="1" noChangeArrowheads="1"/>
          </p:cNvSpPr>
          <p:nvPr>
            <p:ph type="sldNum" sz="quarter" idx="3"/>
          </p:nvPr>
        </p:nvSpPr>
        <p:spPr bwMode="auto">
          <a:xfrm>
            <a:off x="3851275" y="9451976"/>
            <a:ext cx="2946400" cy="461963"/>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hangingPunct="0">
              <a:defRPr sz="1000" b="0">
                <a:latin typeface="Arial" charset="0"/>
              </a:defRPr>
            </a:lvl1pPr>
          </a:lstStyle>
          <a:p>
            <a:pPr>
              <a:defRPr/>
            </a:pPr>
            <a:fld id="{784C5C7A-1505-4E44-85DB-7BBE667558F5}" type="slidenum">
              <a:rPr lang="en-US"/>
              <a:pPr>
                <a:defRPr/>
              </a:pPr>
              <a:t>‹N°›</a:t>
            </a:fld>
            <a:endParaRPr lang="en-US"/>
          </a:p>
        </p:txBody>
      </p:sp>
      <p:sp>
        <p:nvSpPr>
          <p:cNvPr id="3078" name="Rectangle 6"/>
          <p:cNvSpPr>
            <a:spLocks noChangeArrowheads="1"/>
          </p:cNvSpPr>
          <p:nvPr/>
        </p:nvSpPr>
        <p:spPr bwMode="auto">
          <a:xfrm>
            <a:off x="2973388" y="9456738"/>
            <a:ext cx="850900" cy="255587"/>
          </a:xfrm>
          <a:prstGeom prst="rect">
            <a:avLst/>
          </a:prstGeom>
          <a:noFill/>
          <a:ln w="9525">
            <a:noFill/>
            <a:miter lim="800000"/>
            <a:headEnd/>
            <a:tailEnd/>
          </a:ln>
          <a:effectLst/>
        </p:spPr>
        <p:txBody>
          <a:bodyPr wrap="none" lIns="87312" tIns="44450" rIns="87312" bIns="44450">
            <a:spAutoFit/>
          </a:bodyPr>
          <a:lstStyle/>
          <a:p>
            <a:pPr algn="ctr" defTabSz="868363" eaLnBrk="0" hangingPunct="0">
              <a:lnSpc>
                <a:spcPct val="90000"/>
              </a:lnSpc>
              <a:defRPr/>
            </a:pPr>
            <a:r>
              <a:rPr lang="en-US" sz="1200" b="0" i="0">
                <a:latin typeface="Arial" charset="0"/>
              </a:rPr>
              <a:t>Page </a:t>
            </a:r>
            <a:fld id="{B4F7B127-5B12-48B6-A434-E0E4C60DC5EF}" type="slidenum">
              <a:rPr lang="en-US" sz="1200" b="0" i="0">
                <a:latin typeface="Arial" charset="0"/>
              </a:rPr>
              <a:pPr algn="ctr" defTabSz="868363" eaLnBrk="0" hangingPunct="0">
                <a:lnSpc>
                  <a:spcPct val="90000"/>
                </a:lnSpc>
                <a:defRPr/>
              </a:pPr>
              <a:t>‹N°›</a:t>
            </a:fld>
            <a:endParaRPr lang="en-US" sz="1200" b="0" i="0">
              <a:latin typeface="Arial" charset="0"/>
            </a:endParaRPr>
          </a:p>
        </p:txBody>
      </p:sp>
    </p:spTree>
    <p:extLst>
      <p:ext uri="{BB962C8B-B14F-4D97-AF65-F5344CB8AC3E}">
        <p14:creationId xmlns:p14="http://schemas.microsoft.com/office/powerpoint/2010/main" val="109255845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9525"/>
            <a:ext cx="2946400" cy="46355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defTabSz="762000" eaLnBrk="0" hangingPunct="0">
              <a:defRPr sz="1000" b="0">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3851275" y="9525"/>
            <a:ext cx="2946400" cy="46355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762000" eaLnBrk="0" hangingPunct="0">
              <a:defRPr sz="1000" b="0">
                <a:latin typeface="Times New Roman" pitchFamily="18" charset="0"/>
              </a:defRPr>
            </a:lvl1pPr>
          </a:lstStyle>
          <a:p>
            <a:pPr>
              <a:defRPr/>
            </a:pPr>
            <a:endParaRPr lang="en-US"/>
          </a:p>
        </p:txBody>
      </p:sp>
      <p:sp>
        <p:nvSpPr>
          <p:cNvPr id="2052" name="Rectangle 4"/>
          <p:cNvSpPr>
            <a:spLocks noGrp="1" noChangeArrowheads="1"/>
          </p:cNvSpPr>
          <p:nvPr>
            <p:ph type="ftr" sz="quarter" idx="4"/>
          </p:nvPr>
        </p:nvSpPr>
        <p:spPr bwMode="auto">
          <a:xfrm>
            <a:off x="0" y="9451976"/>
            <a:ext cx="2946400" cy="461963"/>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defTabSz="762000" eaLnBrk="0" hangingPunct="0">
              <a:defRPr sz="1000" b="0">
                <a:latin typeface="Times New Roman" pitchFamily="18" charset="0"/>
              </a:defRPr>
            </a:lvl1pPr>
          </a:lstStyle>
          <a:p>
            <a:pPr>
              <a:defRPr/>
            </a:pPr>
            <a:endParaRPr lang="en-US"/>
          </a:p>
        </p:txBody>
      </p:sp>
      <p:sp>
        <p:nvSpPr>
          <p:cNvPr id="2053" name="Rectangle 5"/>
          <p:cNvSpPr>
            <a:spLocks noGrp="1" noChangeArrowheads="1"/>
          </p:cNvSpPr>
          <p:nvPr>
            <p:ph type="sldNum" sz="quarter" idx="5"/>
          </p:nvPr>
        </p:nvSpPr>
        <p:spPr bwMode="auto">
          <a:xfrm>
            <a:off x="3851275" y="9451976"/>
            <a:ext cx="2946400" cy="461963"/>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defTabSz="762000" eaLnBrk="0" hangingPunct="0">
              <a:defRPr sz="1000" b="0">
                <a:latin typeface="Times New Roman" pitchFamily="18" charset="0"/>
              </a:defRPr>
            </a:lvl1pPr>
          </a:lstStyle>
          <a:p>
            <a:pPr>
              <a:defRPr/>
            </a:pPr>
            <a:fld id="{3F215F53-0F16-424E-AEAC-B0C5FE6C88A6}" type="slidenum">
              <a:rPr lang="en-US"/>
              <a:pPr>
                <a:defRPr/>
              </a:pPr>
              <a:t>‹N°›</a:t>
            </a:fld>
            <a:endParaRPr lang="en-US"/>
          </a:p>
        </p:txBody>
      </p:sp>
      <p:sp>
        <p:nvSpPr>
          <p:cNvPr id="2054" name="Rectangle 6"/>
          <p:cNvSpPr>
            <a:spLocks noChangeArrowheads="1"/>
          </p:cNvSpPr>
          <p:nvPr/>
        </p:nvSpPr>
        <p:spPr bwMode="auto">
          <a:xfrm>
            <a:off x="2973388" y="9456738"/>
            <a:ext cx="850900" cy="255587"/>
          </a:xfrm>
          <a:prstGeom prst="rect">
            <a:avLst/>
          </a:prstGeom>
          <a:noFill/>
          <a:ln w="9525">
            <a:noFill/>
            <a:miter lim="800000"/>
            <a:headEnd/>
            <a:tailEnd/>
          </a:ln>
          <a:effectLst/>
        </p:spPr>
        <p:txBody>
          <a:bodyPr wrap="none" lIns="87312" tIns="44450" rIns="87312" bIns="44450">
            <a:spAutoFit/>
          </a:bodyPr>
          <a:lstStyle/>
          <a:p>
            <a:pPr algn="ctr" defTabSz="868363" eaLnBrk="0" hangingPunct="0">
              <a:lnSpc>
                <a:spcPct val="90000"/>
              </a:lnSpc>
              <a:defRPr/>
            </a:pPr>
            <a:r>
              <a:rPr lang="en-US" sz="1200" b="0" i="0">
                <a:latin typeface="Arial" charset="0"/>
              </a:rPr>
              <a:t>Page </a:t>
            </a:r>
            <a:fld id="{9AC0B9E7-AC24-4EC2-8634-68808C714D6E}" type="slidenum">
              <a:rPr lang="en-US" sz="1200" b="0" i="0">
                <a:latin typeface="Arial" charset="0"/>
              </a:rPr>
              <a:pPr algn="ctr" defTabSz="868363" eaLnBrk="0" hangingPunct="0">
                <a:lnSpc>
                  <a:spcPct val="90000"/>
                </a:lnSpc>
                <a:defRPr/>
              </a:pPr>
              <a:t>‹N°›</a:t>
            </a:fld>
            <a:endParaRPr lang="en-US" sz="1200" b="0" i="0">
              <a:latin typeface="Arial" charset="0"/>
            </a:endParaRPr>
          </a:p>
        </p:txBody>
      </p:sp>
      <p:sp>
        <p:nvSpPr>
          <p:cNvPr id="18439" name="Rectangle 7"/>
          <p:cNvSpPr>
            <a:spLocks noGrp="1" noRot="1" noChangeAspect="1" noChangeArrowheads="1" noTextEdit="1"/>
          </p:cNvSpPr>
          <p:nvPr>
            <p:ph type="sldImg" idx="2"/>
          </p:nvPr>
        </p:nvSpPr>
        <p:spPr bwMode="auto">
          <a:xfrm>
            <a:off x="885825" y="863600"/>
            <a:ext cx="5026025" cy="3479800"/>
          </a:xfrm>
          <a:prstGeom prst="rect">
            <a:avLst/>
          </a:prstGeom>
          <a:noFill/>
          <a:ln w="12699">
            <a:solidFill>
              <a:schemeClr val="tx1"/>
            </a:solidFill>
            <a:miter lim="800000"/>
            <a:headEnd/>
            <a:tailEnd/>
          </a:ln>
        </p:spPr>
      </p:sp>
      <p:sp>
        <p:nvSpPr>
          <p:cNvPr id="2056" name="Rectangle 8"/>
          <p:cNvSpPr>
            <a:spLocks noGrp="1" noChangeArrowheads="1"/>
          </p:cNvSpPr>
          <p:nvPr>
            <p:ph type="body" sz="quarter" idx="3"/>
          </p:nvPr>
        </p:nvSpPr>
        <p:spPr bwMode="auto">
          <a:xfrm>
            <a:off x="906463" y="4716464"/>
            <a:ext cx="4984750" cy="4179887"/>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194903066"/>
      </p:ext>
    </p:extLst>
  </p:cSld>
  <p:clrMap bg1="lt1" tx1="dk1" bg2="lt2" tx2="dk2" accent1="accent1" accent2="accent2" accent3="accent3" accent4="accent4" accent5="accent5" accent6="accent6" hlink="hlink" folHlink="folHlink"/>
  <p:hf hdr="0" dt="0"/>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5988" y="3048000"/>
            <a:ext cx="11884025" cy="8228013"/>
          </a:xfrm>
          <a:prstGeom prst="rect">
            <a:avLst/>
          </a:prstGeom>
          <a:noFill/>
          <a:ln w="12700">
            <a:solidFill>
              <a:prstClr val="black"/>
            </a:solidFill>
          </a:ln>
        </p:spPr>
      </p:sp>
      <p:sp>
        <p:nvSpPr>
          <p:cNvPr id="3" name="Tijdelijke aanduiding voor notities 2"/>
          <p:cNvSpPr>
            <a:spLocks noGrp="1"/>
          </p:cNvSpPr>
          <p:nvPr>
            <p:ph type="body" idx="1"/>
          </p:nvPr>
        </p:nvSpPr>
        <p:spPr>
          <a:xfrm>
            <a:off x="1371600" y="11732924"/>
            <a:ext cx="10972800" cy="9599665"/>
          </a:xfrm>
          <a:prstGeom prst="rect">
            <a:avLst/>
          </a:prstGeom>
        </p:spPr>
        <p:txBody>
          <a:bodyPr rtlCol="0"/>
          <a:lstStyle>
            <a:defPPr>
              <a:defRPr lang="nl-NL"/>
            </a:defPPr>
          </a:lstStyle>
          <a:p>
            <a:pPr rtl="0"/>
            <a:endParaRPr lang="nl-NL" dirty="0"/>
          </a:p>
        </p:txBody>
      </p:sp>
    </p:spTree>
    <p:extLst>
      <p:ext uri="{BB962C8B-B14F-4D97-AF65-F5344CB8AC3E}">
        <p14:creationId xmlns:p14="http://schemas.microsoft.com/office/powerpoint/2010/main" val="2997654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5988" y="3048000"/>
            <a:ext cx="11884025" cy="8228013"/>
          </a:xfrm>
          <a:prstGeom prst="rect">
            <a:avLst/>
          </a:prstGeom>
          <a:noFill/>
          <a:ln w="12700">
            <a:solidFill>
              <a:prstClr val="black"/>
            </a:solidFill>
          </a:ln>
        </p:spPr>
      </p:sp>
      <p:sp>
        <p:nvSpPr>
          <p:cNvPr id="3" name="Tijdelijke aanduiding voor notities 2"/>
          <p:cNvSpPr>
            <a:spLocks noGrp="1"/>
          </p:cNvSpPr>
          <p:nvPr>
            <p:ph type="body" idx="1"/>
          </p:nvPr>
        </p:nvSpPr>
        <p:spPr>
          <a:xfrm>
            <a:off x="1371600" y="11732924"/>
            <a:ext cx="10972800" cy="9599665"/>
          </a:xfrm>
          <a:prstGeom prst="rect">
            <a:avLst/>
          </a:prstGeom>
        </p:spPr>
        <p:txBody>
          <a:bodyPr rtlCol="0"/>
          <a:lstStyle>
            <a:defPPr>
              <a:defRPr lang="nl-NL"/>
            </a:defPPr>
          </a:lstStyle>
          <a:p>
            <a:pPr rtl="0"/>
            <a:endParaRPr lang="nl-NL" dirty="0"/>
          </a:p>
        </p:txBody>
      </p:sp>
    </p:spTree>
    <p:extLst>
      <p:ext uri="{BB962C8B-B14F-4D97-AF65-F5344CB8AC3E}">
        <p14:creationId xmlns:p14="http://schemas.microsoft.com/office/powerpoint/2010/main" val="1630499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5988" y="3048000"/>
            <a:ext cx="11884025" cy="8228013"/>
          </a:xfrm>
          <a:prstGeom prst="rect">
            <a:avLst/>
          </a:prstGeom>
          <a:noFill/>
          <a:ln w="12700">
            <a:solidFill>
              <a:prstClr val="black"/>
            </a:solidFill>
          </a:ln>
        </p:spPr>
      </p:sp>
      <p:sp>
        <p:nvSpPr>
          <p:cNvPr id="3" name="Tijdelijke aanduiding voor notities 2"/>
          <p:cNvSpPr>
            <a:spLocks noGrp="1"/>
          </p:cNvSpPr>
          <p:nvPr>
            <p:ph type="body" idx="1"/>
          </p:nvPr>
        </p:nvSpPr>
        <p:spPr>
          <a:xfrm>
            <a:off x="1371600" y="11732924"/>
            <a:ext cx="10972800" cy="9599665"/>
          </a:xfrm>
          <a:prstGeom prst="rect">
            <a:avLst/>
          </a:prstGeom>
        </p:spPr>
        <p:txBody>
          <a:bodyPr rtlCol="0"/>
          <a:lstStyle>
            <a:defPPr>
              <a:defRPr lang="nl-NL"/>
            </a:defPPr>
          </a:lstStyle>
          <a:p>
            <a:pPr rtl="0"/>
            <a:endParaRPr lang="nl-NL" dirty="0"/>
          </a:p>
        </p:txBody>
      </p:sp>
    </p:spTree>
    <p:extLst>
      <p:ext uri="{BB962C8B-B14F-4D97-AF65-F5344CB8AC3E}">
        <p14:creationId xmlns:p14="http://schemas.microsoft.com/office/powerpoint/2010/main" val="1417398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5988" y="3048000"/>
            <a:ext cx="11884025" cy="8228013"/>
          </a:xfrm>
          <a:prstGeom prst="rect">
            <a:avLst/>
          </a:prstGeom>
          <a:noFill/>
          <a:ln w="12700">
            <a:solidFill>
              <a:prstClr val="black"/>
            </a:solidFill>
          </a:ln>
        </p:spPr>
      </p:sp>
      <p:sp>
        <p:nvSpPr>
          <p:cNvPr id="3" name="Tijdelijke aanduiding voor notities 2"/>
          <p:cNvSpPr>
            <a:spLocks noGrp="1"/>
          </p:cNvSpPr>
          <p:nvPr>
            <p:ph type="body" idx="1"/>
          </p:nvPr>
        </p:nvSpPr>
        <p:spPr>
          <a:xfrm>
            <a:off x="1371600" y="11732924"/>
            <a:ext cx="10972800" cy="9599665"/>
          </a:xfrm>
          <a:prstGeom prst="rect">
            <a:avLst/>
          </a:prstGeom>
        </p:spPr>
        <p:txBody>
          <a:bodyPr rtlCol="0"/>
          <a:lstStyle>
            <a:defPPr>
              <a:defRPr lang="nl-NL"/>
            </a:defPPr>
          </a:lstStyle>
          <a:p>
            <a:pPr rtl="0"/>
            <a:endParaRPr lang="nl-NL" dirty="0"/>
          </a:p>
        </p:txBody>
      </p:sp>
    </p:spTree>
    <p:extLst>
      <p:ext uri="{BB962C8B-B14F-4D97-AF65-F5344CB8AC3E}">
        <p14:creationId xmlns:p14="http://schemas.microsoft.com/office/powerpoint/2010/main" val="1940720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5988" y="3048000"/>
            <a:ext cx="11884025" cy="8228013"/>
          </a:xfrm>
          <a:prstGeom prst="rect">
            <a:avLst/>
          </a:prstGeom>
          <a:noFill/>
          <a:ln w="12700">
            <a:solidFill>
              <a:prstClr val="black"/>
            </a:solidFill>
          </a:ln>
        </p:spPr>
      </p:sp>
      <p:sp>
        <p:nvSpPr>
          <p:cNvPr id="3" name="Tijdelijke aanduiding voor notities 2"/>
          <p:cNvSpPr>
            <a:spLocks noGrp="1"/>
          </p:cNvSpPr>
          <p:nvPr>
            <p:ph type="body" idx="1"/>
          </p:nvPr>
        </p:nvSpPr>
        <p:spPr>
          <a:xfrm>
            <a:off x="1371600" y="11732924"/>
            <a:ext cx="10972800" cy="9599665"/>
          </a:xfrm>
          <a:prstGeom prst="rect">
            <a:avLst/>
          </a:prstGeom>
        </p:spPr>
        <p:txBody>
          <a:bodyPr rtlCol="0"/>
          <a:lstStyle>
            <a:defPPr>
              <a:defRPr lang="nl-NL"/>
            </a:defPPr>
          </a:lstStyle>
          <a:p>
            <a:pPr rtl="0"/>
            <a:endParaRPr lang="nl-NL" dirty="0"/>
          </a:p>
        </p:txBody>
      </p:sp>
    </p:spTree>
    <p:extLst>
      <p:ext uri="{BB962C8B-B14F-4D97-AF65-F5344CB8AC3E}">
        <p14:creationId xmlns:p14="http://schemas.microsoft.com/office/powerpoint/2010/main" val="2213236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5988" y="3048000"/>
            <a:ext cx="11884025" cy="8228013"/>
          </a:xfrm>
          <a:prstGeom prst="rect">
            <a:avLst/>
          </a:prstGeom>
          <a:noFill/>
          <a:ln w="12700">
            <a:solidFill>
              <a:prstClr val="black"/>
            </a:solidFill>
          </a:ln>
        </p:spPr>
      </p:sp>
      <p:sp>
        <p:nvSpPr>
          <p:cNvPr id="3" name="Tijdelijke aanduiding voor notities 2"/>
          <p:cNvSpPr>
            <a:spLocks noGrp="1"/>
          </p:cNvSpPr>
          <p:nvPr>
            <p:ph type="body" idx="1"/>
          </p:nvPr>
        </p:nvSpPr>
        <p:spPr>
          <a:xfrm>
            <a:off x="1371600" y="11732924"/>
            <a:ext cx="10972800" cy="9599665"/>
          </a:xfrm>
          <a:prstGeom prst="rect">
            <a:avLst/>
          </a:prstGeom>
        </p:spPr>
        <p:txBody>
          <a:bodyPr rtlCol="0"/>
          <a:lstStyle>
            <a:defPPr>
              <a:defRPr lang="nl-NL"/>
            </a:defPPr>
          </a:lstStyle>
          <a:p>
            <a:pPr rtl="0"/>
            <a:endParaRPr lang="nl-NL" dirty="0"/>
          </a:p>
        </p:txBody>
      </p:sp>
    </p:spTree>
    <p:extLst>
      <p:ext uri="{BB962C8B-B14F-4D97-AF65-F5344CB8AC3E}">
        <p14:creationId xmlns:p14="http://schemas.microsoft.com/office/powerpoint/2010/main" val="4092960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5988" y="3048000"/>
            <a:ext cx="11884025" cy="8228013"/>
          </a:xfrm>
          <a:prstGeom prst="rect">
            <a:avLst/>
          </a:prstGeom>
          <a:noFill/>
          <a:ln w="12700">
            <a:solidFill>
              <a:prstClr val="black"/>
            </a:solidFill>
          </a:ln>
        </p:spPr>
      </p:sp>
      <p:sp>
        <p:nvSpPr>
          <p:cNvPr id="3" name="Tijdelijke aanduiding voor notities 2"/>
          <p:cNvSpPr>
            <a:spLocks noGrp="1"/>
          </p:cNvSpPr>
          <p:nvPr>
            <p:ph type="body" idx="1"/>
          </p:nvPr>
        </p:nvSpPr>
        <p:spPr>
          <a:xfrm>
            <a:off x="1371600" y="11732924"/>
            <a:ext cx="10972800" cy="9599665"/>
          </a:xfrm>
          <a:prstGeom prst="rect">
            <a:avLst/>
          </a:prstGeom>
        </p:spPr>
        <p:txBody>
          <a:bodyPr rtlCol="0"/>
          <a:lstStyle>
            <a:defPPr>
              <a:defRPr lang="nl-NL"/>
            </a:defPPr>
          </a:lstStyle>
          <a:p>
            <a:pPr rtl="0"/>
            <a:endParaRPr lang="nl-NL" dirty="0"/>
          </a:p>
        </p:txBody>
      </p:sp>
    </p:spTree>
    <p:extLst>
      <p:ext uri="{BB962C8B-B14F-4D97-AF65-F5344CB8AC3E}">
        <p14:creationId xmlns:p14="http://schemas.microsoft.com/office/powerpoint/2010/main" val="192860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93B8C9E-714C-D357-1B68-E54EB41E41A1}"/>
              </a:ext>
            </a:extLst>
          </p:cNvPr>
          <p:cNvSpPr/>
          <p:nvPr userDrawn="1"/>
        </p:nvSpPr>
        <p:spPr>
          <a:xfrm>
            <a:off x="7716776" y="0"/>
            <a:ext cx="2189224" cy="68770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5" name="Afbeelding 0">
            <a:extLst>
              <a:ext uri="{FF2B5EF4-FFF2-40B4-BE49-F238E27FC236}">
                <a16:creationId xmlns:a16="http://schemas.microsoft.com/office/drawing/2014/main" id="{BA5D5A72-CB6F-F8DE-E2C9-90459C8C3DC1}"/>
              </a:ext>
              <a:ext uri="{C183D7F6-B498-43B3-948B-1728B52AA6E4}">
                <adec:decorative xmlns:adec="http://schemas.microsoft.com/office/drawing/2017/decorative" val="1"/>
              </a:ext>
            </a:extLst>
          </p:cNvPr>
          <p:cNvSpPr/>
          <p:nvPr/>
        </p:nvSpPr>
        <p:spPr>
          <a:xfrm>
            <a:off x="0" y="0"/>
            <a:ext cx="4302919" cy="6877050"/>
          </a:xfrm>
          <a:custGeom>
            <a:avLst/>
            <a:gdLst>
              <a:gd name="connsiteX0" fmla="*/ 0 w 5295900"/>
              <a:gd name="connsiteY0" fmla="*/ 0 h 6877050"/>
              <a:gd name="connsiteX1" fmla="*/ 5295900 w 5295900"/>
              <a:gd name="connsiteY1" fmla="*/ 0 h 6877050"/>
              <a:gd name="connsiteX2" fmla="*/ 5295900 w 5295900"/>
              <a:gd name="connsiteY2" fmla="*/ 6877050 h 6877050"/>
              <a:gd name="connsiteX3" fmla="*/ 0 w 5295900"/>
              <a:gd name="connsiteY3" fmla="*/ 6877050 h 6877050"/>
            </a:gdLst>
            <a:ahLst/>
            <a:cxnLst>
              <a:cxn ang="0">
                <a:pos x="connsiteX0" y="connsiteY0"/>
              </a:cxn>
              <a:cxn ang="0">
                <a:pos x="connsiteX1" y="connsiteY1"/>
              </a:cxn>
              <a:cxn ang="0">
                <a:pos x="connsiteX2" y="connsiteY2"/>
              </a:cxn>
              <a:cxn ang="0">
                <a:pos x="connsiteX3" y="connsiteY3"/>
              </a:cxn>
            </a:cxnLst>
            <a:rect l="l" t="t" r="r" b="b"/>
            <a:pathLst>
              <a:path w="5295900" h="6877050">
                <a:moveTo>
                  <a:pt x="0" y="0"/>
                </a:moveTo>
                <a:lnTo>
                  <a:pt x="5295900" y="0"/>
                </a:lnTo>
                <a:lnTo>
                  <a:pt x="5295900" y="6877050"/>
                </a:lnTo>
                <a:lnTo>
                  <a:pt x="0" y="6877050"/>
                </a:lnTo>
                <a:close/>
              </a:path>
            </a:pathLst>
          </a:custGeom>
          <a:solidFill>
            <a:schemeClr val="accent3"/>
          </a:solidFill>
          <a:ln w="4763" cap="flat">
            <a:noFill/>
            <a:prstDash val="solid"/>
            <a:miter/>
          </a:ln>
        </p:spPr>
        <p:txBody>
          <a:bodyPr rtlCol="0" anchor="ctr">
            <a:noAutofit/>
          </a:bodyPr>
          <a:lstStyle>
            <a:defPPr>
              <a:defRPr lang="nl-NL"/>
            </a:defPPr>
          </a:lstStyle>
          <a:p>
            <a:pPr rtl="0"/>
            <a:endParaRPr lang="nl-NL" sz="1625" dirty="0"/>
          </a:p>
        </p:txBody>
      </p:sp>
      <p:sp>
        <p:nvSpPr>
          <p:cNvPr id="20" name="Vrije vorm: Vorm 19">
            <a:extLst>
              <a:ext uri="{FF2B5EF4-FFF2-40B4-BE49-F238E27FC236}">
                <a16:creationId xmlns:a16="http://schemas.microsoft.com/office/drawing/2014/main" id="{E66FD7FF-2869-7902-36B2-2B229AB9AB19}"/>
              </a:ext>
              <a:ext uri="{C183D7F6-B498-43B3-948B-1728B52AA6E4}">
                <adec:decorative xmlns:adec="http://schemas.microsoft.com/office/drawing/2017/decorative" val="1"/>
              </a:ext>
            </a:extLst>
          </p:cNvPr>
          <p:cNvSpPr/>
          <p:nvPr userDrawn="1"/>
        </p:nvSpPr>
        <p:spPr>
          <a:xfrm>
            <a:off x="1218903" y="1173106"/>
            <a:ext cx="7468195" cy="5704772"/>
          </a:xfrm>
          <a:custGeom>
            <a:avLst/>
            <a:gdLst>
              <a:gd name="connsiteX0" fmla="*/ 4595813 w 9191625"/>
              <a:gd name="connsiteY0" fmla="*/ 0 h 5704772"/>
              <a:gd name="connsiteX1" fmla="*/ 9191625 w 9191625"/>
              <a:gd name="connsiteY1" fmla="*/ 4592108 h 5704772"/>
              <a:gd name="connsiteX2" fmla="*/ 9191625 w 9191625"/>
              <a:gd name="connsiteY2" fmla="*/ 5704772 h 5704772"/>
              <a:gd name="connsiteX3" fmla="*/ 0 w 9191625"/>
              <a:gd name="connsiteY3" fmla="*/ 5704772 h 5704772"/>
              <a:gd name="connsiteX4" fmla="*/ 0 w 9191625"/>
              <a:gd name="connsiteY4" fmla="*/ 4592108 h 5704772"/>
              <a:gd name="connsiteX5" fmla="*/ 4595813 w 9191625"/>
              <a:gd name="connsiteY5" fmla="*/ 0 h 5704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1625" h="5704772">
                <a:moveTo>
                  <a:pt x="4595813" y="0"/>
                </a:moveTo>
                <a:cubicBezTo>
                  <a:pt x="7133987" y="0"/>
                  <a:pt x="9191625" y="2055957"/>
                  <a:pt x="9191625" y="4592108"/>
                </a:cubicBezTo>
                <a:lnTo>
                  <a:pt x="9191625" y="5704772"/>
                </a:lnTo>
                <a:lnTo>
                  <a:pt x="0" y="5704772"/>
                </a:lnTo>
                <a:lnTo>
                  <a:pt x="0" y="4592108"/>
                </a:lnTo>
                <a:cubicBezTo>
                  <a:pt x="0" y="2055957"/>
                  <a:pt x="2057614" y="0"/>
                  <a:pt x="4595813" y="0"/>
                </a:cubicBezTo>
                <a:close/>
              </a:path>
            </a:pathLst>
          </a:custGeom>
          <a:solidFill>
            <a:schemeClr val="accent6"/>
          </a:solidFill>
          <a:ln w="4763" cap="flat">
            <a:noFill/>
            <a:prstDash val="solid"/>
            <a:miter/>
          </a:ln>
        </p:spPr>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defPPr>
              <a:defRPr lang="nl-NL"/>
            </a:defPPr>
          </a:lstStyle>
          <a:p>
            <a:pPr lvl="0" rtl="0"/>
            <a:endParaRPr lang="nl-NL" sz="1625" dirty="0">
              <a:solidFill>
                <a:schemeClr val="tx1"/>
              </a:solidFill>
            </a:endParaRPr>
          </a:p>
        </p:txBody>
      </p:sp>
      <p:sp>
        <p:nvSpPr>
          <p:cNvPr id="18" name="Vrije vorm: Vorm 17">
            <a:extLst>
              <a:ext uri="{FF2B5EF4-FFF2-40B4-BE49-F238E27FC236}">
                <a16:creationId xmlns:a16="http://schemas.microsoft.com/office/drawing/2014/main" id="{B1457C88-4472-81CF-02AF-4421E0A3084B}"/>
              </a:ext>
              <a:ext uri="{C183D7F6-B498-43B3-948B-1728B52AA6E4}">
                <adec:decorative xmlns:adec="http://schemas.microsoft.com/office/drawing/2017/decorative" val="1"/>
              </a:ext>
            </a:extLst>
          </p:cNvPr>
          <p:cNvSpPr/>
          <p:nvPr userDrawn="1"/>
        </p:nvSpPr>
        <p:spPr>
          <a:xfrm>
            <a:off x="632520" y="0"/>
            <a:ext cx="8640960" cy="5396474"/>
          </a:xfrm>
          <a:custGeom>
            <a:avLst/>
            <a:gdLst>
              <a:gd name="connsiteX0" fmla="*/ 0 w 6803142"/>
              <a:gd name="connsiteY0" fmla="*/ 0 h 5396474"/>
              <a:gd name="connsiteX1" fmla="*/ 6803142 w 6803142"/>
              <a:gd name="connsiteY1" fmla="*/ 0 h 5396474"/>
              <a:gd name="connsiteX2" fmla="*/ 6803142 w 6803142"/>
              <a:gd name="connsiteY2" fmla="*/ 1997094 h 5396474"/>
              <a:gd name="connsiteX3" fmla="*/ 3401576 w 6803142"/>
              <a:gd name="connsiteY3" fmla="*/ 5396474 h 5396474"/>
              <a:gd name="connsiteX4" fmla="*/ 0 w 6803142"/>
              <a:gd name="connsiteY4" fmla="*/ 1997094 h 5396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3142" h="5396474">
                <a:moveTo>
                  <a:pt x="0" y="0"/>
                </a:moveTo>
                <a:lnTo>
                  <a:pt x="6803142" y="0"/>
                </a:lnTo>
                <a:lnTo>
                  <a:pt x="6803142" y="1997094"/>
                </a:lnTo>
                <a:cubicBezTo>
                  <a:pt x="6803142" y="3874511"/>
                  <a:pt x="5280228" y="5396474"/>
                  <a:pt x="3401576" y="5396474"/>
                </a:cubicBezTo>
                <a:cubicBezTo>
                  <a:pt x="1522938" y="5396474"/>
                  <a:pt x="0" y="3874511"/>
                  <a:pt x="0" y="1997094"/>
                </a:cubicBezTo>
                <a:close/>
              </a:path>
            </a:pathLst>
          </a:custGeom>
          <a:solidFill>
            <a:schemeClr val="bg1">
              <a:alpha val="99000"/>
            </a:schemeClr>
          </a:solidFill>
          <a:ln w="4759" cap="flat">
            <a:noFill/>
            <a:prstDash val="solid"/>
            <a:miter/>
          </a:ln>
        </p:spPr>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defPPr>
              <a:defRPr lang="nl-NL"/>
            </a:defPPr>
          </a:lstStyle>
          <a:p>
            <a:pPr lvl="0" rtl="0"/>
            <a:endParaRPr lang="nl-NL" sz="1625" dirty="0">
              <a:solidFill>
                <a:schemeClr val="tx1"/>
              </a:solidFill>
            </a:endParaRPr>
          </a:p>
        </p:txBody>
      </p:sp>
      <p:sp>
        <p:nvSpPr>
          <p:cNvPr id="2" name="Titel 1"/>
          <p:cNvSpPr>
            <a:spLocks noGrp="1"/>
          </p:cNvSpPr>
          <p:nvPr>
            <p:ph type="ctrTitle" hasCustomPrompt="1"/>
          </p:nvPr>
        </p:nvSpPr>
        <p:spPr>
          <a:xfrm>
            <a:off x="632520" y="810228"/>
            <a:ext cx="8640960" cy="3831221"/>
          </a:xfrm>
        </p:spPr>
        <p:txBody>
          <a:bodyPr tIns="0" bIns="0" rtlCol="0" anchor="ctr" anchorCtr="0">
            <a:noAutofit/>
          </a:bodyPr>
          <a:lstStyle>
            <a:lvl1pPr algn="ctr">
              <a:lnSpc>
                <a:spcPct val="100000"/>
              </a:lnSpc>
              <a:defRPr lang="nl-NL" sz="2925"/>
            </a:lvl1pPr>
          </a:lstStyle>
          <a:p>
            <a:pPr rtl="0"/>
            <a:r>
              <a:rPr lang="nl-NL" dirty="0"/>
              <a:t>Klik om titel toe te voegen</a:t>
            </a:r>
          </a:p>
        </p:txBody>
      </p:sp>
      <p:sp>
        <p:nvSpPr>
          <p:cNvPr id="4" name="Tijdelijke aanduiding voor dianummer 2">
            <a:extLst>
              <a:ext uri="{FF2B5EF4-FFF2-40B4-BE49-F238E27FC236}">
                <a16:creationId xmlns:a16="http://schemas.microsoft.com/office/drawing/2014/main" id="{E372890C-0E35-271F-C5A2-3DC6B3518B06}"/>
              </a:ext>
            </a:extLst>
          </p:cNvPr>
          <p:cNvSpPr>
            <a:spLocks noGrp="1"/>
          </p:cNvSpPr>
          <p:nvPr>
            <p:ph type="sldNum" sz="quarter" idx="10"/>
          </p:nvPr>
        </p:nvSpPr>
        <p:spPr>
          <a:xfrm>
            <a:off x="8481392" y="337911"/>
            <a:ext cx="867416" cy="471489"/>
          </a:xfrm>
        </p:spPr>
        <p:txBody>
          <a:bodyPr rtlCol="0"/>
          <a:lstStyle>
            <a:lvl1pPr>
              <a:defRPr lang="nl-NL" sz="1300">
                <a:latin typeface="+mj-lt"/>
              </a:defRPr>
            </a:lvl1pPr>
          </a:lstStyle>
          <a:p>
            <a:pPr rtl="0"/>
            <a:fld id="{48F63A3B-78C7-47BE-AE5E-E10140E04643}" type="slidenum">
              <a:rPr lang="nl-NL" smtClean="0"/>
              <a:pPr rtl="0"/>
              <a:t>‹N°›</a:t>
            </a:fld>
            <a:endParaRPr lang="nl-NL" dirty="0"/>
          </a:p>
        </p:txBody>
      </p:sp>
    </p:spTree>
    <p:extLst>
      <p:ext uri="{BB962C8B-B14F-4D97-AF65-F5344CB8AC3E}">
        <p14:creationId xmlns:p14="http://schemas.microsoft.com/office/powerpoint/2010/main" val="8077158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jdlijn 3">
    <p:spTree>
      <p:nvGrpSpPr>
        <p:cNvPr id="1" name=""/>
        <p:cNvGrpSpPr/>
        <p:nvPr/>
      </p:nvGrpSpPr>
      <p:grpSpPr>
        <a:xfrm>
          <a:off x="0" y="0"/>
          <a:ext cx="0" cy="0"/>
          <a:chOff x="0" y="0"/>
          <a:chExt cx="0" cy="0"/>
        </a:xfrm>
      </p:grpSpPr>
      <p:sp>
        <p:nvSpPr>
          <p:cNvPr id="12" name="Vrije vorm 11">
            <a:extLst>
              <a:ext uri="{FF2B5EF4-FFF2-40B4-BE49-F238E27FC236}">
                <a16:creationId xmlns:a16="http://schemas.microsoft.com/office/drawing/2014/main" id="{D014917C-8694-B4A4-A211-0F31F00E247E}"/>
              </a:ext>
              <a:ext uri="{C183D7F6-B498-43B3-948B-1728B52AA6E4}">
                <adec:decorative xmlns:adec="http://schemas.microsoft.com/office/drawing/2017/decorative" val="1"/>
              </a:ext>
            </a:extLst>
          </p:cNvPr>
          <p:cNvSpPr/>
          <p:nvPr userDrawn="1"/>
        </p:nvSpPr>
        <p:spPr>
          <a:xfrm>
            <a:off x="1" y="0"/>
            <a:ext cx="1259832" cy="2545382"/>
          </a:xfrm>
          <a:custGeom>
            <a:avLst/>
            <a:gdLst>
              <a:gd name="connsiteX0" fmla="*/ 683117 w 1550562"/>
              <a:gd name="connsiteY0" fmla="*/ 0 h 2545382"/>
              <a:gd name="connsiteX1" fmla="*/ 1550562 w 1550562"/>
              <a:gd name="connsiteY1" fmla="*/ 0 h 2545382"/>
              <a:gd name="connsiteX2" fmla="*/ 1550562 w 1550562"/>
              <a:gd name="connsiteY2" fmla="*/ 7240 h 2545382"/>
              <a:gd name="connsiteX3" fmla="*/ 221868 w 1550562"/>
              <a:gd name="connsiteY3" fmla="*/ 2418735 h 2545382"/>
              <a:gd name="connsiteX4" fmla="*/ 0 w 1550562"/>
              <a:gd name="connsiteY4" fmla="*/ 2545382 h 2545382"/>
              <a:gd name="connsiteX5" fmla="*/ 0 w 1550562"/>
              <a:gd name="connsiteY5" fmla="*/ 1500516 h 2545382"/>
              <a:gd name="connsiteX6" fmla="*/ 102557 w 1550562"/>
              <a:gd name="connsiteY6" fmla="*/ 1405503 h 2545382"/>
              <a:gd name="connsiteX7" fmla="*/ 673022 w 1550562"/>
              <a:gd name="connsiteY7" fmla="*/ 200390 h 2545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50562" h="2545382">
                <a:moveTo>
                  <a:pt x="683117" y="0"/>
                </a:moveTo>
                <a:lnTo>
                  <a:pt x="1550562" y="0"/>
                </a:lnTo>
                <a:lnTo>
                  <a:pt x="1550562" y="7240"/>
                </a:lnTo>
                <a:cubicBezTo>
                  <a:pt x="1550562" y="1022523"/>
                  <a:pt x="1020469" y="1913556"/>
                  <a:pt x="221868" y="2418735"/>
                </a:cubicBezTo>
                <a:lnTo>
                  <a:pt x="0" y="2545382"/>
                </a:lnTo>
                <a:lnTo>
                  <a:pt x="0" y="1500516"/>
                </a:lnTo>
                <a:lnTo>
                  <a:pt x="102557" y="1405503"/>
                </a:lnTo>
                <a:cubicBezTo>
                  <a:pt x="416582" y="1089274"/>
                  <a:pt x="625660" y="668089"/>
                  <a:pt x="673022" y="200390"/>
                </a:cubicBezTo>
                <a:close/>
              </a:path>
            </a:pathLst>
          </a:custGeom>
          <a:solidFill>
            <a:schemeClr val="accent3"/>
          </a:solidFill>
          <a:ln>
            <a:noFill/>
          </a:ln>
        </p:spPr>
        <p:txBody>
          <a:bodyPr vert="horz" wrap="square" lIns="74295" tIns="37148" rIns="74295" bIns="37148" numCol="1" rtlCol="0" anchor="t" anchorCtr="0" compatLnSpc="1">
            <a:prstTxWarp prst="textNoShape">
              <a:avLst/>
            </a:prstTxWarp>
            <a:noAutofit/>
          </a:bodyPr>
          <a:lstStyle>
            <a:defPPr>
              <a:defRPr lang="nl-NL"/>
            </a:defPPr>
          </a:lstStyle>
          <a:p>
            <a:pPr lvl="0" rtl="0"/>
            <a:endParaRPr lang="nl-NL" sz="1625" dirty="0"/>
          </a:p>
        </p:txBody>
      </p:sp>
      <p:sp>
        <p:nvSpPr>
          <p:cNvPr id="10" name="Vrije vorm 9">
            <a:extLst>
              <a:ext uri="{FF2B5EF4-FFF2-40B4-BE49-F238E27FC236}">
                <a16:creationId xmlns:a16="http://schemas.microsoft.com/office/drawing/2014/main" id="{A7DB6972-BB75-254A-BA88-C0C3E6E93BDB}"/>
              </a:ext>
              <a:ext uri="{C183D7F6-B498-43B3-948B-1728B52AA6E4}">
                <adec:decorative xmlns:adec="http://schemas.microsoft.com/office/drawing/2017/decorative" val="1"/>
              </a:ext>
            </a:extLst>
          </p:cNvPr>
          <p:cNvSpPr/>
          <p:nvPr userDrawn="1"/>
        </p:nvSpPr>
        <p:spPr>
          <a:xfrm>
            <a:off x="1" y="-1"/>
            <a:ext cx="554726" cy="1500050"/>
          </a:xfrm>
          <a:custGeom>
            <a:avLst/>
            <a:gdLst>
              <a:gd name="connsiteX0" fmla="*/ 0 w 682740"/>
              <a:gd name="connsiteY0" fmla="*/ 0 h 1500050"/>
              <a:gd name="connsiteX1" fmla="*/ 682740 w 682740"/>
              <a:gd name="connsiteY1" fmla="*/ 0 h 1500050"/>
              <a:gd name="connsiteX2" fmla="*/ 672647 w 682740"/>
              <a:gd name="connsiteY2" fmla="*/ 200357 h 1500050"/>
              <a:gd name="connsiteX3" fmla="*/ 102290 w 682740"/>
              <a:gd name="connsiteY3" fmla="*/ 1405281 h 1500050"/>
              <a:gd name="connsiteX4" fmla="*/ 0 w 682740"/>
              <a:gd name="connsiteY4" fmla="*/ 1500050 h 150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2740" h="1500050">
                <a:moveTo>
                  <a:pt x="0" y="0"/>
                </a:moveTo>
                <a:lnTo>
                  <a:pt x="682740" y="0"/>
                </a:lnTo>
                <a:lnTo>
                  <a:pt x="672647" y="200357"/>
                </a:lnTo>
                <a:cubicBezTo>
                  <a:pt x="625294" y="667983"/>
                  <a:pt x="416256" y="1089101"/>
                  <a:pt x="102290" y="1405281"/>
                </a:cubicBezTo>
                <a:lnTo>
                  <a:pt x="0" y="1500050"/>
                </a:lnTo>
                <a:close/>
              </a:path>
            </a:pathLst>
          </a:custGeom>
          <a:solidFill>
            <a:schemeClr val="accent1"/>
          </a:solidFill>
          <a:ln>
            <a:noFill/>
          </a:ln>
        </p:spPr>
        <p:txBody>
          <a:bodyPr vert="horz" wrap="square" lIns="74295" tIns="37148" rIns="74295" bIns="37148" numCol="1" rtlCol="0" anchor="t" anchorCtr="0" compatLnSpc="1">
            <a:prstTxWarp prst="textNoShape">
              <a:avLst/>
            </a:prstTxWarp>
            <a:noAutofit/>
          </a:bodyPr>
          <a:lstStyle>
            <a:defPPr>
              <a:defRPr lang="nl-NL"/>
            </a:defPPr>
          </a:lstStyle>
          <a:p>
            <a:pPr lvl="0" rtl="0"/>
            <a:endParaRPr lang="nl-NL" sz="1625" dirty="0">
              <a:solidFill>
                <a:schemeClr val="tx1"/>
              </a:solidFill>
            </a:endParaRPr>
          </a:p>
        </p:txBody>
      </p:sp>
      <p:sp>
        <p:nvSpPr>
          <p:cNvPr id="30" name="Afbeelding 2">
            <a:extLst>
              <a:ext uri="{FF2B5EF4-FFF2-40B4-BE49-F238E27FC236}">
                <a16:creationId xmlns:a16="http://schemas.microsoft.com/office/drawing/2014/main" id="{790E862E-398F-571C-EC2C-3D17164DE059}"/>
              </a:ext>
              <a:ext uri="{C183D7F6-B498-43B3-948B-1728B52AA6E4}">
                <adec:decorative xmlns:adec="http://schemas.microsoft.com/office/drawing/2017/decorative" val="1"/>
              </a:ext>
            </a:extLst>
          </p:cNvPr>
          <p:cNvSpPr/>
          <p:nvPr/>
        </p:nvSpPr>
        <p:spPr>
          <a:xfrm>
            <a:off x="138487" y="314192"/>
            <a:ext cx="629705"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lstStyle>
            <a:defPPr>
              <a:defRPr lang="nl-NL"/>
            </a:defPPr>
          </a:lstStyle>
          <a:p>
            <a:pPr rtl="0"/>
            <a:endParaRPr lang="nl-NL" sz="1625" dirty="0"/>
          </a:p>
        </p:txBody>
      </p:sp>
      <p:sp>
        <p:nvSpPr>
          <p:cNvPr id="6" name="Titel 1">
            <a:extLst>
              <a:ext uri="{FF2B5EF4-FFF2-40B4-BE49-F238E27FC236}">
                <a16:creationId xmlns:a16="http://schemas.microsoft.com/office/drawing/2014/main" id="{1C975BF2-D657-C309-269D-B8D006263130}"/>
              </a:ext>
            </a:extLst>
          </p:cNvPr>
          <p:cNvSpPr>
            <a:spLocks noGrp="1"/>
          </p:cNvSpPr>
          <p:nvPr>
            <p:ph type="title" hasCustomPrompt="1"/>
          </p:nvPr>
        </p:nvSpPr>
        <p:spPr>
          <a:xfrm>
            <a:off x="1259833" y="1089213"/>
            <a:ext cx="8027043" cy="980844"/>
          </a:xfrm>
        </p:spPr>
        <p:txBody>
          <a:bodyPr tIns="0" bIns="0" rtlCol="0"/>
          <a:lstStyle>
            <a:lvl1pPr algn="l">
              <a:lnSpc>
                <a:spcPct val="100000"/>
              </a:lnSpc>
              <a:defRPr lang="nl-NL" sz="2925">
                <a:solidFill>
                  <a:schemeClr val="accent6"/>
                </a:solidFill>
              </a:defRPr>
            </a:lvl1pPr>
          </a:lstStyle>
          <a:p>
            <a:pPr rtl="0"/>
            <a:r>
              <a:rPr lang="nl-NL"/>
              <a:t>Klik om titel toe te voegen</a:t>
            </a:r>
          </a:p>
        </p:txBody>
      </p:sp>
      <p:sp>
        <p:nvSpPr>
          <p:cNvPr id="4" name="Tijdelijke aanduiding voor tekst 54">
            <a:extLst>
              <a:ext uri="{FF2B5EF4-FFF2-40B4-BE49-F238E27FC236}">
                <a16:creationId xmlns:a16="http://schemas.microsoft.com/office/drawing/2014/main" id="{A0AEB4DF-13C8-8171-2BDB-FD1AD542E783}"/>
              </a:ext>
            </a:extLst>
          </p:cNvPr>
          <p:cNvSpPr>
            <a:spLocks noGrp="1"/>
          </p:cNvSpPr>
          <p:nvPr>
            <p:ph type="body" sz="quarter" idx="13" hasCustomPrompt="1"/>
          </p:nvPr>
        </p:nvSpPr>
        <p:spPr>
          <a:xfrm>
            <a:off x="1259834" y="2331958"/>
            <a:ext cx="2417364" cy="3704266"/>
          </a:xfrm>
        </p:spPr>
        <p:txBody>
          <a:bodyPr lIns="91440" tIns="0" rIns="91440" bIns="0" rtlCol="0" anchor="t" anchorCtr="0">
            <a:noAutofit/>
          </a:bodyPr>
          <a:lstStyle>
            <a:lvl1pPr marL="0" indent="0">
              <a:lnSpc>
                <a:spcPct val="100000"/>
              </a:lnSpc>
              <a:spcBef>
                <a:spcPts val="0"/>
              </a:spcBef>
              <a:spcAft>
                <a:spcPts val="975"/>
              </a:spcAft>
              <a:buFont typeface="Arial" panose="020B0604020202020204" pitchFamily="34" charset="0"/>
              <a:buNone/>
              <a:defRPr lang="nl-NL" sz="1463"/>
            </a:lvl1pPr>
          </a:lstStyle>
          <a:p>
            <a:pPr rtl="0"/>
            <a:r>
              <a:rPr lang="nl-NL"/>
              <a:t>Klik om subtitel toe te voegen</a:t>
            </a:r>
          </a:p>
        </p:txBody>
      </p:sp>
      <p:sp>
        <p:nvSpPr>
          <p:cNvPr id="9" name="Tijdelijke aanduiding voor inhoud 2">
            <a:extLst>
              <a:ext uri="{FF2B5EF4-FFF2-40B4-BE49-F238E27FC236}">
                <a16:creationId xmlns:a16="http://schemas.microsoft.com/office/drawing/2014/main" id="{42134EBA-AF32-9F8A-370F-0D3E842F0397}"/>
              </a:ext>
            </a:extLst>
          </p:cNvPr>
          <p:cNvSpPr>
            <a:spLocks noGrp="1"/>
          </p:cNvSpPr>
          <p:nvPr>
            <p:ph sz="half" idx="1" hasCustomPrompt="1"/>
          </p:nvPr>
        </p:nvSpPr>
        <p:spPr>
          <a:xfrm>
            <a:off x="4133313" y="2331791"/>
            <a:ext cx="5156038" cy="3721817"/>
          </a:xfrm>
        </p:spPr>
        <p:txBody>
          <a:bodyPr lIns="91440" rIns="91440" rtlCol="0">
            <a:normAutofit/>
          </a:bodyPr>
          <a:lstStyle>
            <a:lvl1pPr>
              <a:defRPr lang="nl-NL" sz="1463"/>
            </a:lvl1pPr>
            <a:lvl2pPr>
              <a:defRPr lang="nl-NL" sz="1463"/>
            </a:lvl2pPr>
            <a:lvl3pPr>
              <a:defRPr lang="nl-NL" sz="1463"/>
            </a:lvl3pPr>
            <a:lvl4pPr>
              <a:defRPr lang="nl-NL" sz="1463"/>
            </a:lvl4pPr>
            <a:lvl5pPr>
              <a:defRPr lang="nl-NL" sz="1463"/>
            </a:lvl5pPr>
          </a:lstStyle>
          <a:p>
            <a:pPr lvl="0" rtl="0"/>
            <a:r>
              <a:rPr lang="nl-NL" dirty="0"/>
              <a:t>Klik om tekst toe te voegen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20" name="Tijdelijke aanduiding voor dianummer 2">
            <a:extLst>
              <a:ext uri="{FF2B5EF4-FFF2-40B4-BE49-F238E27FC236}">
                <a16:creationId xmlns:a16="http://schemas.microsoft.com/office/drawing/2014/main" id="{AE99A73D-155B-A133-9671-506F54A0559A}"/>
              </a:ext>
            </a:extLst>
          </p:cNvPr>
          <p:cNvSpPr>
            <a:spLocks noGrp="1"/>
          </p:cNvSpPr>
          <p:nvPr>
            <p:ph type="sldNum" sz="quarter" idx="10"/>
          </p:nvPr>
        </p:nvSpPr>
        <p:spPr>
          <a:xfrm>
            <a:off x="8419460" y="355823"/>
            <a:ext cx="867416" cy="471489"/>
          </a:xfrm>
          <a:prstGeom prst="rect">
            <a:avLst/>
          </a:prstGeom>
        </p:spPr>
        <p:txBody>
          <a:bodyPr rtlCol="0"/>
          <a:lstStyle>
            <a:lvl1pPr>
              <a:defRPr lang="nl-NL" sz="1300">
                <a:latin typeface="+mj-lt"/>
              </a:defRPr>
            </a:lvl1pPr>
          </a:lstStyle>
          <a:p>
            <a:pPr rtl="0"/>
            <a:fld id="{48F63A3B-78C7-47BE-AE5E-E10140E04643}" type="slidenum">
              <a:rPr lang="nl-NL" smtClean="0"/>
              <a:pPr rtl="0"/>
              <a:t>‹N°›</a:t>
            </a:fld>
            <a:endParaRPr lang="nl-NL" dirty="0"/>
          </a:p>
        </p:txBody>
      </p:sp>
    </p:spTree>
    <p:extLst>
      <p:ext uri="{BB962C8B-B14F-4D97-AF65-F5344CB8AC3E}">
        <p14:creationId xmlns:p14="http://schemas.microsoft.com/office/powerpoint/2010/main" val="4176369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jdlijn 2">
    <p:spTree>
      <p:nvGrpSpPr>
        <p:cNvPr id="1" name=""/>
        <p:cNvGrpSpPr/>
        <p:nvPr/>
      </p:nvGrpSpPr>
      <p:grpSpPr>
        <a:xfrm>
          <a:off x="0" y="0"/>
          <a:ext cx="0" cy="0"/>
          <a:chOff x="0" y="0"/>
          <a:chExt cx="0" cy="0"/>
        </a:xfrm>
      </p:grpSpPr>
      <p:sp>
        <p:nvSpPr>
          <p:cNvPr id="33" name="Rechthoek 32">
            <a:extLst>
              <a:ext uri="{FF2B5EF4-FFF2-40B4-BE49-F238E27FC236}">
                <a16:creationId xmlns:a16="http://schemas.microsoft.com/office/drawing/2014/main" id="{376CF4B8-1811-BD21-43A7-560AC4724F3B}"/>
              </a:ext>
              <a:ext uri="{C183D7F6-B498-43B3-948B-1728B52AA6E4}">
                <adec:decorative xmlns:adec="http://schemas.microsoft.com/office/drawing/2017/decorative" val="1"/>
              </a:ext>
            </a:extLst>
          </p:cNvPr>
          <p:cNvSpPr/>
          <p:nvPr userDrawn="1"/>
        </p:nvSpPr>
        <p:spPr>
          <a:xfrm>
            <a:off x="-19552" y="0"/>
            <a:ext cx="9925551" cy="3467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nl-NL"/>
            </a:defPPr>
          </a:lstStyle>
          <a:p>
            <a:pPr algn="ctr" rtl="0"/>
            <a:endParaRPr lang="nl-NL" sz="366" dirty="0"/>
          </a:p>
        </p:txBody>
      </p:sp>
      <p:sp>
        <p:nvSpPr>
          <p:cNvPr id="34" name="Rechthoek 33">
            <a:extLst>
              <a:ext uri="{FF2B5EF4-FFF2-40B4-BE49-F238E27FC236}">
                <a16:creationId xmlns:a16="http://schemas.microsoft.com/office/drawing/2014/main" id="{30B7B4F0-D3BC-63DF-6429-F771BE5A3270}"/>
              </a:ext>
              <a:ext uri="{C183D7F6-B498-43B3-948B-1728B52AA6E4}">
                <adec:decorative xmlns:adec="http://schemas.microsoft.com/office/drawing/2017/decorative" val="1"/>
              </a:ext>
            </a:extLst>
          </p:cNvPr>
          <p:cNvSpPr/>
          <p:nvPr userDrawn="1"/>
        </p:nvSpPr>
        <p:spPr>
          <a:xfrm>
            <a:off x="360219" y="420494"/>
            <a:ext cx="9185564" cy="602672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nl-NL"/>
            </a:defPPr>
          </a:lstStyle>
          <a:p>
            <a:pPr algn="ctr" rtl="0"/>
            <a:endParaRPr lang="nl-NL" sz="1300" dirty="0"/>
          </a:p>
        </p:txBody>
      </p:sp>
      <p:sp>
        <p:nvSpPr>
          <p:cNvPr id="2" name="Titel 1">
            <a:extLst>
              <a:ext uri="{FF2B5EF4-FFF2-40B4-BE49-F238E27FC236}">
                <a16:creationId xmlns:a16="http://schemas.microsoft.com/office/drawing/2014/main" id="{A65C6DDD-D2BB-0153-0F53-9F7C17BDFD2B}"/>
              </a:ext>
            </a:extLst>
          </p:cNvPr>
          <p:cNvSpPr>
            <a:spLocks noGrp="1"/>
          </p:cNvSpPr>
          <p:nvPr>
            <p:ph type="title" hasCustomPrompt="1"/>
          </p:nvPr>
        </p:nvSpPr>
        <p:spPr>
          <a:xfrm>
            <a:off x="742950" y="1057275"/>
            <a:ext cx="8540697" cy="1012785"/>
          </a:xfrm>
        </p:spPr>
        <p:txBody>
          <a:bodyPr tIns="0" bIns="0" rtlCol="0"/>
          <a:lstStyle>
            <a:lvl1pPr algn="ctr">
              <a:lnSpc>
                <a:spcPct val="100000"/>
              </a:lnSpc>
              <a:defRPr lang="nl-NL" sz="2925">
                <a:solidFill>
                  <a:schemeClr val="accent6"/>
                </a:solidFill>
              </a:defRPr>
            </a:lvl1pPr>
          </a:lstStyle>
          <a:p>
            <a:pPr rtl="0"/>
            <a:r>
              <a:rPr lang="nl-NL"/>
              <a:t>Klik om titel toe te voegen</a:t>
            </a:r>
          </a:p>
        </p:txBody>
      </p:sp>
      <p:sp>
        <p:nvSpPr>
          <p:cNvPr id="14" name="Tijdelijke aanduiding voor inhoud 5">
            <a:extLst>
              <a:ext uri="{FF2B5EF4-FFF2-40B4-BE49-F238E27FC236}">
                <a16:creationId xmlns:a16="http://schemas.microsoft.com/office/drawing/2014/main" id="{4D6DED8E-165F-59D7-F01C-4EF0446E5FC0}"/>
              </a:ext>
            </a:extLst>
          </p:cNvPr>
          <p:cNvSpPr>
            <a:spLocks noGrp="1"/>
          </p:cNvSpPr>
          <p:nvPr userDrawn="1">
            <p:ph sz="quarter" idx="4" hasCustomPrompt="1"/>
          </p:nvPr>
        </p:nvSpPr>
        <p:spPr>
          <a:xfrm>
            <a:off x="742950" y="2316068"/>
            <a:ext cx="8540697" cy="3948557"/>
          </a:xfrm>
        </p:spPr>
        <p:txBody>
          <a:bodyPr lIns="91440" tIns="91440" rIns="91440" bIns="91440" rtlCol="0">
            <a:normAutofit/>
          </a:bodyPr>
          <a:lstStyle>
            <a:lvl1pPr>
              <a:spcBef>
                <a:spcPts val="813"/>
              </a:spcBef>
              <a:defRPr lang="nl-NL" sz="1463"/>
            </a:lvl1pPr>
            <a:lvl2pPr>
              <a:spcBef>
                <a:spcPts val="813"/>
              </a:spcBef>
              <a:defRPr lang="nl-NL" sz="1463"/>
            </a:lvl2pPr>
            <a:lvl3pPr>
              <a:spcBef>
                <a:spcPts val="813"/>
              </a:spcBef>
              <a:defRPr lang="nl-NL" sz="1463"/>
            </a:lvl3pPr>
            <a:lvl4pPr>
              <a:spcBef>
                <a:spcPts val="813"/>
              </a:spcBef>
              <a:defRPr lang="nl-NL" sz="1463"/>
            </a:lvl4pPr>
            <a:lvl5pPr>
              <a:spcBef>
                <a:spcPts val="813"/>
              </a:spcBef>
              <a:defRPr lang="nl-NL" sz="1463"/>
            </a:lvl5pPr>
          </a:lstStyle>
          <a:p>
            <a:pPr lvl="0" rtl="0"/>
            <a:r>
              <a:rPr lang="nl-NL"/>
              <a:t>Klik om tekst toe te voegen</a:t>
            </a:r>
          </a:p>
          <a:p>
            <a:pPr lvl="1" rtl="0"/>
            <a:r>
              <a:rPr lang="nl-NL"/>
              <a:t>Tweede niveau</a:t>
            </a:r>
          </a:p>
          <a:p>
            <a:pPr lvl="2" rtl="0"/>
            <a:r>
              <a:rPr lang="nl-NL"/>
              <a:t>Derde niveau</a:t>
            </a:r>
          </a:p>
          <a:p>
            <a:pPr lvl="3" rtl="0"/>
            <a:r>
              <a:rPr lang="nl-NL"/>
              <a:t>Vierde niveau</a:t>
            </a:r>
          </a:p>
          <a:p>
            <a:pPr lvl="4" rtl="0"/>
            <a:r>
              <a:rPr lang="nl-NL"/>
              <a:t>Vijfde niveau</a:t>
            </a:r>
          </a:p>
        </p:txBody>
      </p:sp>
      <p:sp>
        <p:nvSpPr>
          <p:cNvPr id="16" name="Tijdelijke aanduiding voor dianummer 2">
            <a:extLst>
              <a:ext uri="{FF2B5EF4-FFF2-40B4-BE49-F238E27FC236}">
                <a16:creationId xmlns:a16="http://schemas.microsoft.com/office/drawing/2014/main" id="{2933FDAB-13EE-5F9F-5DFC-A5A60BC63623}"/>
              </a:ext>
            </a:extLst>
          </p:cNvPr>
          <p:cNvSpPr>
            <a:spLocks noGrp="1"/>
          </p:cNvSpPr>
          <p:nvPr>
            <p:ph type="sldNum" sz="quarter" idx="10"/>
          </p:nvPr>
        </p:nvSpPr>
        <p:spPr>
          <a:xfrm>
            <a:off x="8553400" y="503140"/>
            <a:ext cx="867416" cy="471489"/>
          </a:xfrm>
          <a:prstGeom prst="rect">
            <a:avLst/>
          </a:prstGeom>
        </p:spPr>
        <p:txBody>
          <a:bodyPr rtlCol="0"/>
          <a:lstStyle>
            <a:lvl1pPr>
              <a:defRPr lang="nl-NL" sz="1300">
                <a:latin typeface="+mj-lt"/>
              </a:defRPr>
            </a:lvl1pPr>
          </a:lstStyle>
          <a:p>
            <a:pPr rtl="0"/>
            <a:fld id="{48F63A3B-78C7-47BE-AE5E-E10140E04643}" type="slidenum">
              <a:rPr lang="nl-NL" smtClean="0"/>
              <a:pPr rtl="0"/>
              <a:t>‹N°›</a:t>
            </a:fld>
            <a:endParaRPr lang="nl-NL" dirty="0"/>
          </a:p>
        </p:txBody>
      </p:sp>
    </p:spTree>
    <p:extLst>
      <p:ext uri="{BB962C8B-B14F-4D97-AF65-F5344CB8AC3E}">
        <p14:creationId xmlns:p14="http://schemas.microsoft.com/office/powerpoint/2010/main" val="1192274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7" name="Vrije vorm: Vorm 6">
            <a:extLst>
              <a:ext uri="{FF2B5EF4-FFF2-40B4-BE49-F238E27FC236}">
                <a16:creationId xmlns:a16="http://schemas.microsoft.com/office/drawing/2014/main" id="{2C6B5F91-ABF5-D0B6-E43F-40CEDC3A6DF8}"/>
              </a:ext>
              <a:ext uri="{C183D7F6-B498-43B3-948B-1728B52AA6E4}">
                <adec:decorative xmlns:adec="http://schemas.microsoft.com/office/drawing/2017/decorative" val="1"/>
              </a:ext>
            </a:extLst>
          </p:cNvPr>
          <p:cNvSpPr/>
          <p:nvPr userDrawn="1"/>
        </p:nvSpPr>
        <p:spPr>
          <a:xfrm>
            <a:off x="1" y="0"/>
            <a:ext cx="182229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defPPr>
              <a:defRPr lang="nl-NL"/>
            </a:defPPr>
          </a:lstStyle>
          <a:p>
            <a:pPr lvl="0" rtl="0"/>
            <a:endParaRPr lang="nl-NL" sz="1625" dirty="0">
              <a:solidFill>
                <a:schemeClr val="tx1"/>
              </a:solidFill>
            </a:endParaRPr>
          </a:p>
        </p:txBody>
      </p:sp>
      <p:sp>
        <p:nvSpPr>
          <p:cNvPr id="9" name="Vrije vorm: Vorm 8">
            <a:extLst>
              <a:ext uri="{FF2B5EF4-FFF2-40B4-BE49-F238E27FC236}">
                <a16:creationId xmlns:a16="http://schemas.microsoft.com/office/drawing/2014/main" id="{A52D64F1-27B6-A1E5-4F44-A6029FAB307B}"/>
              </a:ext>
              <a:ext uri="{C183D7F6-B498-43B3-948B-1728B52AA6E4}">
                <adec:decorative xmlns:adec="http://schemas.microsoft.com/office/drawing/2017/decorative" val="1"/>
              </a:ext>
            </a:extLst>
          </p:cNvPr>
          <p:cNvSpPr/>
          <p:nvPr userDrawn="1"/>
        </p:nvSpPr>
        <p:spPr>
          <a:xfrm flipH="1" flipV="1">
            <a:off x="8083703" y="4755034"/>
            <a:ext cx="182229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defPPr>
              <a:defRPr lang="nl-NL"/>
            </a:defPPr>
          </a:lstStyle>
          <a:p>
            <a:pPr lvl="0" rtl="0"/>
            <a:endParaRPr lang="nl-NL" sz="1625" dirty="0">
              <a:solidFill>
                <a:schemeClr val="tx1"/>
              </a:solidFill>
            </a:endParaRPr>
          </a:p>
        </p:txBody>
      </p:sp>
      <p:sp>
        <p:nvSpPr>
          <p:cNvPr id="2" name="Titel 1"/>
          <p:cNvSpPr>
            <a:spLocks noGrp="1"/>
          </p:cNvSpPr>
          <p:nvPr>
            <p:ph type="title" hasCustomPrompt="1"/>
          </p:nvPr>
        </p:nvSpPr>
        <p:spPr/>
        <p:txBody>
          <a:bodyPr rtlCol="0" anchor="ctr" anchorCtr="0"/>
          <a:lstStyle>
            <a:defPPr>
              <a:defRPr lang="nl-NL"/>
            </a:defPPr>
          </a:lstStyle>
          <a:p>
            <a:pPr rtl="0"/>
            <a:r>
              <a:rPr lang="nl-NL"/>
              <a:t>Klik om titel toe te voegen</a:t>
            </a:r>
          </a:p>
        </p:txBody>
      </p:sp>
      <p:sp>
        <p:nvSpPr>
          <p:cNvPr id="3" name="Tijdelijke aanduiding voor dianummer 2">
            <a:extLst>
              <a:ext uri="{FF2B5EF4-FFF2-40B4-BE49-F238E27FC236}">
                <a16:creationId xmlns:a16="http://schemas.microsoft.com/office/drawing/2014/main" id="{D014EBF4-6BC7-C825-B65A-2154680AFBF1}"/>
              </a:ext>
            </a:extLst>
          </p:cNvPr>
          <p:cNvSpPr>
            <a:spLocks noGrp="1"/>
          </p:cNvSpPr>
          <p:nvPr>
            <p:ph type="sldNum" sz="quarter" idx="10"/>
          </p:nvPr>
        </p:nvSpPr>
        <p:spPr>
          <a:xfrm>
            <a:off x="8561143" y="332656"/>
            <a:ext cx="867416" cy="471489"/>
          </a:xfrm>
          <a:prstGeom prst="rect">
            <a:avLst/>
          </a:prstGeom>
        </p:spPr>
        <p:txBody>
          <a:bodyPr rtlCol="0"/>
          <a:lstStyle>
            <a:lvl1pPr>
              <a:defRPr lang="nl-NL" sz="1300">
                <a:latin typeface="+mj-lt"/>
              </a:defRPr>
            </a:lvl1pPr>
          </a:lstStyle>
          <a:p>
            <a:pPr rtl="0"/>
            <a:fld id="{48F63A3B-78C7-47BE-AE5E-E10140E04643}" type="slidenum">
              <a:rPr lang="nl-NL" smtClean="0"/>
              <a:pPr rtl="0"/>
              <a:t>‹N°›</a:t>
            </a:fld>
            <a:endParaRPr lang="nl-NL" dirty="0"/>
          </a:p>
        </p:txBody>
      </p:sp>
    </p:spTree>
    <p:extLst>
      <p:ext uri="{BB962C8B-B14F-4D97-AF65-F5344CB8AC3E}">
        <p14:creationId xmlns:p14="http://schemas.microsoft.com/office/powerpoint/2010/main" val="2200195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6" name="Vrije vorm: Vorm 5">
            <a:extLst>
              <a:ext uri="{FF2B5EF4-FFF2-40B4-BE49-F238E27FC236}">
                <a16:creationId xmlns:a16="http://schemas.microsoft.com/office/drawing/2014/main" id="{A626DE4B-D4E5-B36A-89FA-7C0E87AFC31D}"/>
              </a:ext>
              <a:ext uri="{C183D7F6-B498-43B3-948B-1728B52AA6E4}">
                <adec:decorative xmlns:adec="http://schemas.microsoft.com/office/drawing/2017/decorative" val="1"/>
              </a:ext>
            </a:extLst>
          </p:cNvPr>
          <p:cNvSpPr/>
          <p:nvPr userDrawn="1"/>
        </p:nvSpPr>
        <p:spPr>
          <a:xfrm>
            <a:off x="1" y="0"/>
            <a:ext cx="182229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defPPr>
              <a:defRPr lang="nl-NL"/>
            </a:defPPr>
          </a:lstStyle>
          <a:p>
            <a:pPr lvl="0" rtl="0"/>
            <a:endParaRPr lang="nl-NL" sz="1625" dirty="0">
              <a:solidFill>
                <a:schemeClr val="tx1"/>
              </a:solidFill>
            </a:endParaRPr>
          </a:p>
        </p:txBody>
      </p:sp>
      <p:sp>
        <p:nvSpPr>
          <p:cNvPr id="8" name="Vrije vorm: Vorm 7">
            <a:extLst>
              <a:ext uri="{FF2B5EF4-FFF2-40B4-BE49-F238E27FC236}">
                <a16:creationId xmlns:a16="http://schemas.microsoft.com/office/drawing/2014/main" id="{95243571-BE64-3777-F992-88FC43A60537}"/>
              </a:ext>
              <a:ext uri="{C183D7F6-B498-43B3-948B-1728B52AA6E4}">
                <adec:decorative xmlns:adec="http://schemas.microsoft.com/office/drawing/2017/decorative" val="1"/>
              </a:ext>
            </a:extLst>
          </p:cNvPr>
          <p:cNvSpPr/>
          <p:nvPr userDrawn="1"/>
        </p:nvSpPr>
        <p:spPr>
          <a:xfrm flipH="1" flipV="1">
            <a:off x="8083703" y="4755034"/>
            <a:ext cx="182229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defPPr>
              <a:defRPr lang="nl-NL"/>
            </a:defPPr>
          </a:lstStyle>
          <a:p>
            <a:pPr lvl="0" rtl="0"/>
            <a:endParaRPr lang="nl-NL" sz="1625" dirty="0">
              <a:solidFill>
                <a:schemeClr val="tx1"/>
              </a:solidFill>
            </a:endParaRPr>
          </a:p>
        </p:txBody>
      </p:sp>
      <p:sp>
        <p:nvSpPr>
          <p:cNvPr id="2" name="Tijdelijke aanduiding voor dianummer 2">
            <a:extLst>
              <a:ext uri="{FF2B5EF4-FFF2-40B4-BE49-F238E27FC236}">
                <a16:creationId xmlns:a16="http://schemas.microsoft.com/office/drawing/2014/main" id="{386534DF-7180-2623-81DB-B175F83B02CE}"/>
              </a:ext>
            </a:extLst>
          </p:cNvPr>
          <p:cNvSpPr>
            <a:spLocks noGrp="1"/>
          </p:cNvSpPr>
          <p:nvPr>
            <p:ph type="sldNum" sz="quarter" idx="10"/>
          </p:nvPr>
        </p:nvSpPr>
        <p:spPr>
          <a:xfrm>
            <a:off x="8561143" y="332656"/>
            <a:ext cx="867416" cy="471489"/>
          </a:xfrm>
          <a:prstGeom prst="rect">
            <a:avLst/>
          </a:prstGeom>
        </p:spPr>
        <p:txBody>
          <a:bodyPr rtlCol="0"/>
          <a:lstStyle>
            <a:lvl1pPr>
              <a:defRPr lang="nl-NL" sz="1300">
                <a:latin typeface="+mj-lt"/>
              </a:defRPr>
            </a:lvl1pPr>
          </a:lstStyle>
          <a:p>
            <a:pPr rtl="0"/>
            <a:fld id="{48F63A3B-78C7-47BE-AE5E-E10140E04643}" type="slidenum">
              <a:rPr lang="nl-NL" smtClean="0"/>
              <a:pPr rtl="0"/>
              <a:t>‹N°›</a:t>
            </a:fld>
            <a:endParaRPr lang="nl-NL" dirty="0"/>
          </a:p>
        </p:txBody>
      </p:sp>
    </p:spTree>
    <p:extLst>
      <p:ext uri="{BB962C8B-B14F-4D97-AF65-F5344CB8AC3E}">
        <p14:creationId xmlns:p14="http://schemas.microsoft.com/office/powerpoint/2010/main" val="4266736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44418" y="140658"/>
            <a:ext cx="8966285" cy="1560150"/>
          </a:xfrm>
        </p:spPr>
        <p:txBody>
          <a:bodyPr anchor="t">
            <a:normAutofit/>
          </a:bodyPr>
          <a:lstStyle>
            <a:lvl1pPr>
              <a:defRPr sz="4000" b="1">
                <a:solidFill>
                  <a:srgbClr val="112D69"/>
                </a:solidFill>
                <a:effectLst/>
                <a:latin typeface="+mj-lt"/>
              </a:defRPr>
            </a:lvl1pPr>
          </a:lstStyle>
          <a:p>
            <a:r>
              <a:rPr lang="nl-BE" dirty="0"/>
              <a:t>Cliquez et modifiez le titre</a:t>
            </a:r>
            <a:endParaRPr lang="fr-FR" dirty="0"/>
          </a:p>
        </p:txBody>
      </p:sp>
      <p:sp>
        <p:nvSpPr>
          <p:cNvPr id="3" name="Espace réservé du contenu 2"/>
          <p:cNvSpPr>
            <a:spLocks noGrp="1"/>
          </p:cNvSpPr>
          <p:nvPr>
            <p:ph idx="1" hasCustomPrompt="1"/>
          </p:nvPr>
        </p:nvSpPr>
        <p:spPr>
          <a:xfrm>
            <a:off x="444418" y="1844824"/>
            <a:ext cx="8966285" cy="4322614"/>
          </a:xfrm>
        </p:spPr>
        <p:txBody>
          <a:bodyPr>
            <a:normAutofit/>
          </a:bodyPr>
          <a:lstStyle>
            <a:lvl1pPr marL="280988" indent="-280988">
              <a:buClrTx/>
              <a:buFont typeface="Wingdings" panose="05000000000000000000" pitchFamily="2" charset="2"/>
              <a:buChar char="q"/>
              <a:tabLst>
                <a:tab pos="536575" algn="l"/>
              </a:tabLst>
              <a:defRPr sz="3600">
                <a:solidFill>
                  <a:schemeClr val="tx1"/>
                </a:solidFill>
                <a:latin typeface="Calibri" panose="020F0502020204030204" pitchFamily="34" charset="0"/>
                <a:cs typeface="Calibri" panose="020F0502020204030204" pitchFamily="34" charset="0"/>
              </a:defRPr>
            </a:lvl1pPr>
            <a:lvl2pPr marL="895350" indent="-358775">
              <a:buClrTx/>
              <a:buFont typeface="Wingdings" panose="05000000000000000000" pitchFamily="2" charset="2"/>
              <a:buChar char="§"/>
              <a:defRPr sz="3200">
                <a:solidFill>
                  <a:schemeClr val="tx1"/>
                </a:solidFill>
                <a:latin typeface="Calibri" panose="020F0502020204030204" pitchFamily="34" charset="0"/>
                <a:cs typeface="Calibri" panose="020F0502020204030204" pitchFamily="34" charset="0"/>
              </a:defRPr>
            </a:lvl2pPr>
            <a:lvl3pPr marL="1254125" indent="-358775">
              <a:buClr>
                <a:schemeClr val="tx1"/>
              </a:buClr>
              <a:buFont typeface="Courier New" panose="02070309020205020404" pitchFamily="49" charset="0"/>
              <a:buChar char="o"/>
              <a:defRPr sz="2800">
                <a:solidFill>
                  <a:schemeClr val="tx1"/>
                </a:solidFill>
                <a:latin typeface="Calibri" panose="020F0502020204030204" pitchFamily="34" charset="0"/>
                <a:cs typeface="Calibri" panose="020F0502020204030204" pitchFamily="34" charset="0"/>
              </a:defRPr>
            </a:lvl3pPr>
            <a:lvl4pPr marL="1611313" indent="-263525">
              <a:defRPr sz="2400">
                <a:solidFill>
                  <a:schemeClr val="tx1"/>
                </a:solidFill>
                <a:latin typeface="Calibri" panose="020F0502020204030204" pitchFamily="34" charset="0"/>
                <a:cs typeface="Calibri" panose="020F0502020204030204" pitchFamily="34" charset="0"/>
              </a:defRPr>
            </a:lvl4pPr>
            <a:lvl5pPr marL="1885950" indent="-274638">
              <a:defRPr sz="2400">
                <a:solidFill>
                  <a:schemeClr val="tx1"/>
                </a:solidFill>
                <a:latin typeface="Calibri" panose="020F0502020204030204" pitchFamily="34" charset="0"/>
                <a:cs typeface="Calibri" panose="020F0502020204030204" pitchFamily="34" charset="0"/>
              </a:defRPr>
            </a:lvl5pPr>
          </a:lstStyle>
          <a:p>
            <a:pPr lvl="0"/>
            <a:r>
              <a:rPr lang="nl-BE" dirty="0"/>
              <a:t> 	</a:t>
            </a:r>
            <a:r>
              <a:rPr lang="nl-BE" dirty="0" err="1"/>
              <a:t>Cliquez</a:t>
            </a:r>
            <a:r>
              <a:rPr lang="nl-BE" dirty="0"/>
              <a:t> pour modifier les styles du texte du 	</a:t>
            </a:r>
            <a:r>
              <a:rPr lang="nl-BE" dirty="0" err="1"/>
              <a:t>masque</a:t>
            </a:r>
            <a:endParaRPr lang="nl-BE" dirty="0"/>
          </a:p>
          <a:p>
            <a:pPr lvl="1"/>
            <a:r>
              <a:rPr lang="nl-BE" dirty="0" err="1"/>
              <a:t>Deuxième</a:t>
            </a:r>
            <a:r>
              <a:rPr lang="nl-BE" dirty="0"/>
              <a:t> niveau</a:t>
            </a:r>
          </a:p>
          <a:p>
            <a:pPr lvl="2"/>
            <a:r>
              <a:rPr lang="nl-BE" dirty="0"/>
              <a:t>Troisième niveau</a:t>
            </a:r>
          </a:p>
          <a:p>
            <a:pPr lvl="3"/>
            <a:r>
              <a:rPr lang="nl-BE" dirty="0"/>
              <a:t>Quatrième niveau</a:t>
            </a:r>
          </a:p>
          <a:p>
            <a:pPr lvl="4"/>
            <a:r>
              <a:rPr lang="nl-BE" dirty="0"/>
              <a:t>Cinquième niveau</a:t>
            </a:r>
            <a:endParaRPr lang="fr-FR" dirty="0"/>
          </a:p>
        </p:txBody>
      </p:sp>
      <p:sp>
        <p:nvSpPr>
          <p:cNvPr id="4" name="Tijdelijke aanduiding voor dianummer 2">
            <a:extLst>
              <a:ext uri="{FF2B5EF4-FFF2-40B4-BE49-F238E27FC236}">
                <a16:creationId xmlns:a16="http://schemas.microsoft.com/office/drawing/2014/main" id="{971D6CD0-733A-B0A5-2830-73DEA4CBD103}"/>
              </a:ext>
            </a:extLst>
          </p:cNvPr>
          <p:cNvSpPr>
            <a:spLocks noGrp="1"/>
          </p:cNvSpPr>
          <p:nvPr>
            <p:ph type="sldNum" sz="quarter" idx="10"/>
          </p:nvPr>
        </p:nvSpPr>
        <p:spPr>
          <a:xfrm>
            <a:off x="8543287" y="332656"/>
            <a:ext cx="867416" cy="471489"/>
          </a:xfrm>
          <a:prstGeom prst="rect">
            <a:avLst/>
          </a:prstGeom>
        </p:spPr>
        <p:txBody>
          <a:bodyPr rtlCol="0"/>
          <a:lstStyle>
            <a:lvl1pPr>
              <a:defRPr lang="nl-NL" sz="1300">
                <a:latin typeface="+mj-lt"/>
              </a:defRPr>
            </a:lvl1pPr>
          </a:lstStyle>
          <a:p>
            <a:pPr rtl="0"/>
            <a:fld id="{48F63A3B-78C7-47BE-AE5E-E10140E04643}" type="slidenum">
              <a:rPr lang="nl-NL" smtClean="0"/>
              <a:pPr rtl="0"/>
              <a:t>‹N°›</a:t>
            </a:fld>
            <a:endParaRPr lang="nl-NL" dirty="0"/>
          </a:p>
        </p:txBody>
      </p:sp>
    </p:spTree>
    <p:extLst>
      <p:ext uri="{BB962C8B-B14F-4D97-AF65-F5344CB8AC3E}">
        <p14:creationId xmlns:p14="http://schemas.microsoft.com/office/powerpoint/2010/main" val="17748890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16648" y="731521"/>
            <a:ext cx="8670227" cy="1362057"/>
          </a:xfrm>
          <a:prstGeom prst="rect">
            <a:avLst/>
          </a:prstGeom>
        </p:spPr>
        <p:txBody>
          <a:bodyPr vert="horz" lIns="91440" tIns="45720" rIns="91440" bIns="45720" rtlCol="0" anchor="b" anchorCtr="0">
            <a:noAutofit/>
          </a:bodyPr>
          <a:lstStyle>
            <a:defPPr>
              <a:defRPr lang="nl-NL"/>
            </a:defPPr>
          </a:lstStyle>
          <a:p>
            <a:pPr rtl="0"/>
            <a:r>
              <a:rPr lang="nl-NL"/>
              <a:t>Klik om de titelstijl van het model te bewerken</a:t>
            </a:r>
            <a:endParaRPr lang="nl-NL" dirty="0"/>
          </a:p>
        </p:txBody>
      </p:sp>
      <p:sp>
        <p:nvSpPr>
          <p:cNvPr id="3" name="Tijdelijke aanduiding voor tekst 2"/>
          <p:cNvSpPr>
            <a:spLocks noGrp="1"/>
          </p:cNvSpPr>
          <p:nvPr>
            <p:ph type="body" idx="1"/>
          </p:nvPr>
        </p:nvSpPr>
        <p:spPr>
          <a:xfrm>
            <a:off x="616648" y="2103120"/>
            <a:ext cx="8670227" cy="4351338"/>
          </a:xfrm>
          <a:prstGeom prst="rect">
            <a:avLst/>
          </a:prstGeom>
        </p:spPr>
        <p:txBody>
          <a:bodyPr vert="horz" lIns="91440" tIns="45720" rIns="91440" bIns="45720" rtlCol="0">
            <a:normAutofit/>
          </a:bodyPr>
          <a:lstStyle>
            <a:defPPr>
              <a:defRPr lang="nl-NL"/>
            </a:defPPr>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4" name="Tijdelijke aanduiding voor dianummer 2">
            <a:extLst>
              <a:ext uri="{FF2B5EF4-FFF2-40B4-BE49-F238E27FC236}">
                <a16:creationId xmlns:a16="http://schemas.microsoft.com/office/drawing/2014/main" id="{0FFD758D-BC0B-D057-D34A-EBD2D6F7F1D4}"/>
              </a:ext>
            </a:extLst>
          </p:cNvPr>
          <p:cNvSpPr>
            <a:spLocks noGrp="1"/>
          </p:cNvSpPr>
          <p:nvPr>
            <p:ph type="sldNum" sz="quarter" idx="4"/>
          </p:nvPr>
        </p:nvSpPr>
        <p:spPr>
          <a:xfrm>
            <a:off x="8416231" y="457200"/>
            <a:ext cx="867416" cy="471489"/>
          </a:xfrm>
          <a:prstGeom prst="rect">
            <a:avLst/>
          </a:prstGeom>
        </p:spPr>
        <p:txBody>
          <a:bodyPr rtlCol="0"/>
          <a:lstStyle>
            <a:lvl1pPr algn="r">
              <a:defRPr lang="nl-NL" sz="1300">
                <a:solidFill>
                  <a:srgbClr val="002060"/>
                </a:solidFill>
                <a:latin typeface="+mj-lt"/>
              </a:defRPr>
            </a:lvl1pPr>
          </a:lstStyle>
          <a:p>
            <a:fld id="{48F63A3B-78C7-47BE-AE5E-E10140E04643}" type="slidenum">
              <a:rPr lang="fr-BE" smtClean="0"/>
              <a:pPr/>
              <a:t>‹N°›</a:t>
            </a:fld>
            <a:endParaRPr lang="fr-BE" dirty="0"/>
          </a:p>
        </p:txBody>
      </p:sp>
    </p:spTree>
    <p:extLst>
      <p:ext uri="{BB962C8B-B14F-4D97-AF65-F5344CB8AC3E}">
        <p14:creationId xmlns:p14="http://schemas.microsoft.com/office/powerpoint/2010/main" val="3513763721"/>
      </p:ext>
    </p:extLst>
  </p:cSld>
  <p:clrMap bg1="lt1" tx1="dk1" bg2="lt2" tx2="dk2" accent1="accent1" accent2="accent2" accent3="accent3" accent4="accent4" accent5="accent5" accent6="accent6" hlink="hlink" folHlink="folHlink"/>
  <p:sldLayoutIdLst>
    <p:sldLayoutId id="2147484237" r:id="rId1"/>
    <p:sldLayoutId id="2147484246" r:id="rId2"/>
    <p:sldLayoutId id="2147484248" r:id="rId3"/>
    <p:sldLayoutId id="2147484250" r:id="rId4"/>
    <p:sldLayoutId id="2147484251" r:id="rId5"/>
    <p:sldLayoutId id="2147484252" r:id="rId6"/>
  </p:sldLayoutIdLst>
  <p:hf hdr="0" ftr="0" dt="0"/>
  <p:txStyles>
    <p:titleStyle>
      <a:lvl1pPr algn="ctr" defTabSz="742950" rtl="0" eaLnBrk="1" latinLnBrk="0" hangingPunct="1">
        <a:lnSpc>
          <a:spcPts val="3961"/>
        </a:lnSpc>
        <a:spcBef>
          <a:spcPct val="0"/>
        </a:spcBef>
        <a:buNone/>
        <a:defRPr lang="nl-NL" sz="3088" b="1" kern="1200" cap="all" baseline="0">
          <a:solidFill>
            <a:schemeClr val="accent6"/>
          </a:solidFill>
          <a:latin typeface="+mj-lt"/>
          <a:ea typeface="+mj-ea"/>
          <a:cs typeface="+mj-cs"/>
        </a:defRPr>
      </a:lvl1pPr>
    </p:titleStyle>
    <p:bodyStyle>
      <a:lvl1pPr marL="282321" indent="-282321" algn="l" defTabSz="742950" rtl="0" eaLnBrk="1" latinLnBrk="0" hangingPunct="1">
        <a:lnSpc>
          <a:spcPct val="100000"/>
        </a:lnSpc>
        <a:spcBef>
          <a:spcPts val="293"/>
        </a:spcBef>
        <a:buFont typeface="Arial" panose="020B0604020202020204" pitchFamily="34" charset="0"/>
        <a:buChar char="•"/>
        <a:defRPr lang="nl-NL" sz="2275" kern="1200">
          <a:solidFill>
            <a:schemeClr val="accent6"/>
          </a:solidFill>
          <a:latin typeface="+mn-lt"/>
          <a:ea typeface="+mn-ea"/>
          <a:cs typeface="+mn-cs"/>
        </a:defRPr>
      </a:lvl1pPr>
      <a:lvl2pPr marL="557213" indent="-282321" algn="l" defTabSz="742950" rtl="0" eaLnBrk="1" latinLnBrk="0" hangingPunct="1">
        <a:lnSpc>
          <a:spcPct val="100000"/>
        </a:lnSpc>
        <a:spcBef>
          <a:spcPts val="293"/>
        </a:spcBef>
        <a:buFont typeface="Arial" panose="020B0604020202020204" pitchFamily="34" charset="0"/>
        <a:buChar char="•"/>
        <a:defRPr lang="nl-NL" sz="1950" kern="1200">
          <a:solidFill>
            <a:schemeClr val="accent6"/>
          </a:solidFill>
          <a:latin typeface="+mn-lt"/>
          <a:ea typeface="+mn-ea"/>
          <a:cs typeface="+mn-cs"/>
        </a:defRPr>
      </a:lvl2pPr>
      <a:lvl3pPr marL="928688" indent="-282321" algn="l" defTabSz="742950" rtl="0" eaLnBrk="1" latinLnBrk="0" hangingPunct="1">
        <a:lnSpc>
          <a:spcPct val="100000"/>
        </a:lnSpc>
        <a:spcBef>
          <a:spcPts val="293"/>
        </a:spcBef>
        <a:buFont typeface="Arial" panose="020B0604020202020204" pitchFamily="34" charset="0"/>
        <a:buChar char="•"/>
        <a:defRPr lang="nl-NL" sz="1625" kern="1200">
          <a:solidFill>
            <a:schemeClr val="accent6"/>
          </a:solidFill>
          <a:latin typeface="+mn-lt"/>
          <a:ea typeface="+mn-ea"/>
          <a:cs typeface="+mn-cs"/>
        </a:defRPr>
      </a:lvl3pPr>
      <a:lvl4pPr marL="1300163" indent="-282321" algn="l" defTabSz="742950" rtl="0" eaLnBrk="1" latinLnBrk="0" hangingPunct="1">
        <a:lnSpc>
          <a:spcPct val="100000"/>
        </a:lnSpc>
        <a:spcBef>
          <a:spcPts val="293"/>
        </a:spcBef>
        <a:buFont typeface="Arial" panose="020B0604020202020204" pitchFamily="34" charset="0"/>
        <a:buChar char="•"/>
        <a:defRPr lang="nl-NL" sz="1463" kern="1200">
          <a:solidFill>
            <a:schemeClr val="accent6"/>
          </a:solidFill>
          <a:latin typeface="+mn-lt"/>
          <a:ea typeface="+mn-ea"/>
          <a:cs typeface="+mn-cs"/>
        </a:defRPr>
      </a:lvl4pPr>
      <a:lvl5pPr marL="1671638" indent="-282321" algn="l" defTabSz="742950" rtl="0" eaLnBrk="1" latinLnBrk="0" hangingPunct="1">
        <a:lnSpc>
          <a:spcPct val="100000"/>
        </a:lnSpc>
        <a:spcBef>
          <a:spcPts val="293"/>
        </a:spcBef>
        <a:buFont typeface="Arial" panose="020B0604020202020204" pitchFamily="34" charset="0"/>
        <a:buChar char="•"/>
        <a:defRPr lang="nl-NL" sz="1463" kern="1200">
          <a:solidFill>
            <a:schemeClr val="accent6"/>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lang="nl-NL"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lang="nl-NL"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lang="nl-NL"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lang="nl-NL" sz="1463" kern="1200">
          <a:solidFill>
            <a:schemeClr val="tx1"/>
          </a:solidFill>
          <a:latin typeface="+mn-lt"/>
          <a:ea typeface="+mn-ea"/>
          <a:cs typeface="+mn-cs"/>
        </a:defRPr>
      </a:lvl9pPr>
    </p:bodyStyle>
    <p:otherStyle>
      <a:defPPr>
        <a:defRPr lang="nl-NL"/>
      </a:defPPr>
      <a:lvl1pPr marL="0" algn="l" defTabSz="742950" rtl="0" eaLnBrk="1" latinLnBrk="0" hangingPunct="1">
        <a:defRPr lang="nl-NL" sz="1463" kern="1200">
          <a:solidFill>
            <a:schemeClr val="tx1"/>
          </a:solidFill>
          <a:latin typeface="+mn-lt"/>
          <a:ea typeface="+mn-ea"/>
          <a:cs typeface="+mn-cs"/>
        </a:defRPr>
      </a:lvl1pPr>
      <a:lvl2pPr marL="371475" algn="l" defTabSz="742950" rtl="0" eaLnBrk="1" latinLnBrk="0" hangingPunct="1">
        <a:defRPr lang="nl-NL" sz="1463" kern="1200">
          <a:solidFill>
            <a:schemeClr val="tx1"/>
          </a:solidFill>
          <a:latin typeface="+mn-lt"/>
          <a:ea typeface="+mn-ea"/>
          <a:cs typeface="+mn-cs"/>
        </a:defRPr>
      </a:lvl2pPr>
      <a:lvl3pPr marL="742950" algn="l" defTabSz="742950" rtl="0" eaLnBrk="1" latinLnBrk="0" hangingPunct="1">
        <a:defRPr lang="nl-NL" sz="1463" kern="1200">
          <a:solidFill>
            <a:schemeClr val="tx1"/>
          </a:solidFill>
          <a:latin typeface="+mn-lt"/>
          <a:ea typeface="+mn-ea"/>
          <a:cs typeface="+mn-cs"/>
        </a:defRPr>
      </a:lvl3pPr>
      <a:lvl4pPr marL="1114425" algn="l" defTabSz="742950" rtl="0" eaLnBrk="1" latinLnBrk="0" hangingPunct="1">
        <a:defRPr lang="nl-NL" sz="1463" kern="1200">
          <a:solidFill>
            <a:schemeClr val="tx1"/>
          </a:solidFill>
          <a:latin typeface="+mn-lt"/>
          <a:ea typeface="+mn-ea"/>
          <a:cs typeface="+mn-cs"/>
        </a:defRPr>
      </a:lvl4pPr>
      <a:lvl5pPr marL="1485900" algn="l" defTabSz="742950" rtl="0" eaLnBrk="1" latinLnBrk="0" hangingPunct="1">
        <a:defRPr lang="nl-NL" sz="1463" kern="1200">
          <a:solidFill>
            <a:schemeClr val="tx1"/>
          </a:solidFill>
          <a:latin typeface="+mn-lt"/>
          <a:ea typeface="+mn-ea"/>
          <a:cs typeface="+mn-cs"/>
        </a:defRPr>
      </a:lvl5pPr>
      <a:lvl6pPr marL="1857375" algn="l" defTabSz="742950" rtl="0" eaLnBrk="1" latinLnBrk="0" hangingPunct="1">
        <a:defRPr lang="nl-NL" sz="1463" kern="1200">
          <a:solidFill>
            <a:schemeClr val="tx1"/>
          </a:solidFill>
          <a:latin typeface="+mn-lt"/>
          <a:ea typeface="+mn-ea"/>
          <a:cs typeface="+mn-cs"/>
        </a:defRPr>
      </a:lvl6pPr>
      <a:lvl7pPr marL="2228850" algn="l" defTabSz="742950" rtl="0" eaLnBrk="1" latinLnBrk="0" hangingPunct="1">
        <a:defRPr lang="nl-NL" sz="1463" kern="1200">
          <a:solidFill>
            <a:schemeClr val="tx1"/>
          </a:solidFill>
          <a:latin typeface="+mn-lt"/>
          <a:ea typeface="+mn-ea"/>
          <a:cs typeface="+mn-cs"/>
        </a:defRPr>
      </a:lvl7pPr>
      <a:lvl8pPr marL="2600325" algn="l" defTabSz="742950" rtl="0" eaLnBrk="1" latinLnBrk="0" hangingPunct="1">
        <a:defRPr lang="nl-NL" sz="1463" kern="1200">
          <a:solidFill>
            <a:schemeClr val="tx1"/>
          </a:solidFill>
          <a:latin typeface="+mn-lt"/>
          <a:ea typeface="+mn-ea"/>
          <a:cs typeface="+mn-cs"/>
        </a:defRPr>
      </a:lvl8pPr>
      <a:lvl9pPr marL="2971800" algn="l" defTabSz="742950" rtl="0" eaLnBrk="1" latinLnBrk="0" hangingPunct="1">
        <a:defRPr lang="nl-NL"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07FF65-A536-F639-8591-ED024C223308}"/>
              </a:ext>
            </a:extLst>
          </p:cNvPr>
          <p:cNvSpPr>
            <a:spLocks noGrp="1"/>
          </p:cNvSpPr>
          <p:nvPr>
            <p:ph type="ctrTitle"/>
          </p:nvPr>
        </p:nvSpPr>
        <p:spPr>
          <a:xfrm>
            <a:off x="632520" y="620688"/>
            <a:ext cx="8640960" cy="2919841"/>
          </a:xfrm>
        </p:spPr>
        <p:txBody>
          <a:bodyPr rtlCol="0" anchor="ctr"/>
          <a:lstStyle>
            <a:defPPr>
              <a:defRPr lang="nl-NL"/>
            </a:defPPr>
          </a:lstStyle>
          <a:p>
            <a:pPr rtl="0"/>
            <a:r>
              <a:rPr lang="fr-BE" sz="3200" cap="small" dirty="0"/>
              <a:t>Webinaire consacré à l’organisation et au financement du secteur hospitalier</a:t>
            </a:r>
            <a:br>
              <a:rPr lang="fr-BE" sz="3200" cap="small" dirty="0"/>
            </a:br>
            <a:br>
              <a:rPr lang="fr-BE" sz="3200" cap="small" dirty="0"/>
            </a:br>
            <a:r>
              <a:rPr lang="fr-BE" sz="3200" cap="none" dirty="0"/>
              <a:t>Principes de la politique hospitalière</a:t>
            </a:r>
            <a:endParaRPr lang="nl-NL" cap="none" dirty="0"/>
          </a:p>
        </p:txBody>
      </p:sp>
      <p:sp>
        <p:nvSpPr>
          <p:cNvPr id="3" name="ZoneTexte 2">
            <a:extLst>
              <a:ext uri="{FF2B5EF4-FFF2-40B4-BE49-F238E27FC236}">
                <a16:creationId xmlns:a16="http://schemas.microsoft.com/office/drawing/2014/main" id="{EF80152E-B715-3958-9F12-F3AB1C6A0238}"/>
              </a:ext>
            </a:extLst>
          </p:cNvPr>
          <p:cNvSpPr txBox="1"/>
          <p:nvPr/>
        </p:nvSpPr>
        <p:spPr>
          <a:xfrm>
            <a:off x="1208584" y="6105490"/>
            <a:ext cx="2664296" cy="707886"/>
          </a:xfrm>
          <a:prstGeom prst="rect">
            <a:avLst/>
          </a:prstGeom>
          <a:noFill/>
        </p:spPr>
        <p:txBody>
          <a:bodyPr wrap="square" rtlCol="0">
            <a:spAutoFit/>
          </a:bodyPr>
          <a:lstStyle/>
          <a:p>
            <a:r>
              <a:rPr lang="fr-BE" dirty="0" err="1">
                <a:solidFill>
                  <a:schemeClr val="bg1"/>
                </a:solidFill>
              </a:rPr>
              <a:t>ABSyM</a:t>
            </a:r>
            <a:r>
              <a:rPr lang="fr-BE" dirty="0">
                <a:solidFill>
                  <a:schemeClr val="bg1"/>
                </a:solidFill>
              </a:rPr>
              <a:t> </a:t>
            </a:r>
            <a:r>
              <a:rPr lang="fr-BE" dirty="0" err="1">
                <a:solidFill>
                  <a:schemeClr val="bg1"/>
                </a:solidFill>
              </a:rPr>
              <a:t>Wallonnie</a:t>
            </a:r>
            <a:r>
              <a:rPr lang="fr-BE" dirty="0">
                <a:solidFill>
                  <a:schemeClr val="bg1"/>
                </a:solidFill>
              </a:rPr>
              <a:t> </a:t>
            </a:r>
          </a:p>
          <a:p>
            <a:r>
              <a:rPr lang="fr-BE" dirty="0">
                <a:solidFill>
                  <a:schemeClr val="bg1"/>
                </a:solidFill>
              </a:rPr>
              <a:t>14 mars 2024</a:t>
            </a:r>
          </a:p>
        </p:txBody>
      </p:sp>
      <p:sp>
        <p:nvSpPr>
          <p:cNvPr id="5" name="ZoneTexte 4">
            <a:extLst>
              <a:ext uri="{FF2B5EF4-FFF2-40B4-BE49-F238E27FC236}">
                <a16:creationId xmlns:a16="http://schemas.microsoft.com/office/drawing/2014/main" id="{DC676705-F888-88EE-0C25-2D9871F3A02C}"/>
              </a:ext>
            </a:extLst>
          </p:cNvPr>
          <p:cNvSpPr txBox="1"/>
          <p:nvPr/>
        </p:nvSpPr>
        <p:spPr>
          <a:xfrm>
            <a:off x="5313040" y="5806095"/>
            <a:ext cx="3384376" cy="1015663"/>
          </a:xfrm>
          <a:prstGeom prst="rect">
            <a:avLst/>
          </a:prstGeom>
          <a:noFill/>
        </p:spPr>
        <p:txBody>
          <a:bodyPr wrap="square" rtlCol="0">
            <a:spAutoFit/>
          </a:bodyPr>
          <a:lstStyle/>
          <a:p>
            <a:pPr algn="r"/>
            <a:r>
              <a:rPr lang="fr-BE" dirty="0">
                <a:solidFill>
                  <a:schemeClr val="bg1"/>
                </a:solidFill>
              </a:rPr>
              <a:t>Eric THIRY</a:t>
            </a:r>
          </a:p>
          <a:p>
            <a:pPr algn="r"/>
            <a:r>
              <a:rPr lang="fr-BE" dirty="0">
                <a:solidFill>
                  <a:schemeClr val="bg1"/>
                </a:solidFill>
              </a:rPr>
              <a:t>Avocat </a:t>
            </a:r>
          </a:p>
          <a:p>
            <a:pPr algn="r"/>
            <a:r>
              <a:rPr lang="fr-BE" dirty="0">
                <a:solidFill>
                  <a:schemeClr val="bg1"/>
                </a:solidFill>
              </a:rPr>
              <a:t>au barreau de Bruxelles</a:t>
            </a:r>
          </a:p>
        </p:txBody>
      </p:sp>
      <p:sp>
        <p:nvSpPr>
          <p:cNvPr id="4" name="Espace réservé du numéro de diapositive 3">
            <a:extLst>
              <a:ext uri="{FF2B5EF4-FFF2-40B4-BE49-F238E27FC236}">
                <a16:creationId xmlns:a16="http://schemas.microsoft.com/office/drawing/2014/main" id="{5B786E42-2D09-EBCA-47C3-5E4E338D723B}"/>
              </a:ext>
            </a:extLst>
          </p:cNvPr>
          <p:cNvSpPr>
            <a:spLocks noGrp="1"/>
          </p:cNvSpPr>
          <p:nvPr>
            <p:ph type="sldNum" sz="quarter" idx="10"/>
          </p:nvPr>
        </p:nvSpPr>
        <p:spPr/>
        <p:txBody>
          <a:bodyPr/>
          <a:lstStyle/>
          <a:p>
            <a:pPr rtl="0"/>
            <a:fld id="{48F63A3B-78C7-47BE-AE5E-E10140E04643}" type="slidenum">
              <a:rPr lang="nl-NL" smtClean="0"/>
              <a:pPr rtl="0"/>
              <a:t>1</a:t>
            </a:fld>
            <a:endParaRPr lang="nl-NL" dirty="0"/>
          </a:p>
        </p:txBody>
      </p:sp>
    </p:spTree>
    <p:extLst>
      <p:ext uri="{BB962C8B-B14F-4D97-AF65-F5344CB8AC3E}">
        <p14:creationId xmlns:p14="http://schemas.microsoft.com/office/powerpoint/2010/main" val="2202437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07FF65-A536-F639-8591-ED024C223308}"/>
              </a:ext>
            </a:extLst>
          </p:cNvPr>
          <p:cNvSpPr>
            <a:spLocks noGrp="1"/>
          </p:cNvSpPr>
          <p:nvPr>
            <p:ph type="ctrTitle"/>
          </p:nvPr>
        </p:nvSpPr>
        <p:spPr>
          <a:xfrm>
            <a:off x="632520" y="620688"/>
            <a:ext cx="8640960" cy="3528392"/>
          </a:xfrm>
        </p:spPr>
        <p:txBody>
          <a:bodyPr rtlCol="0" anchor="ctr"/>
          <a:lstStyle>
            <a:defPPr>
              <a:defRPr lang="nl-NL"/>
            </a:defPPr>
          </a:lstStyle>
          <a:p>
            <a:pPr rtl="0"/>
            <a:r>
              <a:rPr lang="fr-BE" sz="5400" cap="small" dirty="0"/>
              <a:t>3.</a:t>
            </a:r>
            <a:br>
              <a:rPr lang="fr-BE" sz="5400" cap="small" dirty="0"/>
            </a:br>
            <a:r>
              <a:rPr lang="fr-BE" sz="5000" cap="small" dirty="0"/>
              <a:t>Grands principes :</a:t>
            </a:r>
            <a:br>
              <a:rPr lang="fr-BE" sz="5000" cap="small" dirty="0"/>
            </a:br>
            <a:r>
              <a:rPr lang="fr-BE" sz="5000" cap="small" dirty="0"/>
              <a:t>définition actuelle</a:t>
            </a:r>
            <a:br>
              <a:rPr lang="fr-BE" sz="5000" cap="small" dirty="0"/>
            </a:br>
            <a:r>
              <a:rPr lang="fr-BE" sz="5000" cap="small" dirty="0"/>
              <a:t>du concept de l’hôpital</a:t>
            </a:r>
            <a:br>
              <a:rPr lang="fr-BE" sz="5000" cap="small" dirty="0"/>
            </a:br>
            <a:r>
              <a:rPr lang="fr-BE" sz="5000" cap="small" dirty="0"/>
              <a:t>au sens de la loi</a:t>
            </a:r>
            <a:endParaRPr lang="nl-NL" sz="5000" cap="none" dirty="0"/>
          </a:p>
        </p:txBody>
      </p:sp>
      <p:sp>
        <p:nvSpPr>
          <p:cNvPr id="3" name="Espace réservé du numéro de diapositive 2">
            <a:extLst>
              <a:ext uri="{FF2B5EF4-FFF2-40B4-BE49-F238E27FC236}">
                <a16:creationId xmlns:a16="http://schemas.microsoft.com/office/drawing/2014/main" id="{D7A86285-C346-0466-7018-7B803829ABA2}"/>
              </a:ext>
            </a:extLst>
          </p:cNvPr>
          <p:cNvSpPr>
            <a:spLocks noGrp="1"/>
          </p:cNvSpPr>
          <p:nvPr>
            <p:ph type="sldNum" sz="quarter" idx="10"/>
          </p:nvPr>
        </p:nvSpPr>
        <p:spPr/>
        <p:txBody>
          <a:bodyPr/>
          <a:lstStyle/>
          <a:p>
            <a:pPr rtl="0"/>
            <a:fld id="{48F63A3B-78C7-47BE-AE5E-E10140E04643}" type="slidenum">
              <a:rPr lang="nl-NL" smtClean="0"/>
              <a:pPr rtl="0"/>
              <a:t>10</a:t>
            </a:fld>
            <a:endParaRPr lang="nl-NL" dirty="0"/>
          </a:p>
        </p:txBody>
      </p:sp>
    </p:spTree>
    <p:extLst>
      <p:ext uri="{BB962C8B-B14F-4D97-AF65-F5344CB8AC3E}">
        <p14:creationId xmlns:p14="http://schemas.microsoft.com/office/powerpoint/2010/main" val="3769616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88504" y="476250"/>
            <a:ext cx="8712968" cy="6121102"/>
          </a:xfrm>
        </p:spPr>
        <p:txBody>
          <a:bodyPr>
            <a:normAutofit fontScale="92500" lnSpcReduction="10000"/>
          </a:bodyPr>
          <a:lstStyle/>
          <a:p>
            <a:pPr marL="108000" lvl="2" indent="-457200">
              <a:spcBef>
                <a:spcPts val="0"/>
              </a:spcBef>
              <a:buFont typeface="Wingdings" panose="05000000000000000000" pitchFamily="2" charset="2"/>
              <a:buChar char="§"/>
              <a:tabLst>
                <a:tab pos="452438" algn="l"/>
              </a:tabLst>
              <a:defRPr/>
            </a:pPr>
            <a:r>
              <a:rPr lang="fr-BE" sz="3200" b="1" dirty="0"/>
              <a:t>Définition de la 	fonction hospitalière</a:t>
            </a:r>
          </a:p>
          <a:p>
            <a:pPr marL="108000" lvl="2" indent="-457200">
              <a:spcBef>
                <a:spcPts val="0"/>
              </a:spcBef>
              <a:buFont typeface="Wingdings" panose="05000000000000000000" pitchFamily="2" charset="2"/>
              <a:buChar char="§"/>
              <a:defRPr/>
            </a:pPr>
            <a:endParaRPr lang="fr-BE" b="1" i="1" dirty="0"/>
          </a:p>
          <a:p>
            <a:pPr marL="108000" lvl="3" indent="0" algn="just">
              <a:lnSpc>
                <a:spcPct val="120000"/>
              </a:lnSpc>
              <a:spcBef>
                <a:spcPts val="0"/>
              </a:spcBef>
              <a:buNone/>
              <a:defRPr/>
            </a:pPr>
            <a:r>
              <a:rPr lang="fr-FR" sz="2800" b="1" i="1" dirty="0"/>
              <a:t>« Sont considérés comme hôpitaux, les établissements de soins de santé où des examens et/ou des traitements spécifiques de médecine spécialisée, relevant de la médecine, de la chirurgie et éventuellement de l’obstétrique, peuvent être effectués ou appliqués à tout moment dans un contexte pluridisciplinaire, dans les conditions de soins et le cadre médical, médico-technique, paramédical et logistique requis et appropriés, pour ou à des personnes qui y sont admises et peuvent y séjourner, parce que leur état de santé exige cet ensemble de soins afin de traiter ou de soulager la maladie, de rétablir ou d’améliorer l’état de santé ou de stabiliser les lésions dans les plus brefs délais ».</a:t>
            </a:r>
          </a:p>
        </p:txBody>
      </p:sp>
      <p:sp>
        <p:nvSpPr>
          <p:cNvPr id="2" name="Espace réservé du numéro de diapositive 1">
            <a:extLst>
              <a:ext uri="{FF2B5EF4-FFF2-40B4-BE49-F238E27FC236}">
                <a16:creationId xmlns:a16="http://schemas.microsoft.com/office/drawing/2014/main" id="{AA090107-0605-5A2F-7000-5D5FB86ACF02}"/>
              </a:ext>
            </a:extLst>
          </p:cNvPr>
          <p:cNvSpPr>
            <a:spLocks noGrp="1"/>
          </p:cNvSpPr>
          <p:nvPr>
            <p:ph type="sldNum" sz="quarter" idx="10"/>
          </p:nvPr>
        </p:nvSpPr>
        <p:spPr/>
        <p:txBody>
          <a:bodyPr/>
          <a:lstStyle/>
          <a:p>
            <a:pPr rtl="0"/>
            <a:fld id="{48F63A3B-78C7-47BE-AE5E-E10140E04643}" type="slidenum">
              <a:rPr lang="nl-NL" smtClean="0"/>
              <a:pPr rtl="0"/>
              <a:t>11</a:t>
            </a:fld>
            <a:endParaRPr lang="nl-NL" dirty="0"/>
          </a:p>
        </p:txBody>
      </p:sp>
    </p:spTree>
    <p:extLst>
      <p:ext uri="{BB962C8B-B14F-4D97-AF65-F5344CB8AC3E}">
        <p14:creationId xmlns:p14="http://schemas.microsoft.com/office/powerpoint/2010/main" val="443870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4501" y="476250"/>
            <a:ext cx="8900988" cy="6121102"/>
          </a:xfrm>
        </p:spPr>
        <p:txBody>
          <a:bodyPr>
            <a:normAutofit/>
          </a:bodyPr>
          <a:lstStyle/>
          <a:p>
            <a:pPr marL="93663" lvl="1" indent="0" algn="just">
              <a:buNone/>
              <a:defRPr/>
            </a:pPr>
            <a:r>
              <a:rPr lang="fr-BE" b="1" dirty="0"/>
              <a:t>Cette définition met l’accent sur les spécificités de la mission de soins de l’hôpital.</a:t>
            </a:r>
          </a:p>
          <a:p>
            <a:pPr marL="93663" lvl="1" indent="0" algn="just">
              <a:buNone/>
              <a:defRPr/>
            </a:pPr>
            <a:r>
              <a:rPr lang="fr-BE" b="1" dirty="0"/>
              <a:t>Elle met en évidence le fait que l’hôpital englobe l’activité de tous les prestataires de soins qui y travaillent et implique une collaboration entre les différentes spécialités et même au-delà entre les différents prestataires de soins.</a:t>
            </a:r>
          </a:p>
          <a:p>
            <a:pPr marL="93663" lvl="1" indent="0" algn="just">
              <a:buNone/>
              <a:defRPr/>
            </a:pPr>
            <a:r>
              <a:rPr lang="fr-BE" b="1" dirty="0"/>
              <a:t>L’article 2 de la loi précise que les hôpitaux remplissent une mission d’intérêt général.  Cette précision législative est liée au fait que les hôpitaux bénéficient d’un financement public v</a:t>
            </a:r>
            <a:r>
              <a:rPr lang="fr-FR" b="1" dirty="0" err="1"/>
              <a:t>ia</a:t>
            </a:r>
            <a:r>
              <a:rPr lang="fr-FR" b="1" dirty="0"/>
              <a:t> le budget des moyens financiers.</a:t>
            </a:r>
            <a:endParaRPr lang="fr-BE" b="1" dirty="0"/>
          </a:p>
        </p:txBody>
      </p:sp>
      <p:sp>
        <p:nvSpPr>
          <p:cNvPr id="2" name="Espace réservé du numéro de diapositive 1">
            <a:extLst>
              <a:ext uri="{FF2B5EF4-FFF2-40B4-BE49-F238E27FC236}">
                <a16:creationId xmlns:a16="http://schemas.microsoft.com/office/drawing/2014/main" id="{BC1E9BD6-E71A-1226-3AE2-2C99926DE30E}"/>
              </a:ext>
            </a:extLst>
          </p:cNvPr>
          <p:cNvSpPr>
            <a:spLocks noGrp="1"/>
          </p:cNvSpPr>
          <p:nvPr>
            <p:ph type="sldNum" sz="quarter" idx="10"/>
          </p:nvPr>
        </p:nvSpPr>
        <p:spPr/>
        <p:txBody>
          <a:bodyPr/>
          <a:lstStyle/>
          <a:p>
            <a:pPr rtl="0"/>
            <a:fld id="{48F63A3B-78C7-47BE-AE5E-E10140E04643}" type="slidenum">
              <a:rPr lang="nl-NL" smtClean="0"/>
              <a:pPr rtl="0"/>
              <a:t>12</a:t>
            </a:fld>
            <a:endParaRPr lang="nl-NL" dirty="0"/>
          </a:p>
        </p:txBody>
      </p:sp>
    </p:spTree>
    <p:extLst>
      <p:ext uri="{BB962C8B-B14F-4D97-AF65-F5344CB8AC3E}">
        <p14:creationId xmlns:p14="http://schemas.microsoft.com/office/powerpoint/2010/main" val="2832304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367" y="806741"/>
            <a:ext cx="9217024" cy="5691188"/>
          </a:xfrm>
        </p:spPr>
        <p:txBody>
          <a:bodyPr>
            <a:normAutofit/>
          </a:bodyPr>
          <a:lstStyle/>
          <a:p>
            <a:pPr marL="452438" lvl="2" indent="0" algn="just">
              <a:buNone/>
              <a:defRPr/>
            </a:pPr>
            <a:r>
              <a:rPr lang="fr-BE" sz="3200" b="1" dirty="0"/>
              <a:t>Depuis le 1</a:t>
            </a:r>
            <a:r>
              <a:rPr lang="fr-BE" sz="3200" b="1" baseline="30000" dirty="0"/>
              <a:t>er</a:t>
            </a:r>
            <a:r>
              <a:rPr lang="fr-BE" sz="3200" b="1" dirty="0"/>
              <a:t> janvier 2020, tout hôpital général a l’obligation de faire partie d’un réseau hospitalier clinique locorégional.</a:t>
            </a:r>
          </a:p>
          <a:p>
            <a:pPr marL="452438" lvl="2" indent="0" algn="just">
              <a:buNone/>
              <a:defRPr/>
            </a:pPr>
            <a:r>
              <a:rPr lang="fr-BE" sz="3200" b="1" dirty="0"/>
              <a:t>Cette obligation a pour but d’offrir une offre hospitalière de meilleure qualité, plus rationnelle et cela même si d’autres formes de collaboration entre institutions étaient déjà prévues par la loi : groupement, fusion et association.</a:t>
            </a:r>
            <a:endParaRPr lang="fr-BE" sz="2800" b="1" dirty="0"/>
          </a:p>
        </p:txBody>
      </p:sp>
      <p:sp>
        <p:nvSpPr>
          <p:cNvPr id="2" name="Espace réservé du numéro de diapositive 1">
            <a:extLst>
              <a:ext uri="{FF2B5EF4-FFF2-40B4-BE49-F238E27FC236}">
                <a16:creationId xmlns:a16="http://schemas.microsoft.com/office/drawing/2014/main" id="{6BEB644C-21B6-6C6D-1DF8-38480776B012}"/>
              </a:ext>
            </a:extLst>
          </p:cNvPr>
          <p:cNvSpPr>
            <a:spLocks noGrp="1"/>
          </p:cNvSpPr>
          <p:nvPr>
            <p:ph type="sldNum" sz="quarter" idx="10"/>
          </p:nvPr>
        </p:nvSpPr>
        <p:spPr/>
        <p:txBody>
          <a:bodyPr/>
          <a:lstStyle/>
          <a:p>
            <a:pPr rtl="0"/>
            <a:fld id="{48F63A3B-78C7-47BE-AE5E-E10140E04643}" type="slidenum">
              <a:rPr lang="nl-NL" smtClean="0"/>
              <a:pPr rtl="0"/>
              <a:t>13</a:t>
            </a:fld>
            <a:endParaRPr lang="nl-NL" dirty="0"/>
          </a:p>
        </p:txBody>
      </p:sp>
    </p:spTree>
    <p:extLst>
      <p:ext uri="{BB962C8B-B14F-4D97-AF65-F5344CB8AC3E}">
        <p14:creationId xmlns:p14="http://schemas.microsoft.com/office/powerpoint/2010/main" val="861130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991" y="804145"/>
            <a:ext cx="9289032" cy="5977086"/>
          </a:xfrm>
        </p:spPr>
        <p:txBody>
          <a:bodyPr>
            <a:noAutofit/>
          </a:bodyPr>
          <a:lstStyle/>
          <a:p>
            <a:pPr marL="452438" lvl="2" indent="0" algn="just">
              <a:buNone/>
              <a:defRPr/>
            </a:pPr>
            <a:r>
              <a:rPr lang="fr-BE" sz="3200" b="1" dirty="0"/>
              <a:t>L’article 14 /1 de la loi actuelle définit le réseau hospitalier clinique locorégional comme suit :</a:t>
            </a:r>
          </a:p>
          <a:p>
            <a:pPr marL="452438" lvl="2" indent="0" algn="just">
              <a:buNone/>
              <a:defRPr/>
            </a:pPr>
            <a:r>
              <a:rPr lang="fr-BE" sz="3200" b="1" dirty="0"/>
              <a:t>« </a:t>
            </a:r>
            <a:r>
              <a:rPr lang="fr-BE" sz="3200" b="1" i="1" dirty="0"/>
              <a:t>Une collaboration dotée de la personnalité juridique, </a:t>
            </a:r>
            <a:r>
              <a:rPr lang="fr-FR" sz="3200" b="1" i="1" dirty="0"/>
              <a:t>durable et juridiquement formalisée, agréée par les autorités compétentes pour la politique en matière de soins de santé, en vertu des articles 128, 130 ou 135 de la Constitution, entre au moins deux hôpitaux non psychiatriques, à l’exception des hôpitaux disposant uniquement de services psychiatriques hospitaliers (indices A, T ou K) associés à des services spécialisés de traitement</a:t>
            </a:r>
            <a:endParaRPr lang="fr-BE" sz="3200" b="1" i="1" dirty="0"/>
          </a:p>
        </p:txBody>
      </p:sp>
      <p:sp>
        <p:nvSpPr>
          <p:cNvPr id="2" name="Espace réservé du numéro de diapositive 1">
            <a:extLst>
              <a:ext uri="{FF2B5EF4-FFF2-40B4-BE49-F238E27FC236}">
                <a16:creationId xmlns:a16="http://schemas.microsoft.com/office/drawing/2014/main" id="{96A6A717-89A0-21A9-CB09-3289C37C21D2}"/>
              </a:ext>
            </a:extLst>
          </p:cNvPr>
          <p:cNvSpPr>
            <a:spLocks noGrp="1"/>
          </p:cNvSpPr>
          <p:nvPr>
            <p:ph type="sldNum" sz="quarter" idx="10"/>
          </p:nvPr>
        </p:nvSpPr>
        <p:spPr/>
        <p:txBody>
          <a:bodyPr/>
          <a:lstStyle/>
          <a:p>
            <a:pPr rtl="0"/>
            <a:fld id="{48F63A3B-78C7-47BE-AE5E-E10140E04643}" type="slidenum">
              <a:rPr lang="nl-NL" smtClean="0"/>
              <a:pPr rtl="0"/>
              <a:t>14</a:t>
            </a:fld>
            <a:endParaRPr lang="nl-NL" dirty="0"/>
          </a:p>
        </p:txBody>
      </p:sp>
    </p:spTree>
    <p:extLst>
      <p:ext uri="{BB962C8B-B14F-4D97-AF65-F5344CB8AC3E}">
        <p14:creationId xmlns:p14="http://schemas.microsoft.com/office/powerpoint/2010/main" val="1473720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4200" y="800497"/>
            <a:ext cx="9289032" cy="5257006"/>
          </a:xfrm>
        </p:spPr>
        <p:txBody>
          <a:bodyPr>
            <a:noAutofit/>
          </a:bodyPr>
          <a:lstStyle/>
          <a:p>
            <a:pPr marL="452438" lvl="2" indent="0" algn="just">
              <a:buNone/>
              <a:defRPr/>
            </a:pPr>
            <a:r>
              <a:rPr lang="fr-FR" sz="3200" b="1" i="1" dirty="0"/>
              <a:t>et de revalidation (indice SP) ou à un service de gériatrie (indice G) agréés distinctement au moment de la création du réseau hospitalier clinique locorégional qui se trouvent dans une zone géographiquement continue et qui proposent des missions de soins locorégionales de manière rationnelle et complémentaire. »</a:t>
            </a:r>
          </a:p>
          <a:p>
            <a:pPr marL="452438" lvl="2" indent="0" algn="just">
              <a:buNone/>
              <a:defRPr/>
            </a:pPr>
            <a:r>
              <a:rPr lang="fr-FR" sz="3200" b="1" dirty="0"/>
              <a:t>Le législateur a prévu un nombre maximum de 25 réseaux hospitaliers (13 en Région flamande, 8 en Région wallonne et 4 en Région Bruxelles-Capitale)</a:t>
            </a:r>
            <a:endParaRPr lang="fr-BE" sz="3200" b="1" dirty="0"/>
          </a:p>
        </p:txBody>
      </p:sp>
      <p:sp>
        <p:nvSpPr>
          <p:cNvPr id="2" name="Espace réservé du numéro de diapositive 1">
            <a:extLst>
              <a:ext uri="{FF2B5EF4-FFF2-40B4-BE49-F238E27FC236}">
                <a16:creationId xmlns:a16="http://schemas.microsoft.com/office/drawing/2014/main" id="{C20A4135-1AD8-4A34-1284-E997D98B5047}"/>
              </a:ext>
            </a:extLst>
          </p:cNvPr>
          <p:cNvSpPr>
            <a:spLocks noGrp="1"/>
          </p:cNvSpPr>
          <p:nvPr>
            <p:ph type="sldNum" sz="quarter" idx="10"/>
          </p:nvPr>
        </p:nvSpPr>
        <p:spPr/>
        <p:txBody>
          <a:bodyPr/>
          <a:lstStyle/>
          <a:p>
            <a:pPr rtl="0"/>
            <a:fld id="{48F63A3B-78C7-47BE-AE5E-E10140E04643}" type="slidenum">
              <a:rPr lang="nl-NL" smtClean="0"/>
              <a:pPr rtl="0"/>
              <a:t>15</a:t>
            </a:fld>
            <a:endParaRPr lang="nl-NL" dirty="0"/>
          </a:p>
        </p:txBody>
      </p:sp>
    </p:spTree>
    <p:extLst>
      <p:ext uri="{BB962C8B-B14F-4D97-AF65-F5344CB8AC3E}">
        <p14:creationId xmlns:p14="http://schemas.microsoft.com/office/powerpoint/2010/main" val="2958641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07FF65-A536-F639-8591-ED024C223308}"/>
              </a:ext>
            </a:extLst>
          </p:cNvPr>
          <p:cNvSpPr>
            <a:spLocks noGrp="1"/>
          </p:cNvSpPr>
          <p:nvPr>
            <p:ph type="ctrTitle"/>
          </p:nvPr>
        </p:nvSpPr>
        <p:spPr>
          <a:xfrm>
            <a:off x="632520" y="620688"/>
            <a:ext cx="8640960" cy="3312368"/>
          </a:xfrm>
        </p:spPr>
        <p:txBody>
          <a:bodyPr rtlCol="0" anchor="ctr"/>
          <a:lstStyle>
            <a:defPPr>
              <a:defRPr lang="nl-NL"/>
            </a:defPPr>
          </a:lstStyle>
          <a:p>
            <a:pPr rtl="0"/>
            <a:r>
              <a:rPr lang="fr-BE" sz="5400" cap="small" dirty="0"/>
              <a:t>4. </a:t>
            </a:r>
            <a:br>
              <a:rPr lang="fr-BE" sz="5400" cap="small" dirty="0"/>
            </a:br>
            <a:r>
              <a:rPr lang="fr-BE" sz="5400" cap="small" dirty="0"/>
              <a:t>Aperçu des principes de la politique hospitalière</a:t>
            </a:r>
            <a:endParaRPr lang="nl-NL" cap="none" dirty="0"/>
          </a:p>
        </p:txBody>
      </p:sp>
      <p:sp>
        <p:nvSpPr>
          <p:cNvPr id="3" name="Espace réservé du numéro de diapositive 2">
            <a:extLst>
              <a:ext uri="{FF2B5EF4-FFF2-40B4-BE49-F238E27FC236}">
                <a16:creationId xmlns:a16="http://schemas.microsoft.com/office/drawing/2014/main" id="{D32A731F-185A-D889-03AF-854EF6E30A6D}"/>
              </a:ext>
            </a:extLst>
          </p:cNvPr>
          <p:cNvSpPr>
            <a:spLocks noGrp="1"/>
          </p:cNvSpPr>
          <p:nvPr>
            <p:ph type="sldNum" sz="quarter" idx="10"/>
          </p:nvPr>
        </p:nvSpPr>
        <p:spPr/>
        <p:txBody>
          <a:bodyPr/>
          <a:lstStyle/>
          <a:p>
            <a:pPr rtl="0"/>
            <a:fld id="{48F63A3B-78C7-47BE-AE5E-E10140E04643}" type="slidenum">
              <a:rPr lang="nl-NL" smtClean="0"/>
              <a:pPr rtl="0"/>
              <a:t>16</a:t>
            </a:fld>
            <a:endParaRPr lang="nl-NL" dirty="0"/>
          </a:p>
        </p:txBody>
      </p:sp>
    </p:spTree>
    <p:extLst>
      <p:ext uri="{BB962C8B-B14F-4D97-AF65-F5344CB8AC3E}">
        <p14:creationId xmlns:p14="http://schemas.microsoft.com/office/powerpoint/2010/main" val="2195505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938C35-DB56-578E-D536-181E7B81C370}"/>
              </a:ext>
            </a:extLst>
          </p:cNvPr>
          <p:cNvSpPr>
            <a:spLocks noGrp="1"/>
          </p:cNvSpPr>
          <p:nvPr>
            <p:ph type="title"/>
          </p:nvPr>
        </p:nvSpPr>
        <p:spPr>
          <a:xfrm>
            <a:off x="742950" y="2416215"/>
            <a:ext cx="8540697" cy="1012785"/>
          </a:xfrm>
        </p:spPr>
        <p:txBody>
          <a:bodyPr/>
          <a:lstStyle/>
          <a:p>
            <a:r>
              <a:rPr lang="fr-BE" sz="4000" cap="none" dirty="0"/>
              <a:t>La programmation</a:t>
            </a:r>
          </a:p>
        </p:txBody>
      </p:sp>
      <p:sp>
        <p:nvSpPr>
          <p:cNvPr id="4" name="Espace réservé du numéro de diapositive 3">
            <a:extLst>
              <a:ext uri="{FF2B5EF4-FFF2-40B4-BE49-F238E27FC236}">
                <a16:creationId xmlns:a16="http://schemas.microsoft.com/office/drawing/2014/main" id="{91042090-9BD2-1C86-0DA2-267D449CD59F}"/>
              </a:ext>
            </a:extLst>
          </p:cNvPr>
          <p:cNvSpPr>
            <a:spLocks noGrp="1"/>
          </p:cNvSpPr>
          <p:nvPr>
            <p:ph type="sldNum" sz="quarter" idx="10"/>
          </p:nvPr>
        </p:nvSpPr>
        <p:spPr/>
        <p:txBody>
          <a:bodyPr/>
          <a:lstStyle/>
          <a:p>
            <a:pPr rtl="0"/>
            <a:fld id="{48F63A3B-78C7-47BE-AE5E-E10140E04643}" type="slidenum">
              <a:rPr lang="nl-NL" smtClean="0"/>
              <a:pPr rtl="0"/>
              <a:t>17</a:t>
            </a:fld>
            <a:endParaRPr lang="nl-NL" dirty="0"/>
          </a:p>
        </p:txBody>
      </p:sp>
    </p:spTree>
    <p:extLst>
      <p:ext uri="{BB962C8B-B14F-4D97-AF65-F5344CB8AC3E}">
        <p14:creationId xmlns:p14="http://schemas.microsoft.com/office/powerpoint/2010/main" val="649535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836712"/>
            <a:ext cx="9145016" cy="6480720"/>
          </a:xfrm>
        </p:spPr>
        <p:txBody>
          <a:bodyPr>
            <a:noAutofit/>
          </a:bodyPr>
          <a:lstStyle/>
          <a:p>
            <a:pPr marL="893763" lvl="2" indent="-441325" algn="just">
              <a:buFont typeface="Wingdings" panose="05000000000000000000" pitchFamily="2" charset="2"/>
              <a:buChar char="§"/>
              <a:defRPr/>
            </a:pPr>
            <a:r>
              <a:rPr lang="fr-FR" sz="3200" b="1" dirty="0"/>
              <a:t>Généralités :</a:t>
            </a:r>
          </a:p>
          <a:p>
            <a:pPr marL="452438" lvl="2" indent="0" algn="just">
              <a:buNone/>
              <a:defRPr/>
            </a:pPr>
            <a:r>
              <a:rPr lang="fr-BE" sz="3200" b="1" dirty="0"/>
              <a:t>La programmation consiste dans une planification de l’offre de soins hospitaliers en fonction des besoins de la population.  Elle vise à garantir à tous l’accès à des soins de qualité.  Cette programmation vise à assurer une répartition optimale des hôpitaux, des services et des équipements de soins de santé.  Aujourd’hui la programmation ainsi que l’agrément conditionnent le financement. </a:t>
            </a:r>
          </a:p>
        </p:txBody>
      </p:sp>
      <p:sp>
        <p:nvSpPr>
          <p:cNvPr id="2" name="Espace réservé du numéro de diapositive 1">
            <a:extLst>
              <a:ext uri="{FF2B5EF4-FFF2-40B4-BE49-F238E27FC236}">
                <a16:creationId xmlns:a16="http://schemas.microsoft.com/office/drawing/2014/main" id="{76ABEA81-B20A-28EE-ED67-F853F268D1B1}"/>
              </a:ext>
            </a:extLst>
          </p:cNvPr>
          <p:cNvSpPr>
            <a:spLocks noGrp="1"/>
          </p:cNvSpPr>
          <p:nvPr>
            <p:ph type="sldNum" sz="quarter" idx="10"/>
          </p:nvPr>
        </p:nvSpPr>
        <p:spPr/>
        <p:txBody>
          <a:bodyPr/>
          <a:lstStyle/>
          <a:p>
            <a:pPr rtl="0"/>
            <a:fld id="{48F63A3B-78C7-47BE-AE5E-E10140E04643}" type="slidenum">
              <a:rPr lang="nl-NL" smtClean="0"/>
              <a:pPr rtl="0"/>
              <a:t>18</a:t>
            </a:fld>
            <a:endParaRPr lang="nl-NL" dirty="0"/>
          </a:p>
        </p:txBody>
      </p:sp>
    </p:spTree>
    <p:extLst>
      <p:ext uri="{BB962C8B-B14F-4D97-AF65-F5344CB8AC3E}">
        <p14:creationId xmlns:p14="http://schemas.microsoft.com/office/powerpoint/2010/main" val="493573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0512" y="836712"/>
            <a:ext cx="8928992" cy="5040560"/>
          </a:xfrm>
        </p:spPr>
        <p:txBody>
          <a:bodyPr>
            <a:normAutofit/>
          </a:bodyPr>
          <a:lstStyle/>
          <a:p>
            <a:pPr marL="0" indent="0" algn="just">
              <a:buNone/>
              <a:tabLst>
                <a:tab pos="536575" algn="l"/>
                <a:tab pos="542925" algn="l"/>
              </a:tabLst>
            </a:pPr>
            <a:r>
              <a:rPr lang="fr-FR" sz="3200" b="1" dirty="0"/>
              <a:t>Nous sommes passés de l’absence de programmation à la programmation indicative et ensuite à la programmation impérative.</a:t>
            </a:r>
          </a:p>
          <a:p>
            <a:pPr>
              <a:buNone/>
            </a:pPr>
            <a:endParaRPr lang="fr-BE" sz="3200" b="1" dirty="0"/>
          </a:p>
          <a:p>
            <a:pPr>
              <a:buNone/>
            </a:pPr>
            <a:endParaRPr lang="fr-BE" sz="3200" b="1" dirty="0"/>
          </a:p>
          <a:p>
            <a:pPr>
              <a:buNone/>
            </a:pPr>
            <a:r>
              <a:rPr lang="fr-BE" sz="3200" b="1" dirty="0"/>
              <a:t>Nécessité d’une programmation : vite apparue </a:t>
            </a:r>
          </a:p>
          <a:p>
            <a:pPr lvl="1" algn="just">
              <a:buFont typeface="Arial" panose="020B0604020202020204" pitchFamily="34" charset="0"/>
              <a:buChar char="•"/>
            </a:pPr>
            <a:r>
              <a:rPr lang="fr-BE" sz="2800" b="1" dirty="0"/>
              <a:t>Pour le nombre de lits d’hôpitaux</a:t>
            </a:r>
          </a:p>
          <a:p>
            <a:pPr lvl="1">
              <a:buFont typeface="Arial" panose="020B0604020202020204" pitchFamily="34" charset="0"/>
              <a:buChar char="•"/>
            </a:pPr>
            <a:r>
              <a:rPr lang="fr-BE" sz="2800" b="1" dirty="0"/>
              <a:t>Pour la répartition des soins de santé</a:t>
            </a:r>
          </a:p>
          <a:p>
            <a:pPr lvl="1">
              <a:buFont typeface="Arial" panose="020B0604020202020204" pitchFamily="34" charset="0"/>
              <a:buChar char="•"/>
            </a:pPr>
            <a:r>
              <a:rPr lang="fr-BE" sz="2800" b="1" dirty="0"/>
              <a:t>Pour l’équipement médical</a:t>
            </a:r>
          </a:p>
        </p:txBody>
      </p:sp>
      <p:sp>
        <p:nvSpPr>
          <p:cNvPr id="2" name="Espace réservé du numéro de diapositive 1">
            <a:extLst>
              <a:ext uri="{FF2B5EF4-FFF2-40B4-BE49-F238E27FC236}">
                <a16:creationId xmlns:a16="http://schemas.microsoft.com/office/drawing/2014/main" id="{79C7475A-11B3-4016-4C9C-C2D6E8161249}"/>
              </a:ext>
            </a:extLst>
          </p:cNvPr>
          <p:cNvSpPr>
            <a:spLocks noGrp="1"/>
          </p:cNvSpPr>
          <p:nvPr>
            <p:ph type="sldNum" sz="quarter" idx="10"/>
          </p:nvPr>
        </p:nvSpPr>
        <p:spPr/>
        <p:txBody>
          <a:bodyPr/>
          <a:lstStyle/>
          <a:p>
            <a:pPr rtl="0"/>
            <a:fld id="{48F63A3B-78C7-47BE-AE5E-E10140E04643}" type="slidenum">
              <a:rPr lang="nl-NL" smtClean="0"/>
              <a:pPr rtl="0"/>
              <a:t>19</a:t>
            </a:fld>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D6747136-398B-9D33-E57A-9AB7FBE6D00D}"/>
              </a:ext>
            </a:extLst>
          </p:cNvPr>
          <p:cNvSpPr>
            <a:spLocks noGrp="1"/>
          </p:cNvSpPr>
          <p:nvPr>
            <p:ph type="sldNum" sz="quarter" idx="10"/>
          </p:nvPr>
        </p:nvSpPr>
        <p:spPr/>
        <p:txBody>
          <a:bodyPr/>
          <a:lstStyle/>
          <a:p>
            <a:pPr rtl="0"/>
            <a:fld id="{48F63A3B-78C7-47BE-AE5E-E10140E04643}" type="slidenum">
              <a:rPr lang="nl-NL" smtClean="0"/>
              <a:pPr rtl="0"/>
              <a:t>2</a:t>
            </a:fld>
            <a:endParaRPr lang="nl-NL" dirty="0"/>
          </a:p>
        </p:txBody>
      </p:sp>
      <p:sp>
        <p:nvSpPr>
          <p:cNvPr id="6" name="ZoneTexte 5">
            <a:extLst>
              <a:ext uri="{FF2B5EF4-FFF2-40B4-BE49-F238E27FC236}">
                <a16:creationId xmlns:a16="http://schemas.microsoft.com/office/drawing/2014/main" id="{A424B4E4-D31D-E5A0-EE2C-DBEB6D944ED2}"/>
              </a:ext>
            </a:extLst>
          </p:cNvPr>
          <p:cNvSpPr txBox="1"/>
          <p:nvPr/>
        </p:nvSpPr>
        <p:spPr>
          <a:xfrm>
            <a:off x="1077964" y="1630226"/>
            <a:ext cx="8208912" cy="4862870"/>
          </a:xfrm>
          <a:prstGeom prst="rect">
            <a:avLst/>
          </a:prstGeom>
          <a:noFill/>
        </p:spPr>
        <p:txBody>
          <a:bodyPr wrap="square" rtlCol="0">
            <a:spAutoFit/>
          </a:bodyPr>
          <a:lstStyle/>
          <a:p>
            <a:pPr marL="457200" indent="-457200">
              <a:spcBef>
                <a:spcPts val="1200"/>
              </a:spcBef>
              <a:buFont typeface="+mj-lt"/>
              <a:buAutoNum type="arabicPeriod"/>
            </a:pPr>
            <a:r>
              <a:rPr lang="fr-BE" sz="2400" i="0" dirty="0"/>
              <a:t>Introduction</a:t>
            </a:r>
          </a:p>
          <a:p>
            <a:pPr marL="457200" indent="-457200">
              <a:spcBef>
                <a:spcPts val="1200"/>
              </a:spcBef>
              <a:buFont typeface="+mj-lt"/>
              <a:buAutoNum type="arabicPeriod"/>
            </a:pPr>
            <a:r>
              <a:rPr lang="fr-BE" sz="2400" i="0" dirty="0"/>
              <a:t>Historique de la loi</a:t>
            </a:r>
          </a:p>
          <a:p>
            <a:pPr marL="457200" indent="-457200">
              <a:spcBef>
                <a:spcPts val="1200"/>
              </a:spcBef>
              <a:buFont typeface="+mj-lt"/>
              <a:buAutoNum type="arabicPeriod"/>
            </a:pPr>
            <a:r>
              <a:rPr lang="fr-BE" sz="2400" i="0" dirty="0"/>
              <a:t>Grands principes : Définition actuelle du concept d’« hôpital » au sens de la loi </a:t>
            </a:r>
          </a:p>
          <a:p>
            <a:pPr marL="457200" indent="-457200">
              <a:spcBef>
                <a:spcPts val="1200"/>
              </a:spcBef>
              <a:buFont typeface="+mj-lt"/>
              <a:buAutoNum type="arabicPeriod"/>
            </a:pPr>
            <a:r>
              <a:rPr lang="fr-BE" sz="2400" i="0" dirty="0"/>
              <a:t>Aperçu des principes de la politique hospitalière : programmation, agrément, financement</a:t>
            </a:r>
          </a:p>
          <a:p>
            <a:pPr marL="457200" indent="-457200">
              <a:spcBef>
                <a:spcPts val="1200"/>
              </a:spcBef>
              <a:buFont typeface="+mj-lt"/>
              <a:buAutoNum type="arabicPeriod"/>
            </a:pPr>
            <a:r>
              <a:rPr lang="fr-BE" sz="2400" i="0" dirty="0"/>
              <a:t>Incidence de la loi du 22 avril 2019 relative à la qualité de la pratique des soins de santé dans le cadre de l’activité hospitalière</a:t>
            </a:r>
          </a:p>
          <a:p>
            <a:pPr marL="457200" indent="-457200">
              <a:spcBef>
                <a:spcPts val="1200"/>
              </a:spcBef>
              <a:buFont typeface="+mj-lt"/>
              <a:buAutoNum type="arabicPeriod"/>
            </a:pPr>
            <a:r>
              <a:rPr lang="fr-BE" sz="2400" i="0" dirty="0"/>
              <a:t>Conclusions </a:t>
            </a:r>
          </a:p>
          <a:p>
            <a:endParaRPr lang="fr-BE" dirty="0"/>
          </a:p>
        </p:txBody>
      </p:sp>
      <p:sp>
        <p:nvSpPr>
          <p:cNvPr id="2" name="Titel 1">
            <a:extLst>
              <a:ext uri="{FF2B5EF4-FFF2-40B4-BE49-F238E27FC236}">
                <a16:creationId xmlns:a16="http://schemas.microsoft.com/office/drawing/2014/main" id="{B5F36312-F993-06D6-112E-5FC646DB09EA}"/>
              </a:ext>
            </a:extLst>
          </p:cNvPr>
          <p:cNvSpPr txBox="1">
            <a:spLocks/>
          </p:cNvSpPr>
          <p:nvPr/>
        </p:nvSpPr>
        <p:spPr>
          <a:xfrm>
            <a:off x="-43780" y="260648"/>
            <a:ext cx="9993560" cy="1479681"/>
          </a:xfrm>
          <a:prstGeom prst="rect">
            <a:avLst/>
          </a:prstGeom>
        </p:spPr>
        <p:txBody>
          <a:bodyPr vert="horz" lIns="91440" tIns="0" rIns="91440" bIns="0" rtlCol="0" anchor="ctr" anchorCtr="0">
            <a:noAutofit/>
          </a:bodyPr>
          <a:lstStyle>
            <a:defPPr>
              <a:defRPr lang="nl-NL"/>
            </a:defPPr>
            <a:lvl1pPr algn="l" defTabSz="742950" rtl="0" eaLnBrk="1" latinLnBrk="0" hangingPunct="1">
              <a:lnSpc>
                <a:spcPct val="100000"/>
              </a:lnSpc>
              <a:spcBef>
                <a:spcPct val="0"/>
              </a:spcBef>
              <a:buNone/>
              <a:defRPr lang="nl-NL" sz="2925" b="1" kern="1200" cap="all" baseline="0">
                <a:solidFill>
                  <a:schemeClr val="accent6"/>
                </a:solidFill>
                <a:latin typeface="+mj-lt"/>
                <a:ea typeface="+mj-ea"/>
                <a:cs typeface="+mj-cs"/>
              </a:defRPr>
            </a:lvl1pPr>
          </a:lstStyle>
          <a:p>
            <a:pPr algn="ctr" fontAlgn="auto">
              <a:spcAft>
                <a:spcPts val="0"/>
              </a:spcAft>
            </a:pPr>
            <a:r>
              <a:rPr lang="fr-BE" sz="8000" i="0" cap="small" dirty="0"/>
              <a:t>P l a n</a:t>
            </a:r>
            <a:endParaRPr lang="fr-BE" i="0" cap="none" dirty="0"/>
          </a:p>
        </p:txBody>
      </p:sp>
    </p:spTree>
    <p:extLst>
      <p:ext uri="{BB962C8B-B14F-4D97-AF65-F5344CB8AC3E}">
        <p14:creationId xmlns:p14="http://schemas.microsoft.com/office/powerpoint/2010/main" val="644183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836712"/>
            <a:ext cx="9145016" cy="4392488"/>
          </a:xfrm>
        </p:spPr>
        <p:txBody>
          <a:bodyPr>
            <a:noAutofit/>
          </a:bodyPr>
          <a:lstStyle/>
          <a:p>
            <a:pPr marL="893763" lvl="2" indent="-441325" algn="just">
              <a:buFont typeface="Wingdings" panose="05000000000000000000" pitchFamily="2" charset="2"/>
              <a:buChar char="§"/>
              <a:defRPr/>
            </a:pPr>
            <a:r>
              <a:rPr lang="fr-FR" sz="3200" b="1" dirty="0"/>
              <a:t>Premier bilan de la situation hospitalière en Belgique  : en </a:t>
            </a:r>
            <a:r>
              <a:rPr lang="fr-BE" sz="3200" b="1" dirty="0"/>
              <a:t>1949</a:t>
            </a:r>
          </a:p>
          <a:p>
            <a:pPr marL="893763" lvl="2" indent="-441325" algn="just">
              <a:buFont typeface="Wingdings" panose="05000000000000000000" pitchFamily="2" charset="2"/>
              <a:buChar char="§"/>
              <a:defRPr/>
            </a:pPr>
            <a:endParaRPr lang="fr-BE" sz="3200" b="1" dirty="0"/>
          </a:p>
          <a:p>
            <a:pPr marL="1266826" lvl="3" indent="-457200" algn="just">
              <a:buFont typeface="Wingdings" panose="05000000000000000000" pitchFamily="2" charset="2"/>
              <a:buChar char="§"/>
              <a:defRPr/>
            </a:pPr>
            <a:r>
              <a:rPr lang="fr-FR" sz="2800" b="1" dirty="0"/>
              <a:t>Insuffisance des lits d’hôpitaux</a:t>
            </a:r>
          </a:p>
          <a:p>
            <a:pPr marL="1266826" lvl="3" indent="-457200" algn="just">
              <a:buFont typeface="Wingdings" panose="05000000000000000000" pitchFamily="2" charset="2"/>
              <a:buChar char="§"/>
              <a:defRPr/>
            </a:pPr>
            <a:r>
              <a:rPr lang="fr-FR" sz="2800" b="1" dirty="0"/>
              <a:t>Mauvaise répartition des lits sur l’ensemble du pays</a:t>
            </a:r>
          </a:p>
          <a:p>
            <a:pPr marL="1266826" lvl="3" indent="-457200" algn="just">
              <a:buFont typeface="Wingdings" panose="05000000000000000000" pitchFamily="2" charset="2"/>
              <a:buChar char="§"/>
              <a:defRPr/>
            </a:pPr>
            <a:r>
              <a:rPr lang="fr-FR" sz="2800" b="1" dirty="0"/>
              <a:t>Mauvaise répartition des lits par discipline médicale</a:t>
            </a:r>
          </a:p>
          <a:p>
            <a:pPr marL="1266826" lvl="3" indent="-457200" algn="just">
              <a:buFont typeface="Wingdings" panose="05000000000000000000" pitchFamily="2" charset="2"/>
              <a:buChar char="§"/>
              <a:defRPr/>
            </a:pPr>
            <a:r>
              <a:rPr lang="fr-FR" sz="2800" b="1" dirty="0"/>
              <a:t>Vétusté des bâtiments et insuffisance de l’équipement technique</a:t>
            </a:r>
            <a:endParaRPr lang="fr-BE" sz="3200" b="1" dirty="0"/>
          </a:p>
        </p:txBody>
      </p:sp>
      <p:sp>
        <p:nvSpPr>
          <p:cNvPr id="2" name="Espace réservé du numéro de diapositive 1">
            <a:extLst>
              <a:ext uri="{FF2B5EF4-FFF2-40B4-BE49-F238E27FC236}">
                <a16:creationId xmlns:a16="http://schemas.microsoft.com/office/drawing/2014/main" id="{BCD9B036-8228-B0CD-D3E7-2AC4D9189D32}"/>
              </a:ext>
            </a:extLst>
          </p:cNvPr>
          <p:cNvSpPr>
            <a:spLocks noGrp="1"/>
          </p:cNvSpPr>
          <p:nvPr>
            <p:ph type="sldNum" sz="quarter" idx="10"/>
          </p:nvPr>
        </p:nvSpPr>
        <p:spPr/>
        <p:txBody>
          <a:bodyPr/>
          <a:lstStyle/>
          <a:p>
            <a:pPr rtl="0"/>
            <a:fld id="{48F63A3B-78C7-47BE-AE5E-E10140E04643}" type="slidenum">
              <a:rPr lang="nl-NL" smtClean="0"/>
              <a:pPr rtl="0"/>
              <a:t>20</a:t>
            </a:fld>
            <a:endParaRPr lang="nl-NL" dirty="0"/>
          </a:p>
        </p:txBody>
      </p:sp>
    </p:spTree>
    <p:extLst>
      <p:ext uri="{BB962C8B-B14F-4D97-AF65-F5344CB8AC3E}">
        <p14:creationId xmlns:p14="http://schemas.microsoft.com/office/powerpoint/2010/main" val="1889450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836712"/>
            <a:ext cx="9145016" cy="4392488"/>
          </a:xfrm>
        </p:spPr>
        <p:txBody>
          <a:bodyPr>
            <a:noAutofit/>
          </a:bodyPr>
          <a:lstStyle/>
          <a:p>
            <a:pPr marL="893763" lvl="2" indent="-441325" algn="just">
              <a:buFont typeface="Wingdings" panose="05000000000000000000" pitchFamily="2" charset="2"/>
              <a:buChar char="§"/>
              <a:defRPr/>
            </a:pPr>
            <a:r>
              <a:rPr lang="fr-BE" sz="3200" b="1" dirty="0"/>
              <a:t>Mesures décidées par le Ministère de la Santé publique </a:t>
            </a:r>
          </a:p>
          <a:p>
            <a:pPr marL="893763" lvl="2" indent="-441325" algn="just">
              <a:buFont typeface="Wingdings" panose="05000000000000000000" pitchFamily="2" charset="2"/>
              <a:buChar char="§"/>
              <a:defRPr/>
            </a:pPr>
            <a:endParaRPr lang="fr-BE" sz="3200" b="1" dirty="0"/>
          </a:p>
          <a:p>
            <a:pPr marL="1266826" lvl="3" indent="-457200" algn="just">
              <a:buFont typeface="Wingdings" panose="05000000000000000000" pitchFamily="2" charset="2"/>
              <a:buChar char="§"/>
              <a:defRPr/>
            </a:pPr>
            <a:r>
              <a:rPr lang="fr-FR" sz="2800" b="1" dirty="0"/>
              <a:t>Normes d’agrément rigoureuses et diversifiées par services pour la qualité des hôpitaux.</a:t>
            </a:r>
          </a:p>
          <a:p>
            <a:pPr marL="1266826" lvl="3" indent="-457200" algn="just">
              <a:buFont typeface="Wingdings" panose="05000000000000000000" pitchFamily="2" charset="2"/>
              <a:buChar char="§"/>
              <a:defRPr/>
            </a:pPr>
            <a:r>
              <a:rPr lang="fr-FR" sz="2800" b="1" dirty="0"/>
              <a:t>Augmenter le potentiel hospitalier en encourageant par la voie de subsides la construction de nouveaux hôpitaux.</a:t>
            </a:r>
            <a:endParaRPr lang="fr-BE" sz="3200" b="1" dirty="0"/>
          </a:p>
        </p:txBody>
      </p:sp>
      <p:sp>
        <p:nvSpPr>
          <p:cNvPr id="2" name="Espace réservé du numéro de diapositive 1">
            <a:extLst>
              <a:ext uri="{FF2B5EF4-FFF2-40B4-BE49-F238E27FC236}">
                <a16:creationId xmlns:a16="http://schemas.microsoft.com/office/drawing/2014/main" id="{C238F58E-C542-1AF9-5137-3EB48AF55C80}"/>
              </a:ext>
            </a:extLst>
          </p:cNvPr>
          <p:cNvSpPr>
            <a:spLocks noGrp="1"/>
          </p:cNvSpPr>
          <p:nvPr>
            <p:ph type="sldNum" sz="quarter" idx="10"/>
          </p:nvPr>
        </p:nvSpPr>
        <p:spPr/>
        <p:txBody>
          <a:bodyPr/>
          <a:lstStyle/>
          <a:p>
            <a:pPr rtl="0"/>
            <a:fld id="{48F63A3B-78C7-47BE-AE5E-E10140E04643}" type="slidenum">
              <a:rPr lang="nl-NL" smtClean="0"/>
              <a:pPr rtl="0"/>
              <a:t>21</a:t>
            </a:fld>
            <a:endParaRPr lang="nl-NL" dirty="0"/>
          </a:p>
        </p:txBody>
      </p:sp>
    </p:spTree>
    <p:extLst>
      <p:ext uri="{BB962C8B-B14F-4D97-AF65-F5344CB8AC3E}">
        <p14:creationId xmlns:p14="http://schemas.microsoft.com/office/powerpoint/2010/main" val="32071773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836712"/>
            <a:ext cx="9145016" cy="4392488"/>
          </a:xfrm>
        </p:spPr>
        <p:txBody>
          <a:bodyPr>
            <a:noAutofit/>
          </a:bodyPr>
          <a:lstStyle/>
          <a:p>
            <a:pPr marL="893763" lvl="2" indent="-441325" algn="just">
              <a:buFont typeface="Wingdings" panose="05000000000000000000" pitchFamily="2" charset="2"/>
              <a:buChar char="§"/>
              <a:defRPr/>
            </a:pPr>
            <a:r>
              <a:rPr lang="fr-BE" sz="3200" b="1" dirty="0"/>
              <a:t>Evolution positive jusqu’en 1963 :</a:t>
            </a:r>
          </a:p>
          <a:p>
            <a:pPr marL="893763" lvl="2" indent="-441325" algn="just">
              <a:buFont typeface="Wingdings" panose="05000000000000000000" pitchFamily="2" charset="2"/>
              <a:buChar char="§"/>
              <a:defRPr/>
            </a:pPr>
            <a:endParaRPr lang="fr-BE" sz="3200" b="1" dirty="0"/>
          </a:p>
          <a:p>
            <a:pPr marL="1266826" lvl="3" indent="-457200" algn="just">
              <a:buFont typeface="Wingdings" panose="05000000000000000000" pitchFamily="2" charset="2"/>
              <a:buChar char="§"/>
              <a:defRPr/>
            </a:pPr>
            <a:r>
              <a:rPr lang="fr-FR" sz="2800" b="1" dirty="0"/>
              <a:t>Augmentation sensible du nombre de lits et amélioration de la qualité des hôpitaux.</a:t>
            </a:r>
          </a:p>
          <a:p>
            <a:pPr marL="1266826" lvl="3" indent="-457200" algn="just">
              <a:buFont typeface="Wingdings" panose="05000000000000000000" pitchFamily="2" charset="2"/>
              <a:buChar char="§"/>
              <a:defRPr/>
            </a:pPr>
            <a:r>
              <a:rPr lang="fr-FR" sz="2800" b="1" dirty="0"/>
              <a:t>Parallèlement : développement des progrès techniques et accroissement de la demande de soins médicaux.</a:t>
            </a:r>
          </a:p>
        </p:txBody>
      </p:sp>
      <p:sp>
        <p:nvSpPr>
          <p:cNvPr id="2" name="Espace réservé du numéro de diapositive 1">
            <a:extLst>
              <a:ext uri="{FF2B5EF4-FFF2-40B4-BE49-F238E27FC236}">
                <a16:creationId xmlns:a16="http://schemas.microsoft.com/office/drawing/2014/main" id="{6D6C224B-E71E-DEC0-87F1-6984C8C08F26}"/>
              </a:ext>
            </a:extLst>
          </p:cNvPr>
          <p:cNvSpPr>
            <a:spLocks noGrp="1"/>
          </p:cNvSpPr>
          <p:nvPr>
            <p:ph type="sldNum" sz="quarter" idx="10"/>
          </p:nvPr>
        </p:nvSpPr>
        <p:spPr/>
        <p:txBody>
          <a:bodyPr/>
          <a:lstStyle/>
          <a:p>
            <a:pPr rtl="0"/>
            <a:fld id="{48F63A3B-78C7-47BE-AE5E-E10140E04643}" type="slidenum">
              <a:rPr lang="nl-NL" smtClean="0"/>
              <a:pPr rtl="0"/>
              <a:t>22</a:t>
            </a:fld>
            <a:endParaRPr lang="nl-NL" dirty="0"/>
          </a:p>
        </p:txBody>
      </p:sp>
    </p:spTree>
    <p:extLst>
      <p:ext uri="{BB962C8B-B14F-4D97-AF65-F5344CB8AC3E}">
        <p14:creationId xmlns:p14="http://schemas.microsoft.com/office/powerpoint/2010/main" val="4281333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836712"/>
            <a:ext cx="9145016" cy="4896544"/>
          </a:xfrm>
        </p:spPr>
        <p:txBody>
          <a:bodyPr>
            <a:noAutofit/>
          </a:bodyPr>
          <a:lstStyle/>
          <a:p>
            <a:pPr marL="893763" lvl="2" indent="-441325" algn="just">
              <a:buFont typeface="Wingdings" panose="05000000000000000000" pitchFamily="2" charset="2"/>
              <a:buChar char="§"/>
              <a:defRPr/>
            </a:pPr>
            <a:r>
              <a:rPr lang="fr-FR" sz="3200" b="1" dirty="0"/>
              <a:t>Introduction de la notion de programmation dans l’article 6 de la loi du 23 décembre 1963 sur les hôpitaux :</a:t>
            </a:r>
          </a:p>
          <a:p>
            <a:pPr marL="893763" lvl="2" indent="-441325" algn="just">
              <a:buFont typeface="Wingdings" panose="05000000000000000000" pitchFamily="2" charset="2"/>
              <a:buChar char="§"/>
              <a:defRPr/>
            </a:pPr>
            <a:endParaRPr lang="fr-FR" sz="3200" b="1" dirty="0"/>
          </a:p>
          <a:p>
            <a:pPr marL="1266826" lvl="3" indent="-457200" algn="just">
              <a:buFont typeface="Wingdings" panose="05000000000000000000" pitchFamily="2" charset="2"/>
              <a:buChar char="§"/>
              <a:defRPr/>
            </a:pPr>
            <a:r>
              <a:rPr lang="fr-FR" sz="2800" b="1" dirty="0"/>
              <a:t>L’intervention de l’Etat (subsides dans les frais de construction, de reconditionnement ou d’équipement d’un hôpital) est subordonnée à la condition que la création ou la reconversion de cet hôpital s’insère dans le cadre d’un programme hospitalier national.</a:t>
            </a:r>
          </a:p>
        </p:txBody>
      </p:sp>
      <p:sp>
        <p:nvSpPr>
          <p:cNvPr id="2" name="Espace réservé du numéro de diapositive 1">
            <a:extLst>
              <a:ext uri="{FF2B5EF4-FFF2-40B4-BE49-F238E27FC236}">
                <a16:creationId xmlns:a16="http://schemas.microsoft.com/office/drawing/2014/main" id="{63CAAFB6-09BD-B2DE-4644-80496007CD54}"/>
              </a:ext>
            </a:extLst>
          </p:cNvPr>
          <p:cNvSpPr>
            <a:spLocks noGrp="1"/>
          </p:cNvSpPr>
          <p:nvPr>
            <p:ph type="sldNum" sz="quarter" idx="10"/>
          </p:nvPr>
        </p:nvSpPr>
        <p:spPr/>
        <p:txBody>
          <a:bodyPr/>
          <a:lstStyle/>
          <a:p>
            <a:pPr rtl="0"/>
            <a:fld id="{48F63A3B-78C7-47BE-AE5E-E10140E04643}" type="slidenum">
              <a:rPr lang="nl-NL" smtClean="0"/>
              <a:pPr rtl="0"/>
              <a:t>23</a:t>
            </a:fld>
            <a:endParaRPr lang="nl-NL" dirty="0"/>
          </a:p>
        </p:txBody>
      </p:sp>
    </p:spTree>
    <p:extLst>
      <p:ext uri="{BB962C8B-B14F-4D97-AF65-F5344CB8AC3E}">
        <p14:creationId xmlns:p14="http://schemas.microsoft.com/office/powerpoint/2010/main" val="35345245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456" y="836712"/>
            <a:ext cx="9145016" cy="4896544"/>
          </a:xfrm>
        </p:spPr>
        <p:txBody>
          <a:bodyPr>
            <a:noAutofit/>
          </a:bodyPr>
          <a:lstStyle/>
          <a:p>
            <a:pPr marL="893763" lvl="2" indent="-441325" algn="just">
              <a:buFont typeface="Wingdings" panose="05000000000000000000" pitchFamily="2" charset="2"/>
              <a:buChar char="§"/>
              <a:defRPr/>
            </a:pPr>
            <a:r>
              <a:rPr lang="fr-FR" sz="3200" b="1" dirty="0"/>
              <a:t>Nécessité donc d’adopter des critères en vue de l’élaboration d’un programme hospitalier national.</a:t>
            </a:r>
          </a:p>
          <a:p>
            <a:pPr marL="893763" lvl="2" indent="-441325" algn="just">
              <a:buFont typeface="Wingdings" panose="05000000000000000000" pitchFamily="2" charset="2"/>
              <a:buChar char="§"/>
              <a:defRPr/>
            </a:pPr>
            <a:r>
              <a:rPr lang="fr-FR" sz="3200" b="1" dirty="0"/>
              <a:t>Octroi des subsides conditionné par le fait que les initiatives s’inscrivent dans ce programme</a:t>
            </a:r>
          </a:p>
          <a:p>
            <a:pPr marL="893763" lvl="2" indent="-441325" algn="just">
              <a:buFont typeface="Wingdings" panose="05000000000000000000" pitchFamily="2" charset="2"/>
              <a:buChar char="§"/>
              <a:defRPr/>
            </a:pPr>
            <a:r>
              <a:rPr lang="fr-FR" sz="3200" b="1" dirty="0"/>
              <a:t>Possibilité maintenue d’initiatives privées hors programme et non subsidiées.</a:t>
            </a:r>
          </a:p>
          <a:p>
            <a:pPr marL="893763" lvl="2" indent="-441325" algn="just">
              <a:buFont typeface="Wingdings" panose="05000000000000000000" pitchFamily="2" charset="2"/>
              <a:buChar char="§"/>
              <a:defRPr/>
            </a:pPr>
            <a:r>
              <a:rPr lang="fr-FR" sz="3200" b="1" dirty="0"/>
              <a:t>Planification purement indicative.</a:t>
            </a:r>
          </a:p>
        </p:txBody>
      </p:sp>
      <p:sp>
        <p:nvSpPr>
          <p:cNvPr id="2" name="Espace réservé du numéro de diapositive 1">
            <a:extLst>
              <a:ext uri="{FF2B5EF4-FFF2-40B4-BE49-F238E27FC236}">
                <a16:creationId xmlns:a16="http://schemas.microsoft.com/office/drawing/2014/main" id="{5149615E-B286-0C20-3E03-4B32D3454681}"/>
              </a:ext>
            </a:extLst>
          </p:cNvPr>
          <p:cNvSpPr>
            <a:spLocks noGrp="1"/>
          </p:cNvSpPr>
          <p:nvPr>
            <p:ph type="sldNum" sz="quarter" idx="10"/>
          </p:nvPr>
        </p:nvSpPr>
        <p:spPr/>
        <p:txBody>
          <a:bodyPr/>
          <a:lstStyle/>
          <a:p>
            <a:pPr rtl="0"/>
            <a:fld id="{48F63A3B-78C7-47BE-AE5E-E10140E04643}" type="slidenum">
              <a:rPr lang="nl-NL" smtClean="0"/>
              <a:pPr rtl="0"/>
              <a:t>24</a:t>
            </a:fld>
            <a:endParaRPr lang="nl-NL" dirty="0"/>
          </a:p>
        </p:txBody>
      </p:sp>
    </p:spTree>
    <p:extLst>
      <p:ext uri="{BB962C8B-B14F-4D97-AF65-F5344CB8AC3E}">
        <p14:creationId xmlns:p14="http://schemas.microsoft.com/office/powerpoint/2010/main" val="9722832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836712"/>
            <a:ext cx="9145016" cy="5688632"/>
          </a:xfrm>
        </p:spPr>
        <p:txBody>
          <a:bodyPr>
            <a:noAutofit/>
          </a:bodyPr>
          <a:lstStyle/>
          <a:p>
            <a:pPr marL="893763" lvl="2" indent="-441325" algn="just">
              <a:buFont typeface="Wingdings" panose="05000000000000000000" pitchFamily="2" charset="2"/>
              <a:buChar char="§"/>
              <a:defRPr/>
            </a:pPr>
            <a:r>
              <a:rPr lang="fr-FR" sz="3200" b="1" dirty="0"/>
              <a:t>Caractère imparfait de la programmation indicative (A.R. du 12 décembre 1966) :</a:t>
            </a:r>
          </a:p>
          <a:p>
            <a:pPr marL="1266826" lvl="3" indent="-457200" algn="just">
              <a:buFont typeface="Wingdings" panose="05000000000000000000" pitchFamily="2" charset="2"/>
              <a:buChar char="§"/>
              <a:defRPr/>
            </a:pPr>
            <a:r>
              <a:rPr lang="fr-FR" sz="2800" b="1" dirty="0"/>
              <a:t>Programmation de services hospitaliers d’un point de vue quantitatif</a:t>
            </a:r>
          </a:p>
          <a:p>
            <a:pPr marL="1266826" lvl="3" indent="-457200" algn="just">
              <a:buFont typeface="Wingdings" panose="05000000000000000000" pitchFamily="2" charset="2"/>
              <a:buChar char="§"/>
              <a:defRPr/>
            </a:pPr>
            <a:r>
              <a:rPr lang="fr-FR" sz="2800" b="1" dirty="0"/>
              <a:t>Répartition fort inégale des lits par province</a:t>
            </a:r>
          </a:p>
          <a:p>
            <a:pPr marL="1266826" lvl="3" indent="-457200" algn="just">
              <a:buFont typeface="Wingdings" panose="05000000000000000000" pitchFamily="2" charset="2"/>
              <a:buChar char="§"/>
              <a:defRPr/>
            </a:pPr>
            <a:r>
              <a:rPr lang="fr-FR" sz="2800" b="1" dirty="0"/>
              <a:t>Non prise en compte de la collaboration entre les hôpitaux et de la suppression de services concurrents.</a:t>
            </a:r>
          </a:p>
          <a:p>
            <a:pPr marL="1266826" lvl="3" indent="-457200" algn="just">
              <a:buFont typeface="Wingdings" panose="05000000000000000000" pitchFamily="2" charset="2"/>
              <a:buChar char="§"/>
              <a:defRPr/>
            </a:pPr>
            <a:r>
              <a:rPr lang="fr-FR" sz="2800" b="1" dirty="0"/>
              <a:t>Non prise en compte de l’évolution des techniques médicales et chirurgicales</a:t>
            </a:r>
          </a:p>
          <a:p>
            <a:pPr marL="1266826" lvl="3" indent="-457200" algn="just">
              <a:buFont typeface="Wingdings" panose="05000000000000000000" pitchFamily="2" charset="2"/>
              <a:buChar char="§"/>
              <a:defRPr/>
            </a:pPr>
            <a:r>
              <a:rPr lang="fr-FR" sz="2800" b="1" dirty="0"/>
              <a:t>Incidence de la sécurité sociale</a:t>
            </a:r>
          </a:p>
          <a:p>
            <a:pPr marL="1266826" lvl="3" indent="-457200" algn="just">
              <a:buFont typeface="Wingdings" panose="05000000000000000000" pitchFamily="2" charset="2"/>
              <a:buChar char="§"/>
              <a:defRPr/>
            </a:pPr>
            <a:r>
              <a:rPr lang="fr-FR" sz="2800" b="1" dirty="0"/>
              <a:t>Etc.</a:t>
            </a:r>
          </a:p>
        </p:txBody>
      </p:sp>
      <p:sp>
        <p:nvSpPr>
          <p:cNvPr id="2" name="Espace réservé du numéro de diapositive 1">
            <a:extLst>
              <a:ext uri="{FF2B5EF4-FFF2-40B4-BE49-F238E27FC236}">
                <a16:creationId xmlns:a16="http://schemas.microsoft.com/office/drawing/2014/main" id="{ECD08AC5-458A-2D30-7FD0-7E758B8161BB}"/>
              </a:ext>
            </a:extLst>
          </p:cNvPr>
          <p:cNvSpPr>
            <a:spLocks noGrp="1"/>
          </p:cNvSpPr>
          <p:nvPr>
            <p:ph type="sldNum" sz="quarter" idx="10"/>
          </p:nvPr>
        </p:nvSpPr>
        <p:spPr/>
        <p:txBody>
          <a:bodyPr/>
          <a:lstStyle/>
          <a:p>
            <a:pPr rtl="0"/>
            <a:fld id="{48F63A3B-78C7-47BE-AE5E-E10140E04643}" type="slidenum">
              <a:rPr lang="nl-NL" smtClean="0"/>
              <a:pPr rtl="0"/>
              <a:t>25</a:t>
            </a:fld>
            <a:endParaRPr lang="nl-NL" dirty="0"/>
          </a:p>
        </p:txBody>
      </p:sp>
    </p:spTree>
    <p:extLst>
      <p:ext uri="{BB962C8B-B14F-4D97-AF65-F5344CB8AC3E}">
        <p14:creationId xmlns:p14="http://schemas.microsoft.com/office/powerpoint/2010/main" val="597590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456" y="1844824"/>
            <a:ext cx="9145016" cy="2376264"/>
          </a:xfrm>
        </p:spPr>
        <p:txBody>
          <a:bodyPr>
            <a:noAutofit/>
          </a:bodyPr>
          <a:lstStyle/>
          <a:p>
            <a:pPr marL="893763" lvl="2" indent="-441325" algn="just">
              <a:buFont typeface="Wingdings" panose="05000000000000000000" pitchFamily="2" charset="2"/>
              <a:buChar char="§"/>
              <a:defRPr/>
            </a:pPr>
            <a:r>
              <a:rPr lang="fr-FR" sz="3200" b="1" dirty="0"/>
              <a:t>La programmation </a:t>
            </a:r>
            <a:r>
              <a:rPr lang="fr-FR" sz="3200" b="1" u="sng" dirty="0"/>
              <a:t>impérative</a:t>
            </a:r>
            <a:r>
              <a:rPr lang="fr-FR" sz="3200" b="1" dirty="0"/>
              <a:t> et l’agrément</a:t>
            </a:r>
          </a:p>
          <a:p>
            <a:pPr marL="893763" lvl="2" indent="-441325" algn="just">
              <a:buFont typeface="Wingdings" panose="05000000000000000000" pitchFamily="2" charset="2"/>
              <a:buChar char="§"/>
              <a:defRPr/>
            </a:pPr>
            <a:endParaRPr lang="fr-FR" sz="3200" b="1" dirty="0"/>
          </a:p>
          <a:p>
            <a:pPr marL="1266826" lvl="3" indent="-457200" algn="just">
              <a:buFont typeface="Wingdings" panose="05000000000000000000" pitchFamily="2" charset="2"/>
              <a:buChar char="§"/>
              <a:defRPr/>
            </a:pPr>
            <a:r>
              <a:rPr lang="fr-FR" sz="2800" b="1" dirty="0"/>
              <a:t>Le loi du 6 juillet 1973 modifiant la loi de 1963 et insérant le concept de programmation impérative.</a:t>
            </a:r>
          </a:p>
        </p:txBody>
      </p:sp>
      <p:sp>
        <p:nvSpPr>
          <p:cNvPr id="2" name="Espace réservé du numéro de diapositive 1">
            <a:extLst>
              <a:ext uri="{FF2B5EF4-FFF2-40B4-BE49-F238E27FC236}">
                <a16:creationId xmlns:a16="http://schemas.microsoft.com/office/drawing/2014/main" id="{DBB41431-D2C8-1DF0-0EE4-1BD5094CC117}"/>
              </a:ext>
            </a:extLst>
          </p:cNvPr>
          <p:cNvSpPr>
            <a:spLocks noGrp="1"/>
          </p:cNvSpPr>
          <p:nvPr>
            <p:ph type="sldNum" sz="quarter" idx="10"/>
          </p:nvPr>
        </p:nvSpPr>
        <p:spPr/>
        <p:txBody>
          <a:bodyPr/>
          <a:lstStyle/>
          <a:p>
            <a:pPr rtl="0"/>
            <a:fld id="{48F63A3B-78C7-47BE-AE5E-E10140E04643}" type="slidenum">
              <a:rPr lang="nl-NL" smtClean="0"/>
              <a:pPr rtl="0"/>
              <a:t>26</a:t>
            </a:fld>
            <a:endParaRPr lang="nl-NL" dirty="0"/>
          </a:p>
        </p:txBody>
      </p:sp>
    </p:spTree>
    <p:extLst>
      <p:ext uri="{BB962C8B-B14F-4D97-AF65-F5344CB8AC3E}">
        <p14:creationId xmlns:p14="http://schemas.microsoft.com/office/powerpoint/2010/main" val="26382096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6496" y="836712"/>
            <a:ext cx="8928992" cy="5688632"/>
          </a:xfrm>
        </p:spPr>
        <p:txBody>
          <a:bodyPr>
            <a:noAutofit/>
          </a:bodyPr>
          <a:lstStyle/>
          <a:p>
            <a:pPr marL="180975" lvl="3" indent="0" algn="just">
              <a:buNone/>
              <a:defRPr/>
            </a:pPr>
            <a:r>
              <a:rPr lang="fr-FR" sz="2800" b="1" dirty="0"/>
              <a:t>Le Roi peut « </a:t>
            </a:r>
            <a:r>
              <a:rPr lang="fr-FR" sz="2800" b="1" i="1" dirty="0"/>
              <a:t>fixer, par arrêté délibéré en conseil des ministres, et après avis du conseil national des établissements hospitaliers, section de programmation, les critères qui seront d’application pour la programmation des différentes espèces d’hôpitaux et services hospitaliers, visant notamment leur spécialisation, leur capacité, leur équipement et la coordination de leurs installations et de leurs activités compte tenu des besoins généraux et spéciaux de la population à desservir et des impératifs d’une saine gestion, ainsi que des prévisions concernant l’évolution des équipements sanitaires qui sont de nature à influencer ces critères de programmation </a:t>
            </a:r>
            <a:r>
              <a:rPr lang="fr-FR" sz="2800" b="1" dirty="0"/>
              <a:t>».</a:t>
            </a:r>
          </a:p>
        </p:txBody>
      </p:sp>
      <p:sp>
        <p:nvSpPr>
          <p:cNvPr id="2" name="Espace réservé du numéro de diapositive 1">
            <a:extLst>
              <a:ext uri="{FF2B5EF4-FFF2-40B4-BE49-F238E27FC236}">
                <a16:creationId xmlns:a16="http://schemas.microsoft.com/office/drawing/2014/main" id="{8943BB29-13D3-6544-6E58-C0230CFE8FD1}"/>
              </a:ext>
            </a:extLst>
          </p:cNvPr>
          <p:cNvSpPr>
            <a:spLocks noGrp="1"/>
          </p:cNvSpPr>
          <p:nvPr>
            <p:ph type="sldNum" sz="quarter" idx="10"/>
          </p:nvPr>
        </p:nvSpPr>
        <p:spPr/>
        <p:txBody>
          <a:bodyPr/>
          <a:lstStyle/>
          <a:p>
            <a:pPr rtl="0"/>
            <a:fld id="{48F63A3B-78C7-47BE-AE5E-E10140E04643}" type="slidenum">
              <a:rPr lang="nl-NL" smtClean="0"/>
              <a:pPr rtl="0"/>
              <a:t>27</a:t>
            </a:fld>
            <a:endParaRPr lang="nl-NL" dirty="0"/>
          </a:p>
        </p:txBody>
      </p:sp>
    </p:spTree>
    <p:extLst>
      <p:ext uri="{BB962C8B-B14F-4D97-AF65-F5344CB8AC3E}">
        <p14:creationId xmlns:p14="http://schemas.microsoft.com/office/powerpoint/2010/main" val="22895962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6496" y="836712"/>
            <a:ext cx="8928992" cy="5688632"/>
          </a:xfrm>
        </p:spPr>
        <p:txBody>
          <a:bodyPr>
            <a:noAutofit/>
          </a:bodyPr>
          <a:lstStyle/>
          <a:p>
            <a:pPr marL="180975" lvl="3" indent="0" algn="just">
              <a:buNone/>
              <a:defRPr/>
            </a:pPr>
            <a:r>
              <a:rPr lang="fr-FR" sz="2800" b="1" dirty="0"/>
              <a:t>La programmation impérative couvre aussi bien la construction, l’extension que la modification de la destination des lits.</a:t>
            </a:r>
          </a:p>
          <a:p>
            <a:pPr marL="180975" lvl="3" indent="0" algn="just">
              <a:buNone/>
              <a:defRPr/>
            </a:pPr>
            <a:r>
              <a:rPr lang="fr-FR" sz="2800" b="1" dirty="0"/>
              <a:t>Interdiction donc de construire, étendre ou reconvertir un hôpital ou un service si ce n’est pas inséré dans le programme hospitalier.</a:t>
            </a:r>
          </a:p>
        </p:txBody>
      </p:sp>
      <p:sp>
        <p:nvSpPr>
          <p:cNvPr id="2" name="Espace réservé du numéro de diapositive 1">
            <a:extLst>
              <a:ext uri="{FF2B5EF4-FFF2-40B4-BE49-F238E27FC236}">
                <a16:creationId xmlns:a16="http://schemas.microsoft.com/office/drawing/2014/main" id="{280B13B7-9143-33DD-2927-2F5C27BAAC52}"/>
              </a:ext>
            </a:extLst>
          </p:cNvPr>
          <p:cNvSpPr>
            <a:spLocks noGrp="1"/>
          </p:cNvSpPr>
          <p:nvPr>
            <p:ph type="sldNum" sz="quarter" idx="10"/>
          </p:nvPr>
        </p:nvSpPr>
        <p:spPr/>
        <p:txBody>
          <a:bodyPr/>
          <a:lstStyle/>
          <a:p>
            <a:pPr rtl="0"/>
            <a:fld id="{48F63A3B-78C7-47BE-AE5E-E10140E04643}" type="slidenum">
              <a:rPr lang="nl-NL" smtClean="0"/>
              <a:pPr rtl="0"/>
              <a:t>28</a:t>
            </a:fld>
            <a:endParaRPr lang="nl-NL" dirty="0"/>
          </a:p>
        </p:txBody>
      </p:sp>
    </p:spTree>
    <p:extLst>
      <p:ext uri="{BB962C8B-B14F-4D97-AF65-F5344CB8AC3E}">
        <p14:creationId xmlns:p14="http://schemas.microsoft.com/office/powerpoint/2010/main" val="14407354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6496" y="836712"/>
            <a:ext cx="8928992" cy="5688632"/>
          </a:xfrm>
        </p:spPr>
        <p:txBody>
          <a:bodyPr>
            <a:noAutofit/>
          </a:bodyPr>
          <a:lstStyle/>
          <a:p>
            <a:pPr marL="180975" lvl="3" indent="0" algn="just">
              <a:buNone/>
              <a:defRPr/>
            </a:pPr>
            <a:r>
              <a:rPr lang="fr-FR" sz="2800" b="1" dirty="0"/>
              <a:t>Aujourd’hui l’article 36 de la loi de 2008 prévoit : </a:t>
            </a:r>
          </a:p>
          <a:p>
            <a:pPr marL="180975" lvl="3" indent="0" algn="just">
              <a:buNone/>
              <a:defRPr/>
            </a:pPr>
            <a:r>
              <a:rPr lang="fr-FR" sz="2800" b="1" dirty="0"/>
              <a:t>«</a:t>
            </a:r>
            <a:r>
              <a:rPr lang="fr-FR" sz="2800" b="1" i="1" dirty="0"/>
              <a:t> Le Roi fixe, par arrêté délibéré en conseil des ministres, et après avis du conseil national des établissements hospitaliers, </a:t>
            </a:r>
            <a:r>
              <a:rPr lang="fr-FR" sz="2800" b="1" i="1" u="sng" dirty="0"/>
              <a:t>section agrément et programmation</a:t>
            </a:r>
            <a:r>
              <a:rPr lang="fr-FR" sz="2800" b="1" i="1" dirty="0"/>
              <a:t>, les critères qui sont d’application pour la programmation des différentes sortes d’hôpitaux, services hospitaliers, sections hospitalières, fonctions hospitalières et groupement d’hôpitaux, visant notamment leur spécialisation, leur capacité, leur équipement et la coordination de leurs installations et de leurs activités, compte tenu des besoins généraux et spéciaux de la population à desservir à l’intérieur d’un territoire à fixer. »</a:t>
            </a:r>
          </a:p>
        </p:txBody>
      </p:sp>
      <p:sp>
        <p:nvSpPr>
          <p:cNvPr id="2" name="Espace réservé du numéro de diapositive 1">
            <a:extLst>
              <a:ext uri="{FF2B5EF4-FFF2-40B4-BE49-F238E27FC236}">
                <a16:creationId xmlns:a16="http://schemas.microsoft.com/office/drawing/2014/main" id="{2909CA0C-C0C6-ABB9-1196-8F116DE7ABE3}"/>
              </a:ext>
            </a:extLst>
          </p:cNvPr>
          <p:cNvSpPr>
            <a:spLocks noGrp="1"/>
          </p:cNvSpPr>
          <p:nvPr>
            <p:ph type="sldNum" sz="quarter" idx="10"/>
          </p:nvPr>
        </p:nvSpPr>
        <p:spPr/>
        <p:txBody>
          <a:bodyPr/>
          <a:lstStyle/>
          <a:p>
            <a:pPr rtl="0"/>
            <a:fld id="{48F63A3B-78C7-47BE-AE5E-E10140E04643}" type="slidenum">
              <a:rPr lang="nl-NL" smtClean="0"/>
              <a:pPr rtl="0"/>
              <a:t>29</a:t>
            </a:fld>
            <a:endParaRPr lang="nl-NL" dirty="0"/>
          </a:p>
        </p:txBody>
      </p:sp>
    </p:spTree>
    <p:extLst>
      <p:ext uri="{BB962C8B-B14F-4D97-AF65-F5344CB8AC3E}">
        <p14:creationId xmlns:p14="http://schemas.microsoft.com/office/powerpoint/2010/main" val="3674195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07FF65-A536-F639-8591-ED024C223308}"/>
              </a:ext>
            </a:extLst>
          </p:cNvPr>
          <p:cNvSpPr>
            <a:spLocks noGrp="1"/>
          </p:cNvSpPr>
          <p:nvPr>
            <p:ph type="ctrTitle"/>
          </p:nvPr>
        </p:nvSpPr>
        <p:spPr>
          <a:xfrm>
            <a:off x="632520" y="620688"/>
            <a:ext cx="8640960" cy="2919841"/>
          </a:xfrm>
        </p:spPr>
        <p:txBody>
          <a:bodyPr rtlCol="0" anchor="ctr"/>
          <a:lstStyle>
            <a:defPPr>
              <a:defRPr lang="nl-NL"/>
            </a:defPPr>
          </a:lstStyle>
          <a:p>
            <a:pPr rtl="0"/>
            <a:r>
              <a:rPr lang="fr-BE" sz="5400" cap="small" dirty="0"/>
              <a:t>1.</a:t>
            </a:r>
            <a:br>
              <a:rPr lang="fr-BE" sz="5400" cap="small" dirty="0"/>
            </a:br>
            <a:r>
              <a:rPr lang="fr-BE" sz="5400" cap="small" dirty="0"/>
              <a:t>INTRODUCTION</a:t>
            </a:r>
            <a:endParaRPr lang="nl-NL" cap="none" dirty="0"/>
          </a:p>
        </p:txBody>
      </p:sp>
      <p:sp>
        <p:nvSpPr>
          <p:cNvPr id="3" name="Espace réservé du numéro de diapositive 2">
            <a:extLst>
              <a:ext uri="{FF2B5EF4-FFF2-40B4-BE49-F238E27FC236}">
                <a16:creationId xmlns:a16="http://schemas.microsoft.com/office/drawing/2014/main" id="{34638D58-3F0B-FE74-873E-1D263FAEAD97}"/>
              </a:ext>
            </a:extLst>
          </p:cNvPr>
          <p:cNvSpPr>
            <a:spLocks noGrp="1"/>
          </p:cNvSpPr>
          <p:nvPr>
            <p:ph type="sldNum" sz="quarter" idx="10"/>
          </p:nvPr>
        </p:nvSpPr>
        <p:spPr/>
        <p:txBody>
          <a:bodyPr/>
          <a:lstStyle/>
          <a:p>
            <a:pPr rtl="0"/>
            <a:fld id="{48F63A3B-78C7-47BE-AE5E-E10140E04643}" type="slidenum">
              <a:rPr lang="nl-NL" smtClean="0"/>
              <a:pPr rtl="0"/>
              <a:t>3</a:t>
            </a:fld>
            <a:endParaRPr lang="nl-NL" dirty="0"/>
          </a:p>
        </p:txBody>
      </p:sp>
    </p:spTree>
    <p:extLst>
      <p:ext uri="{BB962C8B-B14F-4D97-AF65-F5344CB8AC3E}">
        <p14:creationId xmlns:p14="http://schemas.microsoft.com/office/powerpoint/2010/main" val="4303291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6496" y="836712"/>
            <a:ext cx="8928992" cy="5688632"/>
          </a:xfrm>
        </p:spPr>
        <p:txBody>
          <a:bodyPr>
            <a:noAutofit/>
          </a:bodyPr>
          <a:lstStyle/>
          <a:p>
            <a:pPr marL="180975" lvl="3" indent="0" algn="just">
              <a:buNone/>
              <a:defRPr/>
            </a:pPr>
            <a:r>
              <a:rPr lang="fr-FR" sz="3200" b="1" dirty="0"/>
              <a:t>Les règles en matière de programmation prévoient qu’il est interdit de procéder sans autorisation à la mise en service et à l’exploitation de services hospitaliers.</a:t>
            </a:r>
            <a:r>
              <a:rPr lang="fr-FR" sz="3200" b="1" i="1" dirty="0"/>
              <a:t>  </a:t>
            </a:r>
            <a:r>
              <a:rPr lang="fr-FR" sz="3200" b="1" dirty="0"/>
              <a:t>l’autorisation est nécessaire pour construire, étendre, reconvertir, remplacer ou modifier la destination d’un hôpital ou d’un service hospitalier.  Les travaux effectués ne sont autorisés que s’ils s’insèrent dans le cadre du programme hospitalier.</a:t>
            </a:r>
          </a:p>
        </p:txBody>
      </p:sp>
      <p:sp>
        <p:nvSpPr>
          <p:cNvPr id="2" name="Espace réservé du numéro de diapositive 1">
            <a:extLst>
              <a:ext uri="{FF2B5EF4-FFF2-40B4-BE49-F238E27FC236}">
                <a16:creationId xmlns:a16="http://schemas.microsoft.com/office/drawing/2014/main" id="{FBA8A1B4-FE48-567B-4153-DE8F104C59C2}"/>
              </a:ext>
            </a:extLst>
          </p:cNvPr>
          <p:cNvSpPr>
            <a:spLocks noGrp="1"/>
          </p:cNvSpPr>
          <p:nvPr>
            <p:ph type="sldNum" sz="quarter" idx="10"/>
          </p:nvPr>
        </p:nvSpPr>
        <p:spPr/>
        <p:txBody>
          <a:bodyPr/>
          <a:lstStyle/>
          <a:p>
            <a:pPr rtl="0"/>
            <a:fld id="{48F63A3B-78C7-47BE-AE5E-E10140E04643}" type="slidenum">
              <a:rPr lang="nl-NL" smtClean="0"/>
              <a:pPr rtl="0"/>
              <a:t>30</a:t>
            </a:fld>
            <a:endParaRPr lang="nl-NL" dirty="0"/>
          </a:p>
        </p:txBody>
      </p:sp>
    </p:spTree>
    <p:extLst>
      <p:ext uri="{BB962C8B-B14F-4D97-AF65-F5344CB8AC3E}">
        <p14:creationId xmlns:p14="http://schemas.microsoft.com/office/powerpoint/2010/main" val="16948205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88504" y="2132856"/>
            <a:ext cx="8928992" cy="2448272"/>
          </a:xfrm>
        </p:spPr>
        <p:txBody>
          <a:bodyPr>
            <a:noAutofit/>
          </a:bodyPr>
          <a:lstStyle/>
          <a:p>
            <a:pPr marL="180975" lvl="3" indent="0" algn="just">
              <a:buNone/>
              <a:defRPr/>
            </a:pPr>
            <a:r>
              <a:rPr lang="fr-FR" sz="3200" b="1" dirty="0"/>
              <a:t>En ce qui concerne les lits hospitaliers, un A.R. n°60 du 22 juillet 1982 a instauré un « moratoire » des lits d’hôpitaux généraux, c’est-à-dire un blocage de la mise en service de nouveaux lits.</a:t>
            </a:r>
          </a:p>
        </p:txBody>
      </p:sp>
      <p:sp>
        <p:nvSpPr>
          <p:cNvPr id="2" name="Espace réservé du numéro de diapositive 1">
            <a:extLst>
              <a:ext uri="{FF2B5EF4-FFF2-40B4-BE49-F238E27FC236}">
                <a16:creationId xmlns:a16="http://schemas.microsoft.com/office/drawing/2014/main" id="{2CB42444-7AB0-BE13-8573-16B2C6E18A93}"/>
              </a:ext>
            </a:extLst>
          </p:cNvPr>
          <p:cNvSpPr>
            <a:spLocks noGrp="1"/>
          </p:cNvSpPr>
          <p:nvPr>
            <p:ph type="sldNum" sz="quarter" idx="10"/>
          </p:nvPr>
        </p:nvSpPr>
        <p:spPr/>
        <p:txBody>
          <a:bodyPr/>
          <a:lstStyle/>
          <a:p>
            <a:pPr rtl="0"/>
            <a:fld id="{48F63A3B-78C7-47BE-AE5E-E10140E04643}" type="slidenum">
              <a:rPr lang="nl-NL" smtClean="0"/>
              <a:pPr rtl="0"/>
              <a:t>31</a:t>
            </a:fld>
            <a:endParaRPr lang="nl-NL" dirty="0"/>
          </a:p>
        </p:txBody>
      </p:sp>
    </p:spTree>
    <p:extLst>
      <p:ext uri="{BB962C8B-B14F-4D97-AF65-F5344CB8AC3E}">
        <p14:creationId xmlns:p14="http://schemas.microsoft.com/office/powerpoint/2010/main" val="5178138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6496" y="836712"/>
            <a:ext cx="8928992" cy="5688632"/>
          </a:xfrm>
        </p:spPr>
        <p:txBody>
          <a:bodyPr>
            <a:noAutofit/>
          </a:bodyPr>
          <a:lstStyle/>
          <a:p>
            <a:pPr marL="180975" lvl="3" indent="0" algn="just">
              <a:buNone/>
              <a:defRPr/>
            </a:pPr>
            <a:r>
              <a:rPr lang="fr-FR" sz="3200" b="1" dirty="0"/>
              <a:t>Nouvel instrument légal : </a:t>
            </a:r>
            <a:r>
              <a:rPr lang="fr-FR" sz="3200" b="1" u="sng" dirty="0"/>
              <a:t>l’autorisation de mise en service</a:t>
            </a:r>
            <a:r>
              <a:rPr lang="fr-FR" sz="3200" b="1" dirty="0"/>
              <a:t> </a:t>
            </a:r>
          </a:p>
          <a:p>
            <a:pPr marL="638175" lvl="3" indent="-457200" algn="just">
              <a:buFont typeface="Wingdings" panose="05000000000000000000" pitchFamily="2" charset="2"/>
              <a:buChar char="§"/>
              <a:defRPr/>
            </a:pPr>
            <a:r>
              <a:rPr lang="fr-FR" sz="2800" b="1" dirty="0"/>
              <a:t>Interdiction de procéder à la mise en service et à l’exploitation de services hospitaliers sans autorisation spécifique</a:t>
            </a:r>
          </a:p>
          <a:p>
            <a:pPr marL="638175" lvl="3" indent="-457200" algn="just">
              <a:buFont typeface="Wingdings" panose="05000000000000000000" pitchFamily="2" charset="2"/>
              <a:buChar char="§"/>
              <a:defRPr/>
            </a:pPr>
            <a:r>
              <a:rPr lang="fr-FR" sz="2800" b="1" dirty="0"/>
              <a:t>Conditions : </a:t>
            </a:r>
          </a:p>
          <a:p>
            <a:pPr marL="1079500" lvl="4" indent="-457200" algn="just">
              <a:defRPr/>
            </a:pPr>
            <a:r>
              <a:rPr lang="fr-FR" sz="2800" b="1" dirty="0"/>
              <a:t>non dépassement du nombre de lits agréés au </a:t>
            </a:r>
            <a:br>
              <a:rPr lang="fr-FR" sz="2800" b="1" dirty="0"/>
            </a:br>
            <a:r>
              <a:rPr lang="fr-FR" sz="2800" b="1" dirty="0"/>
              <a:t>1</a:t>
            </a:r>
            <a:r>
              <a:rPr lang="fr-FR" sz="2800" b="1" baseline="30000" dirty="0"/>
              <a:t>er</a:t>
            </a:r>
            <a:r>
              <a:rPr lang="fr-FR" sz="2800" b="1" dirty="0"/>
              <a:t> juillet 1982</a:t>
            </a:r>
          </a:p>
          <a:p>
            <a:pPr marL="1079500" lvl="4" indent="-457200" algn="just">
              <a:defRPr/>
            </a:pPr>
            <a:r>
              <a:rPr lang="fr-FR" sz="2800" b="1" dirty="0"/>
              <a:t>Apporter la preuve de remplacement de lits existants ou de la diminution par rapport au nombre de lits antérieurs (voir articles 43 et 44 de la loi de 2008)</a:t>
            </a:r>
          </a:p>
        </p:txBody>
      </p:sp>
      <p:sp>
        <p:nvSpPr>
          <p:cNvPr id="2" name="Espace réservé du numéro de diapositive 1">
            <a:extLst>
              <a:ext uri="{FF2B5EF4-FFF2-40B4-BE49-F238E27FC236}">
                <a16:creationId xmlns:a16="http://schemas.microsoft.com/office/drawing/2014/main" id="{A8225B2B-1E5E-D6B6-F9DF-218806DD74BA}"/>
              </a:ext>
            </a:extLst>
          </p:cNvPr>
          <p:cNvSpPr>
            <a:spLocks noGrp="1"/>
          </p:cNvSpPr>
          <p:nvPr>
            <p:ph type="sldNum" sz="quarter" idx="10"/>
          </p:nvPr>
        </p:nvSpPr>
        <p:spPr/>
        <p:txBody>
          <a:bodyPr/>
          <a:lstStyle/>
          <a:p>
            <a:pPr rtl="0"/>
            <a:fld id="{48F63A3B-78C7-47BE-AE5E-E10140E04643}" type="slidenum">
              <a:rPr lang="nl-NL" smtClean="0"/>
              <a:pPr rtl="0"/>
              <a:t>32</a:t>
            </a:fld>
            <a:endParaRPr lang="nl-NL" dirty="0"/>
          </a:p>
        </p:txBody>
      </p:sp>
    </p:spTree>
    <p:extLst>
      <p:ext uri="{BB962C8B-B14F-4D97-AF65-F5344CB8AC3E}">
        <p14:creationId xmlns:p14="http://schemas.microsoft.com/office/powerpoint/2010/main" val="36712278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6496" y="836712"/>
            <a:ext cx="8928992" cy="5688632"/>
          </a:xfrm>
        </p:spPr>
        <p:txBody>
          <a:bodyPr>
            <a:noAutofit/>
          </a:bodyPr>
          <a:lstStyle/>
          <a:p>
            <a:pPr marL="180975" lvl="3" indent="0" algn="just">
              <a:buNone/>
              <a:defRPr/>
            </a:pPr>
            <a:r>
              <a:rPr lang="fr-FR" sz="3200" b="1" dirty="0"/>
              <a:t>La programmation hospitalière se fait sur base de critères qui déterminent le nombre de lits, de programmes de soins, d’appareils, etc. qui peuvent être mis en exploitation.</a:t>
            </a:r>
          </a:p>
          <a:p>
            <a:pPr marL="180975" lvl="3" indent="0" algn="just">
              <a:buNone/>
              <a:defRPr/>
            </a:pPr>
            <a:r>
              <a:rPr lang="fr-FR" sz="3200" b="1" dirty="0"/>
              <a:t>Les critères de la programmation sont des règles ou formules forfaitaires mathématiques destinées à mesures les besoins, compte tenu notamment des chiffres de la population, de la structure d’âge, de la morbidité et de la répartition géographique.</a:t>
            </a:r>
          </a:p>
          <a:p>
            <a:pPr marL="180975" lvl="3" indent="0" algn="just">
              <a:buNone/>
              <a:defRPr/>
            </a:pPr>
            <a:r>
              <a:rPr lang="fr-FR" sz="3200" b="1" dirty="0"/>
              <a:t>Ces critères sont d’application sur l’ensemble du territoire (article 37 de la loi de 2008).</a:t>
            </a:r>
          </a:p>
        </p:txBody>
      </p:sp>
      <p:sp>
        <p:nvSpPr>
          <p:cNvPr id="2" name="Espace réservé du numéro de diapositive 1">
            <a:extLst>
              <a:ext uri="{FF2B5EF4-FFF2-40B4-BE49-F238E27FC236}">
                <a16:creationId xmlns:a16="http://schemas.microsoft.com/office/drawing/2014/main" id="{F772342E-5838-8351-17D4-1045BA9A0F3B}"/>
              </a:ext>
            </a:extLst>
          </p:cNvPr>
          <p:cNvSpPr>
            <a:spLocks noGrp="1"/>
          </p:cNvSpPr>
          <p:nvPr>
            <p:ph type="sldNum" sz="quarter" idx="10"/>
          </p:nvPr>
        </p:nvSpPr>
        <p:spPr/>
        <p:txBody>
          <a:bodyPr/>
          <a:lstStyle/>
          <a:p>
            <a:pPr rtl="0"/>
            <a:fld id="{48F63A3B-78C7-47BE-AE5E-E10140E04643}" type="slidenum">
              <a:rPr lang="nl-NL" smtClean="0"/>
              <a:pPr rtl="0"/>
              <a:t>33</a:t>
            </a:fld>
            <a:endParaRPr lang="nl-NL" dirty="0"/>
          </a:p>
        </p:txBody>
      </p:sp>
    </p:spTree>
    <p:extLst>
      <p:ext uri="{BB962C8B-B14F-4D97-AF65-F5344CB8AC3E}">
        <p14:creationId xmlns:p14="http://schemas.microsoft.com/office/powerpoint/2010/main" val="19781829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938C35-DB56-578E-D536-181E7B81C370}"/>
              </a:ext>
            </a:extLst>
          </p:cNvPr>
          <p:cNvSpPr>
            <a:spLocks noGrp="1"/>
          </p:cNvSpPr>
          <p:nvPr>
            <p:ph type="title"/>
          </p:nvPr>
        </p:nvSpPr>
        <p:spPr>
          <a:xfrm>
            <a:off x="742950" y="2416215"/>
            <a:ext cx="8540697" cy="1012785"/>
          </a:xfrm>
        </p:spPr>
        <p:txBody>
          <a:bodyPr/>
          <a:lstStyle/>
          <a:p>
            <a:r>
              <a:rPr lang="fr-BE" sz="4000" cap="none" dirty="0"/>
              <a:t>L’agrément </a:t>
            </a:r>
          </a:p>
        </p:txBody>
      </p:sp>
      <p:sp>
        <p:nvSpPr>
          <p:cNvPr id="4" name="Espace réservé du numéro de diapositive 3">
            <a:extLst>
              <a:ext uri="{FF2B5EF4-FFF2-40B4-BE49-F238E27FC236}">
                <a16:creationId xmlns:a16="http://schemas.microsoft.com/office/drawing/2014/main" id="{91042090-9BD2-1C86-0DA2-267D449CD59F}"/>
              </a:ext>
            </a:extLst>
          </p:cNvPr>
          <p:cNvSpPr>
            <a:spLocks noGrp="1"/>
          </p:cNvSpPr>
          <p:nvPr>
            <p:ph type="sldNum" sz="quarter" idx="10"/>
          </p:nvPr>
        </p:nvSpPr>
        <p:spPr/>
        <p:txBody>
          <a:bodyPr/>
          <a:lstStyle/>
          <a:p>
            <a:pPr rtl="0"/>
            <a:fld id="{48F63A3B-78C7-47BE-AE5E-E10140E04643}" type="slidenum">
              <a:rPr lang="nl-NL" smtClean="0"/>
              <a:pPr rtl="0"/>
              <a:t>34</a:t>
            </a:fld>
            <a:endParaRPr lang="nl-NL" dirty="0"/>
          </a:p>
        </p:txBody>
      </p:sp>
    </p:spTree>
    <p:extLst>
      <p:ext uri="{BB962C8B-B14F-4D97-AF65-F5344CB8AC3E}">
        <p14:creationId xmlns:p14="http://schemas.microsoft.com/office/powerpoint/2010/main" val="40714857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548680"/>
            <a:ext cx="9217024" cy="5616624"/>
          </a:xfrm>
        </p:spPr>
        <p:txBody>
          <a:bodyPr>
            <a:noAutofit/>
          </a:bodyPr>
          <a:lstStyle/>
          <a:p>
            <a:pPr marL="893763" lvl="2" indent="-441325" algn="just">
              <a:buFont typeface="Wingdings" panose="05000000000000000000" pitchFamily="2" charset="2"/>
              <a:buChar char="§"/>
              <a:defRPr/>
            </a:pPr>
            <a:r>
              <a:rPr lang="fr-FR" sz="3000" b="1" dirty="0"/>
              <a:t>Généralités :</a:t>
            </a:r>
          </a:p>
          <a:p>
            <a:pPr marL="452438" lvl="2" indent="0" algn="just">
              <a:spcBef>
                <a:spcPts val="1200"/>
              </a:spcBef>
              <a:buNone/>
              <a:defRPr/>
            </a:pPr>
            <a:r>
              <a:rPr lang="fr-BE" b="1" dirty="0"/>
              <a:t>Les normes d’agrément sont à distinguer des critères de la programmation.  La notion d’agrément apparaît avec la loi de 1963 et avec un A.R. d’exécution du 23 octobre 1964 qui a été revu très régulièrement.   L’agrément consiste à fixer des règles élémentaires en matière d’hygiène, de salubrité et de qualité des équipements et des services pour qu’ils soient en adéquation avec les progrès de la médecine étant entendu que seuls les hôpitaux et les services hospitaliers, fonctions hospitalières et programmes de soins qui répondent à ces critères peuvent être agréés pour être ouverts et exploités.</a:t>
            </a:r>
          </a:p>
        </p:txBody>
      </p:sp>
      <p:sp>
        <p:nvSpPr>
          <p:cNvPr id="2" name="Espace réservé du numéro de diapositive 1">
            <a:extLst>
              <a:ext uri="{FF2B5EF4-FFF2-40B4-BE49-F238E27FC236}">
                <a16:creationId xmlns:a16="http://schemas.microsoft.com/office/drawing/2014/main" id="{BE08CCB4-683D-DE5B-9C87-5C0CC8F24572}"/>
              </a:ext>
            </a:extLst>
          </p:cNvPr>
          <p:cNvSpPr>
            <a:spLocks noGrp="1"/>
          </p:cNvSpPr>
          <p:nvPr>
            <p:ph type="sldNum" sz="quarter" idx="10"/>
          </p:nvPr>
        </p:nvSpPr>
        <p:spPr/>
        <p:txBody>
          <a:bodyPr/>
          <a:lstStyle/>
          <a:p>
            <a:pPr rtl="0"/>
            <a:fld id="{48F63A3B-78C7-47BE-AE5E-E10140E04643}" type="slidenum">
              <a:rPr lang="nl-NL" smtClean="0"/>
              <a:pPr rtl="0"/>
              <a:t>35</a:t>
            </a:fld>
            <a:endParaRPr lang="nl-NL" dirty="0"/>
          </a:p>
        </p:txBody>
      </p:sp>
    </p:spTree>
    <p:extLst>
      <p:ext uri="{BB962C8B-B14F-4D97-AF65-F5344CB8AC3E}">
        <p14:creationId xmlns:p14="http://schemas.microsoft.com/office/powerpoint/2010/main" val="36200867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5257" y="682039"/>
            <a:ext cx="9282239" cy="6237312"/>
          </a:xfrm>
        </p:spPr>
        <p:txBody>
          <a:bodyPr>
            <a:noAutofit/>
          </a:bodyPr>
          <a:lstStyle/>
          <a:p>
            <a:pPr marL="452438" lvl="2" indent="0" algn="just">
              <a:buNone/>
              <a:defRPr/>
            </a:pPr>
            <a:r>
              <a:rPr lang="fr-BE" sz="3200" b="1" spc="-20" dirty="0"/>
              <a:t>Diverses catégories de normes d’agrément existent :</a:t>
            </a:r>
          </a:p>
          <a:p>
            <a:pPr marL="900000" lvl="2" indent="-457200" algn="just">
              <a:spcBef>
                <a:spcPts val="1200"/>
              </a:spcBef>
              <a:buFont typeface="Wingdings" panose="05000000000000000000" pitchFamily="2" charset="2"/>
              <a:buChar char="§"/>
              <a:defRPr/>
            </a:pPr>
            <a:r>
              <a:rPr lang="fr-BE" b="1" dirty="0"/>
              <a:t>Normes de type architectural, fonctionnel et organisationnel relatives à l’organisation générale des hôpitaux et des organisations de chaque service</a:t>
            </a:r>
          </a:p>
          <a:p>
            <a:pPr marL="900000" lvl="2" indent="-457200" algn="just">
              <a:spcBef>
                <a:spcPts val="0"/>
              </a:spcBef>
              <a:buFont typeface="Wingdings" panose="05000000000000000000" pitchFamily="2" charset="2"/>
              <a:buChar char="§"/>
              <a:defRPr/>
            </a:pPr>
            <a:r>
              <a:rPr lang="fr-BE" b="1" dirty="0"/>
              <a:t>Normes de capacité ou d’activité (taille minimale d’un service, minimum de lits pour un hôpital, minimum d’accouchements pour une maternité)</a:t>
            </a:r>
          </a:p>
          <a:p>
            <a:pPr marL="900000" lvl="2" indent="-457200" algn="just">
              <a:spcBef>
                <a:spcPts val="0"/>
              </a:spcBef>
              <a:buFont typeface="Wingdings" panose="05000000000000000000" pitchFamily="2" charset="2"/>
              <a:buChar char="§"/>
              <a:defRPr/>
            </a:pPr>
            <a:r>
              <a:rPr lang="fr-BE" b="1" dirty="0"/>
              <a:t>Normes de conditions de production (enregistrement des incidents, recrutement d’un nombre de spécialistes en hygiène hospitalière…)</a:t>
            </a:r>
          </a:p>
          <a:p>
            <a:pPr marL="900000" lvl="2" indent="-457200" algn="just">
              <a:spcBef>
                <a:spcPts val="0"/>
              </a:spcBef>
              <a:buFont typeface="Wingdings" panose="05000000000000000000" pitchFamily="2" charset="2"/>
              <a:buChar char="§"/>
              <a:defRPr/>
            </a:pPr>
            <a:r>
              <a:rPr lang="fr-BE" b="1" dirty="0"/>
              <a:t>Existence de normes fonctionnelles et de normes de personnel particulières pour chaque type de service</a:t>
            </a:r>
          </a:p>
          <a:p>
            <a:pPr marL="900000" lvl="2" indent="-457200" algn="just">
              <a:spcBef>
                <a:spcPts val="0"/>
              </a:spcBef>
              <a:buFont typeface="Wingdings" panose="05000000000000000000" pitchFamily="2" charset="2"/>
              <a:buChar char="§"/>
              <a:defRPr/>
            </a:pPr>
            <a:r>
              <a:rPr lang="fr-BE" b="1" dirty="0"/>
              <a:t>Normes spéciales pour les hôpitaux universitaires</a:t>
            </a:r>
            <a:endParaRPr lang="fr-BE" sz="3200" b="1" dirty="0"/>
          </a:p>
          <a:p>
            <a:pPr marL="452438" lvl="2" indent="0" algn="just">
              <a:buNone/>
              <a:defRPr/>
            </a:pPr>
            <a:endParaRPr lang="fr-BE" sz="3200" b="1" dirty="0"/>
          </a:p>
        </p:txBody>
      </p:sp>
      <p:sp>
        <p:nvSpPr>
          <p:cNvPr id="2" name="Espace réservé du numéro de diapositive 1">
            <a:extLst>
              <a:ext uri="{FF2B5EF4-FFF2-40B4-BE49-F238E27FC236}">
                <a16:creationId xmlns:a16="http://schemas.microsoft.com/office/drawing/2014/main" id="{8EBC3F1D-E736-CD5D-72B0-3B4013BE36C0}"/>
              </a:ext>
            </a:extLst>
          </p:cNvPr>
          <p:cNvSpPr>
            <a:spLocks noGrp="1"/>
          </p:cNvSpPr>
          <p:nvPr>
            <p:ph type="sldNum" sz="quarter" idx="10"/>
          </p:nvPr>
        </p:nvSpPr>
        <p:spPr/>
        <p:txBody>
          <a:bodyPr/>
          <a:lstStyle/>
          <a:p>
            <a:pPr rtl="0"/>
            <a:fld id="{48F63A3B-78C7-47BE-AE5E-E10140E04643}" type="slidenum">
              <a:rPr lang="nl-NL" smtClean="0"/>
              <a:pPr rtl="0"/>
              <a:t>36</a:t>
            </a:fld>
            <a:endParaRPr lang="nl-NL" dirty="0"/>
          </a:p>
        </p:txBody>
      </p:sp>
    </p:spTree>
    <p:extLst>
      <p:ext uri="{BB962C8B-B14F-4D97-AF65-F5344CB8AC3E}">
        <p14:creationId xmlns:p14="http://schemas.microsoft.com/office/powerpoint/2010/main" val="1690056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6496" y="836712"/>
            <a:ext cx="8928992" cy="5688632"/>
          </a:xfrm>
        </p:spPr>
        <p:txBody>
          <a:bodyPr>
            <a:noAutofit/>
          </a:bodyPr>
          <a:lstStyle/>
          <a:p>
            <a:pPr marL="180975" lvl="3" indent="0" algn="just">
              <a:buNone/>
              <a:defRPr/>
            </a:pPr>
            <a:r>
              <a:rPr lang="fr-FR" sz="3200" b="1" dirty="0"/>
              <a:t>Depuis le dernière réforme de l’Etat, ce sont les entités fédérées qui ont la compétence complète de fixer les normes d’agrément à savoir non seulement la définition des normes mais également la délivrance des agréments ainsi que la procédure de délivrance et les inspections de contrôle.</a:t>
            </a:r>
          </a:p>
          <a:p>
            <a:pPr marL="180975" lvl="3" indent="0" algn="just">
              <a:buNone/>
              <a:defRPr/>
            </a:pPr>
            <a:r>
              <a:rPr lang="fr-FR" sz="3200" b="1" dirty="0"/>
              <a:t>L’Autorité fédérale reste quant à elle compétente pour les règles de base relatives à la programmation à législation organique et pour le financement.</a:t>
            </a:r>
          </a:p>
        </p:txBody>
      </p:sp>
      <p:sp>
        <p:nvSpPr>
          <p:cNvPr id="2" name="Espace réservé du numéro de diapositive 1">
            <a:extLst>
              <a:ext uri="{FF2B5EF4-FFF2-40B4-BE49-F238E27FC236}">
                <a16:creationId xmlns:a16="http://schemas.microsoft.com/office/drawing/2014/main" id="{7360B045-A2F3-22B7-716A-F1EFD172641C}"/>
              </a:ext>
            </a:extLst>
          </p:cNvPr>
          <p:cNvSpPr>
            <a:spLocks noGrp="1"/>
          </p:cNvSpPr>
          <p:nvPr>
            <p:ph type="sldNum" sz="quarter" idx="10"/>
          </p:nvPr>
        </p:nvSpPr>
        <p:spPr/>
        <p:txBody>
          <a:bodyPr/>
          <a:lstStyle/>
          <a:p>
            <a:pPr rtl="0"/>
            <a:fld id="{48F63A3B-78C7-47BE-AE5E-E10140E04643}" type="slidenum">
              <a:rPr lang="nl-NL" smtClean="0"/>
              <a:pPr rtl="0"/>
              <a:t>37</a:t>
            </a:fld>
            <a:endParaRPr lang="nl-NL" dirty="0"/>
          </a:p>
        </p:txBody>
      </p:sp>
    </p:spTree>
    <p:extLst>
      <p:ext uri="{BB962C8B-B14F-4D97-AF65-F5344CB8AC3E}">
        <p14:creationId xmlns:p14="http://schemas.microsoft.com/office/powerpoint/2010/main" val="10336223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938C35-DB56-578E-D536-181E7B81C370}"/>
              </a:ext>
            </a:extLst>
          </p:cNvPr>
          <p:cNvSpPr>
            <a:spLocks noGrp="1"/>
          </p:cNvSpPr>
          <p:nvPr>
            <p:ph type="title"/>
          </p:nvPr>
        </p:nvSpPr>
        <p:spPr>
          <a:xfrm>
            <a:off x="742950" y="2416215"/>
            <a:ext cx="8540697" cy="1012785"/>
          </a:xfrm>
        </p:spPr>
        <p:txBody>
          <a:bodyPr/>
          <a:lstStyle/>
          <a:p>
            <a:r>
              <a:rPr lang="fr-BE" sz="4000" cap="none" dirty="0"/>
              <a:t>Le financement </a:t>
            </a:r>
          </a:p>
        </p:txBody>
      </p:sp>
      <p:sp>
        <p:nvSpPr>
          <p:cNvPr id="4" name="Espace réservé du numéro de diapositive 3">
            <a:extLst>
              <a:ext uri="{FF2B5EF4-FFF2-40B4-BE49-F238E27FC236}">
                <a16:creationId xmlns:a16="http://schemas.microsoft.com/office/drawing/2014/main" id="{91042090-9BD2-1C86-0DA2-267D449CD59F}"/>
              </a:ext>
            </a:extLst>
          </p:cNvPr>
          <p:cNvSpPr>
            <a:spLocks noGrp="1"/>
          </p:cNvSpPr>
          <p:nvPr>
            <p:ph type="sldNum" sz="quarter" idx="10"/>
          </p:nvPr>
        </p:nvSpPr>
        <p:spPr/>
        <p:txBody>
          <a:bodyPr/>
          <a:lstStyle/>
          <a:p>
            <a:pPr rtl="0"/>
            <a:fld id="{48F63A3B-78C7-47BE-AE5E-E10140E04643}" type="slidenum">
              <a:rPr lang="nl-NL" smtClean="0"/>
              <a:pPr rtl="0"/>
              <a:t>38</a:t>
            </a:fld>
            <a:endParaRPr lang="nl-NL" dirty="0"/>
          </a:p>
        </p:txBody>
      </p:sp>
    </p:spTree>
    <p:extLst>
      <p:ext uri="{BB962C8B-B14F-4D97-AF65-F5344CB8AC3E}">
        <p14:creationId xmlns:p14="http://schemas.microsoft.com/office/powerpoint/2010/main" val="21513086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548680"/>
            <a:ext cx="9217024" cy="6237312"/>
          </a:xfrm>
        </p:spPr>
        <p:txBody>
          <a:bodyPr>
            <a:noAutofit/>
          </a:bodyPr>
          <a:lstStyle/>
          <a:p>
            <a:pPr marL="909638" lvl="2" indent="-457200" algn="just">
              <a:buFont typeface="Wingdings" panose="05000000000000000000" pitchFamily="2" charset="2"/>
              <a:buChar char="q"/>
              <a:defRPr/>
            </a:pPr>
            <a:r>
              <a:rPr lang="fr-FR" sz="3200" b="1" dirty="0"/>
              <a:t>Généralités</a:t>
            </a:r>
            <a:r>
              <a:rPr lang="fr-FR" sz="3000" b="1" dirty="0"/>
              <a:t> :</a:t>
            </a:r>
          </a:p>
          <a:p>
            <a:pPr marL="452438" lvl="2" indent="0" algn="just">
              <a:buNone/>
              <a:defRPr/>
            </a:pPr>
            <a:r>
              <a:rPr lang="fr-BE" b="1" dirty="0"/>
              <a:t>La question centrale est celle du financement des coûts d’exploitation.</a:t>
            </a:r>
          </a:p>
          <a:p>
            <a:pPr marL="452438" lvl="2" indent="0" algn="just">
              <a:buNone/>
              <a:defRPr/>
            </a:pPr>
            <a:r>
              <a:rPr lang="fr-BE" b="1" dirty="0"/>
              <a:t>L’article 95 de la loi de 2008 précise :</a:t>
            </a:r>
          </a:p>
          <a:p>
            <a:pPr marL="452438" lvl="2" indent="0" algn="just">
              <a:buNone/>
              <a:defRPr/>
            </a:pPr>
            <a:r>
              <a:rPr lang="fr-BE" b="1" dirty="0"/>
              <a:t>« </a:t>
            </a:r>
            <a:r>
              <a:rPr lang="fr-BE" b="1" i="1" dirty="0"/>
              <a:t>Le budget des moyens financiers (BMF) est fixé pour chaque hôpital distinct par le ministre qui a la santé publique dans ses attributions dans les limites d’un budget global pour le royaume, fixé par A.R. délibéré en conseil des ministres.</a:t>
            </a:r>
          </a:p>
          <a:p>
            <a:pPr marL="452438" lvl="2" indent="0" algn="just">
              <a:spcBef>
                <a:spcPts val="0"/>
              </a:spcBef>
              <a:buNone/>
              <a:defRPr/>
            </a:pPr>
            <a:r>
              <a:rPr lang="fr-BE" b="1" i="1" dirty="0"/>
              <a:t>…</a:t>
            </a:r>
          </a:p>
          <a:p>
            <a:pPr marL="452438" lvl="2" indent="0" algn="just">
              <a:spcBef>
                <a:spcPts val="0"/>
              </a:spcBef>
              <a:buNone/>
              <a:defRPr/>
            </a:pPr>
            <a:r>
              <a:rPr lang="fr-BE" b="1" i="1" dirty="0"/>
              <a:t>Le budget des moyens financiers visé au présent article est composé d’une partie fixe et d’une partie variable. </a:t>
            </a:r>
            <a:r>
              <a:rPr lang="fr-BE" b="1" dirty="0"/>
              <a:t>»</a:t>
            </a:r>
          </a:p>
        </p:txBody>
      </p:sp>
      <p:sp>
        <p:nvSpPr>
          <p:cNvPr id="2" name="Espace réservé du numéro de diapositive 1">
            <a:extLst>
              <a:ext uri="{FF2B5EF4-FFF2-40B4-BE49-F238E27FC236}">
                <a16:creationId xmlns:a16="http://schemas.microsoft.com/office/drawing/2014/main" id="{A9FC53C2-F881-45AC-A029-12B61A0771F6}"/>
              </a:ext>
            </a:extLst>
          </p:cNvPr>
          <p:cNvSpPr>
            <a:spLocks noGrp="1"/>
          </p:cNvSpPr>
          <p:nvPr>
            <p:ph type="sldNum" sz="quarter" idx="10"/>
          </p:nvPr>
        </p:nvSpPr>
        <p:spPr/>
        <p:txBody>
          <a:bodyPr/>
          <a:lstStyle/>
          <a:p>
            <a:pPr rtl="0"/>
            <a:fld id="{48F63A3B-78C7-47BE-AE5E-E10140E04643}" type="slidenum">
              <a:rPr lang="nl-NL" smtClean="0"/>
              <a:pPr rtl="0"/>
              <a:t>39</a:t>
            </a:fld>
            <a:endParaRPr lang="nl-NL" dirty="0"/>
          </a:p>
        </p:txBody>
      </p:sp>
    </p:spTree>
    <p:extLst>
      <p:ext uri="{BB962C8B-B14F-4D97-AF65-F5344CB8AC3E}">
        <p14:creationId xmlns:p14="http://schemas.microsoft.com/office/powerpoint/2010/main" val="4193475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9900" y="692696"/>
            <a:ext cx="8966200" cy="5691188"/>
          </a:xfrm>
        </p:spPr>
        <p:txBody>
          <a:bodyPr>
            <a:normAutofit fontScale="85000" lnSpcReduction="20000"/>
          </a:bodyPr>
          <a:lstStyle/>
          <a:p>
            <a:pPr marL="457200" indent="-457200">
              <a:buFont typeface="+mj-lt"/>
              <a:buAutoNum type="arabicPeriod"/>
              <a:defRPr/>
            </a:pPr>
            <a:r>
              <a:rPr lang="fr-BE" b="1" dirty="0"/>
              <a:t>Etude de l’environnement institutionnel </a:t>
            </a:r>
          </a:p>
          <a:p>
            <a:pPr lvl="1">
              <a:defRPr/>
            </a:pPr>
            <a:r>
              <a:rPr lang="fr-BE" b="1" i="1" dirty="0"/>
              <a:t>Politique de soins de santé ?</a:t>
            </a:r>
          </a:p>
          <a:p>
            <a:pPr lvl="1">
              <a:defRPr/>
            </a:pPr>
            <a:r>
              <a:rPr lang="fr-BE" b="1" i="1" dirty="0"/>
              <a:t>Vision ?</a:t>
            </a:r>
            <a:r>
              <a:rPr lang="fr-BE" b="1" dirty="0"/>
              <a:t> </a:t>
            </a:r>
          </a:p>
          <a:p>
            <a:pPr lvl="1">
              <a:defRPr/>
            </a:pPr>
            <a:endParaRPr lang="fr-BE" b="1" dirty="0"/>
          </a:p>
          <a:p>
            <a:pPr marL="457200" indent="-457200">
              <a:buFont typeface="+mj-lt"/>
              <a:buAutoNum type="arabicPeriod"/>
              <a:defRPr/>
            </a:pPr>
            <a:r>
              <a:rPr lang="fr-BE" b="1" dirty="0"/>
              <a:t>Financement  -  budgets publics</a:t>
            </a:r>
          </a:p>
          <a:p>
            <a:pPr marL="457200" indent="-457200">
              <a:buFont typeface="+mj-lt"/>
              <a:buAutoNum type="arabicPeriod"/>
              <a:defRPr/>
            </a:pPr>
            <a:endParaRPr lang="fr-BE" b="1" dirty="0"/>
          </a:p>
          <a:p>
            <a:pPr marL="457200" indent="-457200">
              <a:buFont typeface="+mj-lt"/>
              <a:buAutoNum type="arabicPeriod"/>
              <a:defRPr/>
            </a:pPr>
            <a:r>
              <a:rPr lang="fr-BE" b="1" dirty="0"/>
              <a:t>Débat sur la maîtrise des dépenses de santé : </a:t>
            </a:r>
          </a:p>
          <a:p>
            <a:pPr lvl="1">
              <a:defRPr/>
            </a:pPr>
            <a:r>
              <a:rPr lang="fr-BE" b="1" i="1" dirty="0"/>
              <a:t>Vieillissement de la population</a:t>
            </a:r>
          </a:p>
          <a:p>
            <a:pPr lvl="1">
              <a:buFont typeface="Arial"/>
              <a:buNone/>
              <a:defRPr/>
            </a:pPr>
            <a:r>
              <a:rPr lang="fr-BE" b="1" i="1" dirty="0"/>
              <a:t>	Développement technologique</a:t>
            </a:r>
          </a:p>
          <a:p>
            <a:pPr lvl="1">
              <a:buFont typeface="Arial"/>
              <a:buNone/>
              <a:defRPr/>
            </a:pPr>
            <a:r>
              <a:rPr lang="fr-BE" b="1" i="1" dirty="0"/>
              <a:t>	surconsommation – contrôle</a:t>
            </a:r>
          </a:p>
          <a:p>
            <a:pPr lvl="1">
              <a:defRPr/>
            </a:pPr>
            <a:r>
              <a:rPr lang="fr-BE" b="1" i="1" dirty="0"/>
              <a:t>Dépenses de fonctionnement des hôpitaux : prix de journée</a:t>
            </a:r>
          </a:p>
          <a:p>
            <a:pPr lvl="1">
              <a:defRPr/>
            </a:pPr>
            <a:endParaRPr lang="fr-BE" b="1" dirty="0"/>
          </a:p>
          <a:p>
            <a:pPr marL="457200" indent="-457200">
              <a:buFont typeface="+mj-lt"/>
              <a:buAutoNum type="arabicPeriod"/>
              <a:defRPr/>
            </a:pPr>
            <a:r>
              <a:rPr lang="fr-BE" b="1" dirty="0"/>
              <a:t>Les « couples de force » : réseaux</a:t>
            </a:r>
          </a:p>
        </p:txBody>
      </p:sp>
      <p:sp>
        <p:nvSpPr>
          <p:cNvPr id="2" name="Espace réservé du numéro de diapositive 1">
            <a:extLst>
              <a:ext uri="{FF2B5EF4-FFF2-40B4-BE49-F238E27FC236}">
                <a16:creationId xmlns:a16="http://schemas.microsoft.com/office/drawing/2014/main" id="{4FAC466A-E6E4-5DFF-981C-2592E23AB979}"/>
              </a:ext>
            </a:extLst>
          </p:cNvPr>
          <p:cNvSpPr>
            <a:spLocks noGrp="1"/>
          </p:cNvSpPr>
          <p:nvPr>
            <p:ph type="sldNum" sz="quarter" idx="10"/>
          </p:nvPr>
        </p:nvSpPr>
        <p:spPr/>
        <p:txBody>
          <a:bodyPr/>
          <a:lstStyle/>
          <a:p>
            <a:pPr rtl="0"/>
            <a:fld id="{48F63A3B-78C7-47BE-AE5E-E10140E04643}" type="slidenum">
              <a:rPr lang="nl-NL" smtClean="0"/>
              <a:pPr rtl="0"/>
              <a:t>4</a:t>
            </a:fld>
            <a:endParaRPr lang="nl-NL"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456" y="980728"/>
            <a:ext cx="9217024" cy="5976664"/>
          </a:xfrm>
        </p:spPr>
        <p:txBody>
          <a:bodyPr>
            <a:noAutofit/>
          </a:bodyPr>
          <a:lstStyle/>
          <a:p>
            <a:pPr marL="452438" lvl="2" indent="0" algn="just">
              <a:buNone/>
              <a:defRPr/>
            </a:pPr>
            <a:r>
              <a:rPr lang="fr-BE" sz="3200" b="1" dirty="0"/>
              <a:t>Dans le régime instauré en 1963, le souci existait déjà de veiller à obtenir une couverture totale du risque d’hospitalisation de l’assuré social (gratuité de l’hospitalisation) tout en fixant un prix normal de la journée d’entretien. </a:t>
            </a:r>
          </a:p>
          <a:p>
            <a:pPr marL="452438" lvl="2" indent="0" algn="just">
              <a:spcBef>
                <a:spcPts val="1200"/>
              </a:spcBef>
              <a:buNone/>
              <a:defRPr/>
            </a:pPr>
            <a:r>
              <a:rPr lang="fr-BE" sz="3200" b="1" dirty="0"/>
              <a:t>Le prix réel de l’hospitalisation est supporté à concurrence de 75% par les organismes assureurs et 25% (la différence) par l’Etat, SPF Santé publique.  </a:t>
            </a:r>
          </a:p>
        </p:txBody>
      </p:sp>
      <p:sp>
        <p:nvSpPr>
          <p:cNvPr id="2" name="Espace réservé du numéro de diapositive 1">
            <a:extLst>
              <a:ext uri="{FF2B5EF4-FFF2-40B4-BE49-F238E27FC236}">
                <a16:creationId xmlns:a16="http://schemas.microsoft.com/office/drawing/2014/main" id="{F1F35019-CD05-E5BD-88F2-8DE44A1D9C05}"/>
              </a:ext>
            </a:extLst>
          </p:cNvPr>
          <p:cNvSpPr>
            <a:spLocks noGrp="1"/>
          </p:cNvSpPr>
          <p:nvPr>
            <p:ph type="sldNum" sz="quarter" idx="10"/>
          </p:nvPr>
        </p:nvSpPr>
        <p:spPr/>
        <p:txBody>
          <a:bodyPr/>
          <a:lstStyle/>
          <a:p>
            <a:pPr rtl="0"/>
            <a:fld id="{48F63A3B-78C7-47BE-AE5E-E10140E04643}" type="slidenum">
              <a:rPr lang="nl-NL" smtClean="0"/>
              <a:pPr rtl="0"/>
              <a:t>40</a:t>
            </a:fld>
            <a:endParaRPr lang="nl-NL" dirty="0"/>
          </a:p>
        </p:txBody>
      </p:sp>
    </p:spTree>
    <p:extLst>
      <p:ext uri="{BB962C8B-B14F-4D97-AF65-F5344CB8AC3E}">
        <p14:creationId xmlns:p14="http://schemas.microsoft.com/office/powerpoint/2010/main" val="34492451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881336"/>
            <a:ext cx="9217024" cy="5976664"/>
          </a:xfrm>
        </p:spPr>
        <p:txBody>
          <a:bodyPr>
            <a:noAutofit/>
          </a:bodyPr>
          <a:lstStyle/>
          <a:p>
            <a:pPr marL="452438" lvl="2" indent="0" algn="just">
              <a:buNone/>
              <a:defRPr/>
            </a:pPr>
            <a:r>
              <a:rPr lang="fr-FR" sz="3200" b="1" dirty="0"/>
              <a:t>La formule était que le cumul des interventions du régime de l’assurance maladie-invalidité et du budget de la santé publique devait </a:t>
            </a:r>
            <a:r>
              <a:rPr lang="fr-BE" sz="3200" b="1" dirty="0"/>
              <a:t>couvrir intégralement le prix normal de la journée d’entretien en chambre commune et assurer aux malades qui sont hospitalisés ainsi la gratuité de cette hospitalisation.</a:t>
            </a:r>
          </a:p>
          <a:p>
            <a:pPr marL="452438" lvl="2" indent="0" algn="just">
              <a:spcBef>
                <a:spcPts val="1200"/>
              </a:spcBef>
              <a:buNone/>
              <a:defRPr/>
            </a:pPr>
            <a:r>
              <a:rPr lang="fr-BE" sz="3200" b="1" dirty="0"/>
              <a:t>Cette gratuité est relative puisque même pour les patients OMNIO une participation personnelle dans le prix de journée en chambre commune est réclamée.</a:t>
            </a:r>
          </a:p>
        </p:txBody>
      </p:sp>
      <p:sp>
        <p:nvSpPr>
          <p:cNvPr id="2" name="Espace réservé du numéro de diapositive 1">
            <a:extLst>
              <a:ext uri="{FF2B5EF4-FFF2-40B4-BE49-F238E27FC236}">
                <a16:creationId xmlns:a16="http://schemas.microsoft.com/office/drawing/2014/main" id="{8617098F-DBFA-9C58-F8F8-00E2CD312883}"/>
              </a:ext>
            </a:extLst>
          </p:cNvPr>
          <p:cNvSpPr>
            <a:spLocks noGrp="1"/>
          </p:cNvSpPr>
          <p:nvPr>
            <p:ph type="sldNum" sz="quarter" idx="10"/>
          </p:nvPr>
        </p:nvSpPr>
        <p:spPr/>
        <p:txBody>
          <a:bodyPr/>
          <a:lstStyle/>
          <a:p>
            <a:pPr rtl="0"/>
            <a:fld id="{48F63A3B-78C7-47BE-AE5E-E10140E04643}" type="slidenum">
              <a:rPr lang="nl-NL" smtClean="0"/>
              <a:pPr rtl="0"/>
              <a:t>41</a:t>
            </a:fld>
            <a:endParaRPr lang="nl-NL" dirty="0"/>
          </a:p>
        </p:txBody>
      </p:sp>
    </p:spTree>
    <p:extLst>
      <p:ext uri="{BB962C8B-B14F-4D97-AF65-F5344CB8AC3E}">
        <p14:creationId xmlns:p14="http://schemas.microsoft.com/office/powerpoint/2010/main" val="34742627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881336"/>
            <a:ext cx="9217024" cy="5976664"/>
          </a:xfrm>
        </p:spPr>
        <p:txBody>
          <a:bodyPr>
            <a:noAutofit/>
          </a:bodyPr>
          <a:lstStyle/>
          <a:p>
            <a:pPr marL="452438" lvl="2" indent="0" algn="just">
              <a:buNone/>
              <a:defRPr/>
            </a:pPr>
            <a:r>
              <a:rPr lang="fr-BE" sz="3200" b="1" dirty="0"/>
              <a:t>Les éléments constitutifs d’une journée d’entretien ont été fixés dans le cadre d’arrêtés ministériels.  </a:t>
            </a:r>
          </a:p>
          <a:p>
            <a:pPr marL="452438" lvl="2" indent="0" algn="just">
              <a:buNone/>
              <a:defRPr/>
            </a:pPr>
            <a:r>
              <a:rPr lang="fr-BE" sz="3200" b="1" dirty="0"/>
              <a:t>La critique majeure du système était que le prix normal de la journée d’entretien était fonction du nombre de journées facturées, ce qui incitait à garder les patients hospitalisés plus longtemps pour étaler les charges de fonctionnement sur une production maximum.  Le souci est apparu de rechercher un nouveau mode de financement favorisant la qualité des soins plutôt que la quantité.</a:t>
            </a:r>
          </a:p>
        </p:txBody>
      </p:sp>
      <p:sp>
        <p:nvSpPr>
          <p:cNvPr id="2" name="Espace réservé du numéro de diapositive 1">
            <a:extLst>
              <a:ext uri="{FF2B5EF4-FFF2-40B4-BE49-F238E27FC236}">
                <a16:creationId xmlns:a16="http://schemas.microsoft.com/office/drawing/2014/main" id="{91D0EC92-84F2-07FF-33C8-411EF0E99789}"/>
              </a:ext>
            </a:extLst>
          </p:cNvPr>
          <p:cNvSpPr>
            <a:spLocks noGrp="1"/>
          </p:cNvSpPr>
          <p:nvPr>
            <p:ph type="sldNum" sz="quarter" idx="10"/>
          </p:nvPr>
        </p:nvSpPr>
        <p:spPr/>
        <p:txBody>
          <a:bodyPr/>
          <a:lstStyle/>
          <a:p>
            <a:pPr rtl="0"/>
            <a:fld id="{48F63A3B-78C7-47BE-AE5E-E10140E04643}" type="slidenum">
              <a:rPr lang="nl-NL" smtClean="0"/>
              <a:pPr rtl="0"/>
              <a:t>42</a:t>
            </a:fld>
            <a:endParaRPr lang="nl-NL" dirty="0"/>
          </a:p>
        </p:txBody>
      </p:sp>
    </p:spTree>
    <p:extLst>
      <p:ext uri="{BB962C8B-B14F-4D97-AF65-F5344CB8AC3E}">
        <p14:creationId xmlns:p14="http://schemas.microsoft.com/office/powerpoint/2010/main" val="21954046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881336"/>
            <a:ext cx="9289032" cy="5976664"/>
          </a:xfrm>
        </p:spPr>
        <p:txBody>
          <a:bodyPr>
            <a:noAutofit/>
          </a:bodyPr>
          <a:lstStyle/>
          <a:p>
            <a:pPr marL="728663" lvl="2" indent="-457200" algn="just">
              <a:buFont typeface="Wingdings" panose="05000000000000000000" pitchFamily="2" charset="2"/>
              <a:buChar char="§"/>
              <a:defRPr/>
            </a:pPr>
            <a:r>
              <a:rPr lang="fr-BE" sz="3000" b="1" dirty="0"/>
              <a:t>Un nouveau mode de financement des hôpitaux a été instauré à partir de 1986 et revu en 2002.</a:t>
            </a:r>
          </a:p>
          <a:p>
            <a:pPr marL="909638" lvl="2" indent="-457200" algn="just">
              <a:spcBef>
                <a:spcPts val="1200"/>
              </a:spcBef>
              <a:buFont typeface="Arial" panose="020B0604020202020204" pitchFamily="34" charset="0"/>
              <a:buChar char="•"/>
              <a:defRPr/>
            </a:pPr>
            <a:r>
              <a:rPr lang="fr-BE" b="1" dirty="0"/>
              <a:t>L’arrêté royal n°407 du 18 avril 1986 dont les dispositions ont été reprises dans la loi coordonnée sur les hôpitaux du 7 août 1987 a fixé les principes du nouveau régime de financement des coûts d’exploitation d’un hôpital et l’article 87 de la loi de 1987 stipulait : </a:t>
            </a:r>
          </a:p>
          <a:p>
            <a:pPr marL="984250" lvl="3" indent="0" algn="just">
              <a:buNone/>
              <a:defRPr/>
            </a:pPr>
            <a:r>
              <a:rPr lang="fr-BE" sz="2800" b="1" dirty="0"/>
              <a:t>« </a:t>
            </a:r>
            <a:r>
              <a:rPr lang="fr-BE" sz="2800" b="1" i="1" dirty="0"/>
              <a:t>Dans les limites d’un budget global pour le Royaume, fixé par arrêté royal délibéré en conseil des ministres,  le ministre </a:t>
            </a:r>
            <a:r>
              <a:rPr lang="fr-FR" sz="2800" b="1" i="1" dirty="0"/>
              <a:t>qui  a  la  santé  publique</a:t>
            </a:r>
            <a:endParaRPr lang="fr-BE" sz="2800" b="1" i="1" dirty="0"/>
          </a:p>
        </p:txBody>
      </p:sp>
      <p:sp>
        <p:nvSpPr>
          <p:cNvPr id="2" name="Espace réservé du numéro de diapositive 1">
            <a:extLst>
              <a:ext uri="{FF2B5EF4-FFF2-40B4-BE49-F238E27FC236}">
                <a16:creationId xmlns:a16="http://schemas.microsoft.com/office/drawing/2014/main" id="{C21D528C-767E-5815-9376-7A83355B8E7E}"/>
              </a:ext>
            </a:extLst>
          </p:cNvPr>
          <p:cNvSpPr>
            <a:spLocks noGrp="1"/>
          </p:cNvSpPr>
          <p:nvPr>
            <p:ph type="sldNum" sz="quarter" idx="10"/>
          </p:nvPr>
        </p:nvSpPr>
        <p:spPr/>
        <p:txBody>
          <a:bodyPr/>
          <a:lstStyle/>
          <a:p>
            <a:pPr rtl="0"/>
            <a:fld id="{48F63A3B-78C7-47BE-AE5E-E10140E04643}" type="slidenum">
              <a:rPr lang="nl-NL" smtClean="0"/>
              <a:pPr rtl="0"/>
              <a:t>43</a:t>
            </a:fld>
            <a:endParaRPr lang="nl-NL" dirty="0"/>
          </a:p>
        </p:txBody>
      </p:sp>
    </p:spTree>
    <p:extLst>
      <p:ext uri="{BB962C8B-B14F-4D97-AF65-F5344CB8AC3E}">
        <p14:creationId xmlns:p14="http://schemas.microsoft.com/office/powerpoint/2010/main" val="2894057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692696"/>
            <a:ext cx="9217024" cy="5976664"/>
          </a:xfrm>
        </p:spPr>
        <p:txBody>
          <a:bodyPr>
            <a:noAutofit/>
          </a:bodyPr>
          <a:lstStyle/>
          <a:p>
            <a:pPr marL="893763" lvl="2" indent="0" algn="just">
              <a:buNone/>
              <a:defRPr/>
            </a:pPr>
            <a:r>
              <a:rPr lang="fr-BE" b="1" i="1" dirty="0"/>
              <a:t>dans ses  attributions  fixe pour chaque hôpital le prix de la journée d’hospitalisation sur base d’un budget les moyens financiers et d’un quota de journées d’hospitalisation </a:t>
            </a:r>
            <a:r>
              <a:rPr lang="fr-BE" b="1" dirty="0"/>
              <a:t>».</a:t>
            </a:r>
          </a:p>
          <a:p>
            <a:pPr marL="909638" lvl="2" indent="-457200" algn="just">
              <a:spcBef>
                <a:spcPts val="1200"/>
              </a:spcBef>
              <a:buFont typeface="Arial" panose="020B0604020202020204" pitchFamily="34" charset="0"/>
              <a:buChar char="•"/>
              <a:defRPr/>
            </a:pPr>
            <a:r>
              <a:rPr lang="fr-BE" b="1" dirty="0"/>
              <a:t>Le financement est  basé alors sur le concept de prix de journée d’hospitalisation par patient. </a:t>
            </a:r>
            <a:r>
              <a:rPr lang="fr-FR" b="1" dirty="0"/>
              <a:t>Le prix est obtenu en divisant le budget des moyens financiers alloués à l’hôpital par un quota fixé de journées d’hospitalisation.  Ce quota était fixé par hôpital sur la base du nombre de lits agréés existants au 1er janvier de l’exercice considéré et des taux d’occupation minima fixés par service.</a:t>
            </a:r>
          </a:p>
          <a:p>
            <a:pPr marL="452438" lvl="2" indent="0" algn="just">
              <a:buNone/>
              <a:defRPr/>
            </a:pPr>
            <a:r>
              <a:rPr lang="fr-BE" b="1" dirty="0"/>
              <a:t> </a:t>
            </a:r>
            <a:endParaRPr lang="fr-BE" sz="3200" b="1" dirty="0"/>
          </a:p>
        </p:txBody>
      </p:sp>
      <p:sp>
        <p:nvSpPr>
          <p:cNvPr id="2" name="Espace réservé du numéro de diapositive 1">
            <a:extLst>
              <a:ext uri="{FF2B5EF4-FFF2-40B4-BE49-F238E27FC236}">
                <a16:creationId xmlns:a16="http://schemas.microsoft.com/office/drawing/2014/main" id="{4C9DAA62-806B-24D8-8F7D-ADC90B02B427}"/>
              </a:ext>
            </a:extLst>
          </p:cNvPr>
          <p:cNvSpPr>
            <a:spLocks noGrp="1"/>
          </p:cNvSpPr>
          <p:nvPr>
            <p:ph type="sldNum" sz="quarter" idx="10"/>
          </p:nvPr>
        </p:nvSpPr>
        <p:spPr/>
        <p:txBody>
          <a:bodyPr/>
          <a:lstStyle/>
          <a:p>
            <a:pPr rtl="0"/>
            <a:fld id="{48F63A3B-78C7-47BE-AE5E-E10140E04643}" type="slidenum">
              <a:rPr lang="nl-NL" smtClean="0"/>
              <a:pPr rtl="0"/>
              <a:t>44</a:t>
            </a:fld>
            <a:endParaRPr lang="nl-NL" dirty="0"/>
          </a:p>
        </p:txBody>
      </p:sp>
    </p:spTree>
    <p:extLst>
      <p:ext uri="{BB962C8B-B14F-4D97-AF65-F5344CB8AC3E}">
        <p14:creationId xmlns:p14="http://schemas.microsoft.com/office/powerpoint/2010/main" val="18016364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836712"/>
            <a:ext cx="9217024" cy="4968552"/>
          </a:xfrm>
        </p:spPr>
        <p:txBody>
          <a:bodyPr>
            <a:noAutofit/>
          </a:bodyPr>
          <a:lstStyle/>
          <a:p>
            <a:pPr marL="909638" lvl="2" indent="-457200" algn="just">
              <a:buFont typeface="Arial" panose="020B0604020202020204" pitchFamily="34" charset="0"/>
              <a:buChar char="•"/>
              <a:defRPr/>
            </a:pPr>
            <a:r>
              <a:rPr lang="fr-FR" sz="3200" b="1" dirty="0"/>
              <a:t>Le financement du fonctionnement des hôpitaux devait s’inscrire dans les limites d’une enveloppe nationale des moyens budgétaires fixées par décision du conseil des ministres.</a:t>
            </a:r>
          </a:p>
          <a:p>
            <a:pPr marL="909638" lvl="2" indent="-457200" algn="just">
              <a:spcBef>
                <a:spcPts val="1200"/>
              </a:spcBef>
              <a:buFont typeface="Arial" panose="020B0604020202020204" pitchFamily="34" charset="0"/>
              <a:buChar char="•"/>
              <a:defRPr/>
            </a:pPr>
            <a:r>
              <a:rPr lang="fr-FR" sz="3200" b="1" dirty="0"/>
              <a:t>Depuis 1986, le gestionnaire de l’hôpital connaît donc les moyens financiers que les autorités lui accordent avant le début de chaque exercice budgétaire.  C’est le budget prévisionnel.</a:t>
            </a:r>
          </a:p>
          <a:p>
            <a:pPr marL="452438" lvl="2" indent="0" algn="just">
              <a:buNone/>
              <a:defRPr/>
            </a:pPr>
            <a:endParaRPr lang="fr-FR" sz="3200" b="1" dirty="0"/>
          </a:p>
          <a:p>
            <a:pPr marL="452438" lvl="2" indent="0" algn="just">
              <a:buNone/>
              <a:defRPr/>
            </a:pPr>
            <a:endParaRPr lang="fr-FR" sz="3200" b="1" dirty="0"/>
          </a:p>
          <a:p>
            <a:pPr marL="452438" lvl="2" indent="0" algn="just">
              <a:buNone/>
              <a:defRPr/>
            </a:pPr>
            <a:r>
              <a:rPr lang="fr-BE" sz="3200" b="1" dirty="0"/>
              <a:t> </a:t>
            </a:r>
          </a:p>
        </p:txBody>
      </p:sp>
      <p:sp>
        <p:nvSpPr>
          <p:cNvPr id="2" name="Espace réservé du numéro de diapositive 1">
            <a:extLst>
              <a:ext uri="{FF2B5EF4-FFF2-40B4-BE49-F238E27FC236}">
                <a16:creationId xmlns:a16="http://schemas.microsoft.com/office/drawing/2014/main" id="{E192BB83-B292-6A25-0AB4-675B2EC7C03B}"/>
              </a:ext>
            </a:extLst>
          </p:cNvPr>
          <p:cNvSpPr>
            <a:spLocks noGrp="1"/>
          </p:cNvSpPr>
          <p:nvPr>
            <p:ph type="sldNum" sz="quarter" idx="10"/>
          </p:nvPr>
        </p:nvSpPr>
        <p:spPr/>
        <p:txBody>
          <a:bodyPr/>
          <a:lstStyle/>
          <a:p>
            <a:pPr rtl="0"/>
            <a:fld id="{48F63A3B-78C7-47BE-AE5E-E10140E04643}" type="slidenum">
              <a:rPr lang="nl-NL" smtClean="0"/>
              <a:pPr rtl="0"/>
              <a:t>45</a:t>
            </a:fld>
            <a:endParaRPr lang="nl-NL" dirty="0"/>
          </a:p>
        </p:txBody>
      </p:sp>
    </p:spTree>
    <p:extLst>
      <p:ext uri="{BB962C8B-B14F-4D97-AF65-F5344CB8AC3E}">
        <p14:creationId xmlns:p14="http://schemas.microsoft.com/office/powerpoint/2010/main" val="14233867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764704"/>
            <a:ext cx="9217024" cy="5976664"/>
          </a:xfrm>
        </p:spPr>
        <p:txBody>
          <a:bodyPr>
            <a:noAutofit/>
          </a:bodyPr>
          <a:lstStyle/>
          <a:p>
            <a:pPr marL="909638" lvl="2" indent="-457200" algn="just">
              <a:spcBef>
                <a:spcPts val="1200"/>
              </a:spcBef>
              <a:buFont typeface="Arial" panose="020B0604020202020204" pitchFamily="34" charset="0"/>
              <a:buChar char="•"/>
              <a:defRPr/>
            </a:pPr>
            <a:r>
              <a:rPr lang="fr-BE" b="1" dirty="0"/>
              <a:t>Il y a eu de n</a:t>
            </a:r>
            <a:r>
              <a:rPr lang="fr-FR" b="1" dirty="0"/>
              <a:t>ombreux arrêtés ministériels qui ont explicité les conditions et règles de fixation du budget, ainsi que les règles de comparaison des coûts et de fixation des quota de journées d’hospitalisation.</a:t>
            </a:r>
          </a:p>
          <a:p>
            <a:pPr marL="909638" lvl="2" indent="-457200" algn="just">
              <a:spcBef>
                <a:spcPts val="1200"/>
              </a:spcBef>
              <a:buFont typeface="Arial" panose="020B0604020202020204" pitchFamily="34" charset="0"/>
              <a:buChar char="•"/>
              <a:defRPr/>
            </a:pPr>
            <a:r>
              <a:rPr lang="fr-FR" b="1" dirty="0"/>
              <a:t>Calcul très complexe.</a:t>
            </a:r>
          </a:p>
          <a:p>
            <a:pPr marL="909638" lvl="2" indent="-457200" algn="just">
              <a:spcBef>
                <a:spcPts val="1200"/>
              </a:spcBef>
              <a:buFont typeface="Arial" panose="020B0604020202020204" pitchFamily="34" charset="0"/>
              <a:buChar char="•"/>
              <a:defRPr/>
            </a:pPr>
            <a:r>
              <a:rPr lang="fr-FR" b="1" dirty="0"/>
              <a:t>A côté du budget prévisionnel, il y avait la correction du dernier prix de journée actualisé, en fonction du niveau de performance atteint par chaque hôpital.</a:t>
            </a:r>
          </a:p>
          <a:p>
            <a:pPr marL="909638" lvl="2" indent="-457200" algn="just">
              <a:spcBef>
                <a:spcPts val="1200"/>
              </a:spcBef>
              <a:buFont typeface="Arial" panose="020B0604020202020204" pitchFamily="34" charset="0"/>
              <a:buChar char="•"/>
              <a:defRPr/>
            </a:pPr>
            <a:r>
              <a:rPr lang="fr-FR" b="1" dirty="0"/>
              <a:t>Le niveau de performance de chaque établissement hospitalier est déterminé en comparant le coût de l’établissement avec le coût moyen d’un groupe de référence d’hôpitaux.</a:t>
            </a:r>
          </a:p>
          <a:p>
            <a:pPr marL="909638" lvl="2" indent="-457200" algn="just">
              <a:spcBef>
                <a:spcPts val="1200"/>
              </a:spcBef>
              <a:buFont typeface="Wingdings" panose="05000000000000000000" pitchFamily="2" charset="2"/>
              <a:buChar char="§"/>
              <a:defRPr/>
            </a:pPr>
            <a:endParaRPr lang="fr-FR" b="1" dirty="0"/>
          </a:p>
          <a:p>
            <a:pPr marL="452438" lvl="2" indent="0" algn="just">
              <a:buNone/>
              <a:defRPr/>
            </a:pPr>
            <a:endParaRPr lang="fr-BE" sz="3200" b="1" dirty="0"/>
          </a:p>
        </p:txBody>
      </p:sp>
      <p:sp>
        <p:nvSpPr>
          <p:cNvPr id="2" name="Espace réservé du numéro de diapositive 1">
            <a:extLst>
              <a:ext uri="{FF2B5EF4-FFF2-40B4-BE49-F238E27FC236}">
                <a16:creationId xmlns:a16="http://schemas.microsoft.com/office/drawing/2014/main" id="{C24853C4-F22A-C362-AEF9-F46BCF62BFF5}"/>
              </a:ext>
            </a:extLst>
          </p:cNvPr>
          <p:cNvSpPr>
            <a:spLocks noGrp="1"/>
          </p:cNvSpPr>
          <p:nvPr>
            <p:ph type="sldNum" sz="quarter" idx="10"/>
          </p:nvPr>
        </p:nvSpPr>
        <p:spPr/>
        <p:txBody>
          <a:bodyPr/>
          <a:lstStyle/>
          <a:p>
            <a:pPr rtl="0"/>
            <a:fld id="{48F63A3B-78C7-47BE-AE5E-E10140E04643}" type="slidenum">
              <a:rPr lang="nl-NL" smtClean="0"/>
              <a:pPr rtl="0"/>
              <a:t>46</a:t>
            </a:fld>
            <a:endParaRPr lang="nl-NL" dirty="0"/>
          </a:p>
        </p:txBody>
      </p:sp>
    </p:spTree>
    <p:extLst>
      <p:ext uri="{BB962C8B-B14F-4D97-AF65-F5344CB8AC3E}">
        <p14:creationId xmlns:p14="http://schemas.microsoft.com/office/powerpoint/2010/main" val="30529878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900792"/>
            <a:ext cx="9217024" cy="5976664"/>
          </a:xfrm>
        </p:spPr>
        <p:txBody>
          <a:bodyPr>
            <a:noAutofit/>
          </a:bodyPr>
          <a:lstStyle/>
          <a:p>
            <a:pPr marL="909638" lvl="2" indent="-457200" algn="just">
              <a:spcBef>
                <a:spcPts val="1200"/>
              </a:spcBef>
              <a:buFont typeface="Arial" panose="020B0604020202020204" pitchFamily="34" charset="0"/>
              <a:buChar char="•"/>
              <a:defRPr/>
            </a:pPr>
            <a:r>
              <a:rPr lang="fr-FR" b="1" dirty="0"/>
              <a:t>Comparaison des coûts des services communs (selon l’âge des bâtiments, la taille, le type de services offerts).</a:t>
            </a:r>
          </a:p>
          <a:p>
            <a:pPr marL="909638" lvl="2" indent="-457200" algn="just">
              <a:spcBef>
                <a:spcPts val="1200"/>
              </a:spcBef>
              <a:buFont typeface="Arial" panose="020B0604020202020204" pitchFamily="34" charset="0"/>
              <a:buChar char="•"/>
              <a:defRPr/>
            </a:pPr>
            <a:r>
              <a:rPr lang="fr-FR" b="1" dirty="0"/>
              <a:t>Comparaison des coûts des services cliniques (selon les diagnostics, l’âge, le degré de dépendance des patients, les traitements reçus).</a:t>
            </a:r>
          </a:p>
          <a:p>
            <a:pPr marL="909638" lvl="2" indent="-457200" algn="just">
              <a:spcBef>
                <a:spcPts val="1200"/>
              </a:spcBef>
              <a:buFont typeface="Arial" panose="020B0604020202020204" pitchFamily="34" charset="0"/>
              <a:buChar char="•"/>
              <a:defRPr/>
            </a:pPr>
            <a:r>
              <a:rPr lang="fr-FR" b="1" dirty="0"/>
              <a:t>Possibilité d’obtenir une augmentation ou de subir une diminution du dernier prix de journée actualisé en fonction des résultats des comparaisons.</a:t>
            </a:r>
          </a:p>
          <a:p>
            <a:pPr marL="909638" lvl="2" indent="-457200" algn="just">
              <a:spcBef>
                <a:spcPts val="1200"/>
              </a:spcBef>
              <a:buFont typeface="Wingdings" panose="05000000000000000000" pitchFamily="2" charset="2"/>
              <a:buChar char="§"/>
              <a:defRPr/>
            </a:pPr>
            <a:endParaRPr lang="fr-FR" b="1" dirty="0"/>
          </a:p>
          <a:p>
            <a:pPr marL="452438" lvl="2" indent="0" algn="just">
              <a:buNone/>
              <a:defRPr/>
            </a:pPr>
            <a:endParaRPr lang="fr-FR" sz="3200" b="1" dirty="0"/>
          </a:p>
          <a:p>
            <a:pPr marL="452438" lvl="2" indent="0" algn="just">
              <a:buNone/>
              <a:defRPr/>
            </a:pPr>
            <a:endParaRPr lang="fr-FR" sz="3200" b="1" dirty="0"/>
          </a:p>
          <a:p>
            <a:pPr marL="452438" lvl="2" indent="0" algn="just">
              <a:buNone/>
              <a:defRPr/>
            </a:pPr>
            <a:endParaRPr lang="fr-BE" sz="3200" b="1" dirty="0"/>
          </a:p>
        </p:txBody>
      </p:sp>
      <p:sp>
        <p:nvSpPr>
          <p:cNvPr id="2" name="Espace réservé du numéro de diapositive 1">
            <a:extLst>
              <a:ext uri="{FF2B5EF4-FFF2-40B4-BE49-F238E27FC236}">
                <a16:creationId xmlns:a16="http://schemas.microsoft.com/office/drawing/2014/main" id="{19B98A3F-04B6-EDE4-557A-B28F9AA6C1E1}"/>
              </a:ext>
            </a:extLst>
          </p:cNvPr>
          <p:cNvSpPr>
            <a:spLocks noGrp="1"/>
          </p:cNvSpPr>
          <p:nvPr>
            <p:ph type="sldNum" sz="quarter" idx="10"/>
          </p:nvPr>
        </p:nvSpPr>
        <p:spPr/>
        <p:txBody>
          <a:bodyPr/>
          <a:lstStyle/>
          <a:p>
            <a:pPr rtl="0"/>
            <a:fld id="{48F63A3B-78C7-47BE-AE5E-E10140E04643}" type="slidenum">
              <a:rPr lang="nl-NL" smtClean="0"/>
              <a:pPr rtl="0"/>
              <a:t>47</a:t>
            </a:fld>
            <a:endParaRPr lang="nl-NL" dirty="0"/>
          </a:p>
        </p:txBody>
      </p:sp>
    </p:spTree>
    <p:extLst>
      <p:ext uri="{BB962C8B-B14F-4D97-AF65-F5344CB8AC3E}">
        <p14:creationId xmlns:p14="http://schemas.microsoft.com/office/powerpoint/2010/main" val="33842008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900792"/>
            <a:ext cx="9217024" cy="5976664"/>
          </a:xfrm>
        </p:spPr>
        <p:txBody>
          <a:bodyPr>
            <a:noAutofit/>
          </a:bodyPr>
          <a:lstStyle/>
          <a:p>
            <a:pPr marL="909638" lvl="2" indent="-457200" algn="just">
              <a:spcBef>
                <a:spcPts val="1200"/>
              </a:spcBef>
              <a:buFont typeface="Wingdings" panose="05000000000000000000" pitchFamily="2" charset="2"/>
              <a:buChar char="§"/>
              <a:defRPr/>
            </a:pPr>
            <a:r>
              <a:rPr lang="fr-FR" sz="3000" b="1" dirty="0"/>
              <a:t>Critique du système </a:t>
            </a:r>
            <a:r>
              <a:rPr lang="fr-FR" sz="3200" b="1" dirty="0"/>
              <a:t>:</a:t>
            </a:r>
          </a:p>
          <a:p>
            <a:pPr marL="909638" lvl="2" indent="-457200" algn="just">
              <a:spcBef>
                <a:spcPts val="1200"/>
              </a:spcBef>
              <a:buFont typeface="Arial" panose="020B0604020202020204" pitchFamily="34" charset="0"/>
              <a:buChar char="•"/>
              <a:defRPr/>
            </a:pPr>
            <a:r>
              <a:rPr lang="fr-FR" b="1" dirty="0"/>
              <a:t>Le montant du budget attribué à chaque hôpital est lié au nombre de lits agréés et au nombre réel de journées d’hospitalisation au cours de l’exercice pour lequel le budget avait été accordé.  Or, ces données n’étaient connues qu’à la fin de l’exercice.  Le budget octroyé reposait sur des paramètres provisoires.  Aussi, à la clôture de l’exercice devait être fixé le montant définitif et fixé la différence en un montant de rattrapage calculé avec retard et intégré dans le budget de l’année ultérieure.</a:t>
            </a:r>
          </a:p>
          <a:p>
            <a:pPr marL="909638" lvl="2" indent="-457200" algn="just">
              <a:spcBef>
                <a:spcPts val="1200"/>
              </a:spcBef>
              <a:buFont typeface="Arial" panose="020B0604020202020204" pitchFamily="34" charset="0"/>
              <a:buChar char="•"/>
              <a:defRPr/>
            </a:pPr>
            <a:r>
              <a:rPr lang="fr-FR" b="1" dirty="0"/>
              <a:t>D’où adaptation fréquente des budgets des hôpitaux.</a:t>
            </a:r>
          </a:p>
          <a:p>
            <a:pPr marL="909638" lvl="2" indent="-457200" algn="just">
              <a:spcBef>
                <a:spcPts val="1200"/>
              </a:spcBef>
              <a:buFont typeface="Wingdings" panose="05000000000000000000" pitchFamily="2" charset="2"/>
              <a:buChar char="§"/>
              <a:defRPr/>
            </a:pPr>
            <a:endParaRPr lang="fr-FR" b="1" dirty="0"/>
          </a:p>
          <a:p>
            <a:pPr marL="452438" lvl="2" indent="0" algn="just">
              <a:buNone/>
              <a:defRPr/>
            </a:pPr>
            <a:endParaRPr lang="fr-FR" sz="3200" b="1" dirty="0"/>
          </a:p>
          <a:p>
            <a:pPr marL="452438" lvl="2" indent="0" algn="just">
              <a:buNone/>
              <a:defRPr/>
            </a:pPr>
            <a:endParaRPr lang="fr-FR" sz="3200" b="1" dirty="0"/>
          </a:p>
          <a:p>
            <a:pPr marL="452438" lvl="2" indent="0" algn="just">
              <a:buNone/>
              <a:defRPr/>
            </a:pPr>
            <a:endParaRPr lang="fr-BE" sz="3200" b="1" dirty="0"/>
          </a:p>
        </p:txBody>
      </p:sp>
      <p:sp>
        <p:nvSpPr>
          <p:cNvPr id="2" name="Espace réservé du numéro de diapositive 1">
            <a:extLst>
              <a:ext uri="{FF2B5EF4-FFF2-40B4-BE49-F238E27FC236}">
                <a16:creationId xmlns:a16="http://schemas.microsoft.com/office/drawing/2014/main" id="{569BEFE5-8841-24B7-02DE-20F208797537}"/>
              </a:ext>
            </a:extLst>
          </p:cNvPr>
          <p:cNvSpPr>
            <a:spLocks noGrp="1"/>
          </p:cNvSpPr>
          <p:nvPr>
            <p:ph type="sldNum" sz="quarter" idx="10"/>
          </p:nvPr>
        </p:nvSpPr>
        <p:spPr/>
        <p:txBody>
          <a:bodyPr/>
          <a:lstStyle/>
          <a:p>
            <a:pPr rtl="0"/>
            <a:fld id="{48F63A3B-78C7-47BE-AE5E-E10140E04643}" type="slidenum">
              <a:rPr lang="nl-NL" smtClean="0"/>
              <a:pPr rtl="0"/>
              <a:t>48</a:t>
            </a:fld>
            <a:endParaRPr lang="nl-NL" dirty="0"/>
          </a:p>
        </p:txBody>
      </p:sp>
    </p:spTree>
    <p:extLst>
      <p:ext uri="{BB962C8B-B14F-4D97-AF65-F5344CB8AC3E}">
        <p14:creationId xmlns:p14="http://schemas.microsoft.com/office/powerpoint/2010/main" val="462384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900792"/>
            <a:ext cx="9217024" cy="5976664"/>
          </a:xfrm>
        </p:spPr>
        <p:txBody>
          <a:bodyPr>
            <a:noAutofit/>
          </a:bodyPr>
          <a:lstStyle/>
          <a:p>
            <a:pPr marL="909638" lvl="2" indent="-457200" algn="just">
              <a:spcBef>
                <a:spcPts val="1200"/>
              </a:spcBef>
              <a:buFont typeface="Wingdings" panose="05000000000000000000" pitchFamily="2" charset="2"/>
              <a:buChar char="§"/>
              <a:defRPr/>
            </a:pPr>
            <a:r>
              <a:rPr lang="fr-FR" sz="3000" b="1" dirty="0"/>
              <a:t>Nouveau système à partir du 1er juillet 2002 </a:t>
            </a:r>
            <a:r>
              <a:rPr lang="fr-FR" sz="3200" b="1" dirty="0"/>
              <a:t>:</a:t>
            </a:r>
          </a:p>
          <a:p>
            <a:pPr marL="909638" lvl="2" indent="-457200" algn="just">
              <a:spcBef>
                <a:spcPts val="1200"/>
              </a:spcBef>
              <a:buFont typeface="Arial" panose="020B0604020202020204" pitchFamily="34" charset="0"/>
              <a:buChar char="•"/>
              <a:defRPr/>
            </a:pPr>
            <a:r>
              <a:rPr lang="fr-FR" b="1" dirty="0"/>
              <a:t>Intégré dans les articles 95 et suivants de la loi du 10 juillet 2008.</a:t>
            </a:r>
          </a:p>
          <a:p>
            <a:pPr marL="909638" lvl="2" indent="-457200" algn="just">
              <a:spcBef>
                <a:spcPts val="0"/>
              </a:spcBef>
              <a:buFont typeface="Arial" panose="020B0604020202020204" pitchFamily="34" charset="0"/>
              <a:buChar char="•"/>
              <a:defRPr/>
            </a:pPr>
            <a:r>
              <a:rPr lang="fr-FR" b="1" dirty="0"/>
              <a:t>L’hôpital est financé actuellement en fonction des activités justifiées.</a:t>
            </a:r>
          </a:p>
          <a:p>
            <a:pPr marL="909638" lvl="2" indent="-457200" algn="just">
              <a:spcBef>
                <a:spcPts val="0"/>
              </a:spcBef>
              <a:buFont typeface="Arial" panose="020B0604020202020204" pitchFamily="34" charset="0"/>
              <a:buChar char="•"/>
              <a:defRPr/>
            </a:pPr>
            <a:r>
              <a:rPr lang="fr-FR" b="1" dirty="0"/>
              <a:t>Le BMF est fixé par hôpital en fonction de l’activité justifiée de celui-ci.</a:t>
            </a:r>
          </a:p>
          <a:p>
            <a:pPr marL="909638" lvl="2" indent="-457200" algn="just">
              <a:spcBef>
                <a:spcPts val="0"/>
              </a:spcBef>
              <a:buFont typeface="Arial" panose="020B0604020202020204" pitchFamily="34" charset="0"/>
              <a:buChar char="•"/>
              <a:defRPr/>
            </a:pPr>
            <a:r>
              <a:rPr lang="fr-FR" b="1" dirty="0"/>
              <a:t>Le ministre qui a la santé dans ses attributions peut, pour un ou pour plusieurs services, sections, fonctions ou programmes de soins hospitaliers fixer un budget distinct de moyens financiers.</a:t>
            </a:r>
            <a:endParaRPr lang="fr-BE" sz="3200" b="1" dirty="0"/>
          </a:p>
        </p:txBody>
      </p:sp>
      <p:sp>
        <p:nvSpPr>
          <p:cNvPr id="2" name="Espace réservé du numéro de diapositive 1">
            <a:extLst>
              <a:ext uri="{FF2B5EF4-FFF2-40B4-BE49-F238E27FC236}">
                <a16:creationId xmlns:a16="http://schemas.microsoft.com/office/drawing/2014/main" id="{343425F2-5A45-6507-722C-AEBF313B717B}"/>
              </a:ext>
            </a:extLst>
          </p:cNvPr>
          <p:cNvSpPr>
            <a:spLocks noGrp="1"/>
          </p:cNvSpPr>
          <p:nvPr>
            <p:ph type="sldNum" sz="quarter" idx="10"/>
          </p:nvPr>
        </p:nvSpPr>
        <p:spPr/>
        <p:txBody>
          <a:bodyPr/>
          <a:lstStyle/>
          <a:p>
            <a:pPr rtl="0"/>
            <a:fld id="{48F63A3B-78C7-47BE-AE5E-E10140E04643}" type="slidenum">
              <a:rPr lang="nl-NL" smtClean="0"/>
              <a:pPr rtl="0"/>
              <a:t>49</a:t>
            </a:fld>
            <a:endParaRPr lang="nl-NL" dirty="0"/>
          </a:p>
        </p:txBody>
      </p:sp>
    </p:spTree>
    <p:extLst>
      <p:ext uri="{BB962C8B-B14F-4D97-AF65-F5344CB8AC3E}">
        <p14:creationId xmlns:p14="http://schemas.microsoft.com/office/powerpoint/2010/main" val="3196815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4500" y="476250"/>
            <a:ext cx="9117013" cy="5691188"/>
          </a:xfrm>
        </p:spPr>
        <p:txBody>
          <a:bodyPr>
            <a:normAutofit/>
          </a:bodyPr>
          <a:lstStyle/>
          <a:p>
            <a:pPr marL="457200" indent="-457200">
              <a:buFont typeface="Arial" pitchFamily="34" charset="0"/>
              <a:buNone/>
              <a:defRPr/>
            </a:pPr>
            <a:r>
              <a:rPr lang="fr-BE" b="1" dirty="0"/>
              <a:t>5.	Politique hospitalière au sens large : éparpillement des centres de décision : </a:t>
            </a:r>
          </a:p>
          <a:p>
            <a:pPr marL="893763" lvl="2" indent="-441325">
              <a:buFont typeface="Wingdings" panose="05000000000000000000" pitchFamily="2" charset="2"/>
              <a:buChar char="§"/>
              <a:defRPr/>
            </a:pPr>
            <a:r>
              <a:rPr lang="fr-BE" b="1" i="1" dirty="0"/>
              <a:t>Les SPF</a:t>
            </a:r>
          </a:p>
          <a:p>
            <a:pPr marL="893763" lvl="2" indent="-441325">
              <a:buFont typeface="Wingdings" panose="05000000000000000000" pitchFamily="2" charset="2"/>
              <a:buChar char="§"/>
              <a:defRPr/>
            </a:pPr>
            <a:r>
              <a:rPr lang="fr-BE" b="1" i="1" dirty="0"/>
              <a:t>Les directions générales</a:t>
            </a:r>
          </a:p>
          <a:p>
            <a:pPr marL="893763" lvl="2" indent="-441325">
              <a:buFont typeface="Wingdings" panose="05000000000000000000" pitchFamily="2" charset="2"/>
              <a:buChar char="§"/>
              <a:defRPr/>
            </a:pPr>
            <a:r>
              <a:rPr lang="fr-BE" b="1" i="1" dirty="0"/>
              <a:t>Les  commissions communautaires</a:t>
            </a:r>
          </a:p>
          <a:p>
            <a:pPr marL="893763" lvl="2" indent="-441325">
              <a:buFont typeface="Wingdings" panose="05000000000000000000" pitchFamily="2" charset="2"/>
              <a:buChar char="§"/>
              <a:defRPr/>
            </a:pPr>
            <a:r>
              <a:rPr lang="fr-BE" b="1" i="1" dirty="0"/>
              <a:t>Les organes d’avis</a:t>
            </a:r>
          </a:p>
          <a:p>
            <a:pPr marL="893763" lvl="2" indent="-441325">
              <a:buFont typeface="Wingdings" panose="05000000000000000000" pitchFamily="2" charset="2"/>
              <a:buChar char="§"/>
              <a:defRPr/>
            </a:pPr>
            <a:r>
              <a:rPr lang="fr-BE" b="1" i="1" dirty="0"/>
              <a:t>L’INAMI</a:t>
            </a:r>
          </a:p>
          <a:p>
            <a:pPr marL="893763" lvl="2" indent="-441325">
              <a:buFont typeface="Wingdings" panose="05000000000000000000" pitchFamily="2" charset="2"/>
              <a:buChar char="§"/>
              <a:defRPr/>
            </a:pPr>
            <a:r>
              <a:rPr lang="fr-BE" b="1" i="1" dirty="0"/>
              <a:t>Les pouvoirs organisateurs des établissements de soins</a:t>
            </a:r>
          </a:p>
        </p:txBody>
      </p:sp>
      <p:sp>
        <p:nvSpPr>
          <p:cNvPr id="2" name="Espace réservé du numéro de diapositive 1">
            <a:extLst>
              <a:ext uri="{FF2B5EF4-FFF2-40B4-BE49-F238E27FC236}">
                <a16:creationId xmlns:a16="http://schemas.microsoft.com/office/drawing/2014/main" id="{7949622C-E10D-FE73-665B-441BD483B434}"/>
              </a:ext>
            </a:extLst>
          </p:cNvPr>
          <p:cNvSpPr>
            <a:spLocks noGrp="1"/>
          </p:cNvSpPr>
          <p:nvPr>
            <p:ph type="sldNum" sz="quarter" idx="10"/>
          </p:nvPr>
        </p:nvSpPr>
        <p:spPr/>
        <p:txBody>
          <a:bodyPr/>
          <a:lstStyle/>
          <a:p>
            <a:pPr rtl="0"/>
            <a:fld id="{48F63A3B-78C7-47BE-AE5E-E10140E04643}" type="slidenum">
              <a:rPr lang="nl-NL" smtClean="0"/>
              <a:pPr rtl="0"/>
              <a:t>5</a:t>
            </a:fld>
            <a:endParaRPr lang="nl-NL"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900792"/>
            <a:ext cx="9217024" cy="5976664"/>
          </a:xfrm>
        </p:spPr>
        <p:txBody>
          <a:bodyPr>
            <a:noAutofit/>
          </a:bodyPr>
          <a:lstStyle/>
          <a:p>
            <a:pPr marL="909638" lvl="2" indent="-457200" algn="just">
              <a:spcBef>
                <a:spcPts val="0"/>
              </a:spcBef>
              <a:buFont typeface="Arial" panose="020B0604020202020204" pitchFamily="34" charset="0"/>
              <a:buChar char="•"/>
              <a:defRPr/>
            </a:pPr>
            <a:r>
              <a:rPr lang="fr-FR" b="1" dirty="0"/>
              <a:t>Il peut aussi fixer un budget des moyens financiers distinct pour un réseau hospitalier clinique locorégional</a:t>
            </a:r>
          </a:p>
          <a:p>
            <a:pPr marL="909638" lvl="2" indent="-457200" algn="just">
              <a:spcBef>
                <a:spcPts val="600"/>
              </a:spcBef>
              <a:buFont typeface="Arial" panose="020B0604020202020204" pitchFamily="34" charset="0"/>
              <a:buChar char="•"/>
              <a:defRPr/>
            </a:pPr>
            <a:r>
              <a:rPr lang="fr-FR" b="1" dirty="0"/>
              <a:t>Paramètres : les pathologies, la durée normale de séjour, le remplacement d’une hospitalisation ordinaire par une hospitalisation de jour, etc.</a:t>
            </a:r>
          </a:p>
          <a:p>
            <a:pPr marL="909638" lvl="2" indent="-457200" algn="just">
              <a:spcBef>
                <a:spcPts val="600"/>
              </a:spcBef>
              <a:buFont typeface="Arial" panose="020B0604020202020204" pitchFamily="34" charset="0"/>
              <a:buChar char="•"/>
              <a:defRPr/>
            </a:pPr>
            <a:r>
              <a:rPr lang="fr-FR" b="1" dirty="0"/>
              <a:t>Paramètre important : la durée de séjour moyen calculée par référence à un groupe de pathologies, les patients étant regroupés dans des DRG (</a:t>
            </a:r>
            <a:r>
              <a:rPr lang="fr-FR" b="1" dirty="0" err="1"/>
              <a:t>Diagnosis</a:t>
            </a:r>
            <a:r>
              <a:rPr lang="fr-FR" b="1" dirty="0"/>
              <a:t> </a:t>
            </a:r>
            <a:r>
              <a:rPr lang="fr-FR" b="1" dirty="0" err="1"/>
              <a:t>Related</a:t>
            </a:r>
            <a:r>
              <a:rPr lang="fr-FR" b="1" dirty="0"/>
              <a:t> Group)</a:t>
            </a:r>
          </a:p>
          <a:p>
            <a:pPr marL="909638" lvl="2" indent="-457200" algn="just">
              <a:spcBef>
                <a:spcPts val="0"/>
              </a:spcBef>
              <a:buFont typeface="Wingdings" panose="05000000000000000000" pitchFamily="2" charset="2"/>
              <a:buChar char="§"/>
              <a:defRPr/>
            </a:pPr>
            <a:endParaRPr lang="fr-FR" b="1" dirty="0"/>
          </a:p>
          <a:p>
            <a:pPr marL="909638" lvl="2" indent="-457200" algn="just">
              <a:spcBef>
                <a:spcPts val="1200"/>
              </a:spcBef>
              <a:buFont typeface="Wingdings" panose="05000000000000000000" pitchFamily="2" charset="2"/>
              <a:buChar char="§"/>
              <a:defRPr/>
            </a:pPr>
            <a:endParaRPr lang="fr-FR" b="1" dirty="0"/>
          </a:p>
          <a:p>
            <a:pPr marL="909638" lvl="2" indent="-457200" algn="just">
              <a:spcBef>
                <a:spcPts val="1200"/>
              </a:spcBef>
              <a:buFont typeface="Wingdings" panose="05000000000000000000" pitchFamily="2" charset="2"/>
              <a:buChar char="§"/>
              <a:defRPr/>
            </a:pPr>
            <a:endParaRPr lang="fr-FR" b="1" dirty="0"/>
          </a:p>
          <a:p>
            <a:pPr marL="452438" lvl="2" indent="0" algn="just">
              <a:buNone/>
              <a:defRPr/>
            </a:pPr>
            <a:endParaRPr lang="fr-FR" sz="3200" b="1" dirty="0"/>
          </a:p>
          <a:p>
            <a:pPr marL="452438" lvl="2" indent="0" algn="just">
              <a:buNone/>
              <a:defRPr/>
            </a:pPr>
            <a:endParaRPr lang="fr-FR" sz="3200" b="1" dirty="0"/>
          </a:p>
          <a:p>
            <a:pPr marL="452438" lvl="2" indent="0" algn="just">
              <a:buNone/>
              <a:defRPr/>
            </a:pPr>
            <a:endParaRPr lang="fr-BE" sz="3200" b="1" dirty="0"/>
          </a:p>
        </p:txBody>
      </p:sp>
      <p:sp>
        <p:nvSpPr>
          <p:cNvPr id="2" name="Espace réservé du numéro de diapositive 1">
            <a:extLst>
              <a:ext uri="{FF2B5EF4-FFF2-40B4-BE49-F238E27FC236}">
                <a16:creationId xmlns:a16="http://schemas.microsoft.com/office/drawing/2014/main" id="{1EBC6F6E-6D56-8508-C598-6265AB344265}"/>
              </a:ext>
            </a:extLst>
          </p:cNvPr>
          <p:cNvSpPr>
            <a:spLocks noGrp="1"/>
          </p:cNvSpPr>
          <p:nvPr>
            <p:ph type="sldNum" sz="quarter" idx="10"/>
          </p:nvPr>
        </p:nvSpPr>
        <p:spPr/>
        <p:txBody>
          <a:bodyPr/>
          <a:lstStyle/>
          <a:p>
            <a:pPr rtl="0"/>
            <a:fld id="{48F63A3B-78C7-47BE-AE5E-E10140E04643}" type="slidenum">
              <a:rPr lang="nl-NL" smtClean="0"/>
              <a:pPr rtl="0"/>
              <a:t>50</a:t>
            </a:fld>
            <a:endParaRPr lang="nl-NL" dirty="0"/>
          </a:p>
        </p:txBody>
      </p:sp>
    </p:spTree>
    <p:extLst>
      <p:ext uri="{BB962C8B-B14F-4D97-AF65-F5344CB8AC3E}">
        <p14:creationId xmlns:p14="http://schemas.microsoft.com/office/powerpoint/2010/main" val="5745407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900792"/>
            <a:ext cx="9217024" cy="5976664"/>
          </a:xfrm>
        </p:spPr>
        <p:txBody>
          <a:bodyPr>
            <a:noAutofit/>
          </a:bodyPr>
          <a:lstStyle/>
          <a:p>
            <a:pPr marL="909638" lvl="2" indent="-457200" algn="just">
              <a:spcBef>
                <a:spcPts val="0"/>
              </a:spcBef>
              <a:buFont typeface="Arial" panose="020B0604020202020204" pitchFamily="34" charset="0"/>
              <a:buChar char="•"/>
              <a:defRPr/>
            </a:pPr>
            <a:r>
              <a:rPr lang="fr-FR" b="1" dirty="0"/>
              <a:t>Le BMF couvre les frais d’admission et de séjour des patients dans un hôpital mais non les honoraires des médecins, les prestations techniques ou les spécialités pharmaceutiques.</a:t>
            </a:r>
          </a:p>
          <a:p>
            <a:pPr marL="909638" lvl="2" indent="-457200" algn="just">
              <a:spcBef>
                <a:spcPts val="600"/>
              </a:spcBef>
              <a:buFont typeface="Arial" panose="020B0604020202020204" pitchFamily="34" charset="0"/>
              <a:buChar char="•"/>
              <a:defRPr/>
            </a:pPr>
            <a:r>
              <a:rPr lang="fr-FR" b="1" dirty="0"/>
              <a:t>Le BMF est scindé en une partie fixe (80%) et une partie variable.  La partie fixe est versée par tranche mensuelle et la partie variable est payée via la facture patient présentée par l’hôpital en fonction des paramètres d’activité et varie donc d’un hôpital à l’autre.</a:t>
            </a:r>
          </a:p>
          <a:p>
            <a:pPr marL="909638" lvl="2" indent="-457200" algn="just">
              <a:spcBef>
                <a:spcPts val="0"/>
              </a:spcBef>
              <a:buFont typeface="Wingdings" panose="05000000000000000000" pitchFamily="2" charset="2"/>
              <a:buChar char="§"/>
              <a:defRPr/>
            </a:pPr>
            <a:endParaRPr lang="fr-FR" b="1" dirty="0"/>
          </a:p>
          <a:p>
            <a:pPr marL="909638" lvl="2" indent="-457200" algn="just">
              <a:spcBef>
                <a:spcPts val="0"/>
              </a:spcBef>
              <a:buFont typeface="Wingdings" panose="05000000000000000000" pitchFamily="2" charset="2"/>
              <a:buChar char="§"/>
              <a:defRPr/>
            </a:pPr>
            <a:endParaRPr lang="fr-FR" b="1" dirty="0"/>
          </a:p>
          <a:p>
            <a:pPr marL="909638" lvl="2" indent="-457200" algn="just">
              <a:spcBef>
                <a:spcPts val="1200"/>
              </a:spcBef>
              <a:buFont typeface="Wingdings" panose="05000000000000000000" pitchFamily="2" charset="2"/>
              <a:buChar char="§"/>
              <a:defRPr/>
            </a:pPr>
            <a:endParaRPr lang="fr-FR" b="1" dirty="0"/>
          </a:p>
          <a:p>
            <a:pPr marL="909638" lvl="2" indent="-457200" algn="just">
              <a:spcBef>
                <a:spcPts val="1200"/>
              </a:spcBef>
              <a:buFont typeface="Wingdings" panose="05000000000000000000" pitchFamily="2" charset="2"/>
              <a:buChar char="§"/>
              <a:defRPr/>
            </a:pPr>
            <a:endParaRPr lang="fr-FR" b="1" dirty="0"/>
          </a:p>
          <a:p>
            <a:pPr marL="452438" lvl="2" indent="0" algn="just">
              <a:buNone/>
              <a:defRPr/>
            </a:pPr>
            <a:endParaRPr lang="fr-FR" sz="3200" b="1" dirty="0"/>
          </a:p>
          <a:p>
            <a:pPr marL="452438" lvl="2" indent="0" algn="just">
              <a:buNone/>
              <a:defRPr/>
            </a:pPr>
            <a:endParaRPr lang="fr-FR" sz="3200" b="1" dirty="0"/>
          </a:p>
          <a:p>
            <a:pPr marL="452438" lvl="2" indent="0" algn="just">
              <a:buNone/>
              <a:defRPr/>
            </a:pPr>
            <a:endParaRPr lang="fr-BE" sz="3200" b="1" dirty="0"/>
          </a:p>
        </p:txBody>
      </p:sp>
      <p:sp>
        <p:nvSpPr>
          <p:cNvPr id="2" name="Espace réservé du numéro de diapositive 1">
            <a:extLst>
              <a:ext uri="{FF2B5EF4-FFF2-40B4-BE49-F238E27FC236}">
                <a16:creationId xmlns:a16="http://schemas.microsoft.com/office/drawing/2014/main" id="{5E5C9284-F2FA-EEE0-11F0-A267332879A6}"/>
              </a:ext>
            </a:extLst>
          </p:cNvPr>
          <p:cNvSpPr>
            <a:spLocks noGrp="1"/>
          </p:cNvSpPr>
          <p:nvPr>
            <p:ph type="sldNum" sz="quarter" idx="10"/>
          </p:nvPr>
        </p:nvSpPr>
        <p:spPr/>
        <p:txBody>
          <a:bodyPr/>
          <a:lstStyle/>
          <a:p>
            <a:pPr rtl="0"/>
            <a:fld id="{48F63A3B-78C7-47BE-AE5E-E10140E04643}" type="slidenum">
              <a:rPr lang="nl-NL" smtClean="0"/>
              <a:pPr rtl="0"/>
              <a:t>51</a:t>
            </a:fld>
            <a:endParaRPr lang="nl-NL" dirty="0"/>
          </a:p>
        </p:txBody>
      </p:sp>
    </p:spTree>
    <p:extLst>
      <p:ext uri="{BB962C8B-B14F-4D97-AF65-F5344CB8AC3E}">
        <p14:creationId xmlns:p14="http://schemas.microsoft.com/office/powerpoint/2010/main" val="33810345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456" y="836712"/>
            <a:ext cx="9217024" cy="3132348"/>
          </a:xfrm>
        </p:spPr>
        <p:txBody>
          <a:bodyPr>
            <a:noAutofit/>
          </a:bodyPr>
          <a:lstStyle/>
          <a:p>
            <a:pPr marL="909638" lvl="2" indent="-457200" algn="just">
              <a:spcBef>
                <a:spcPts val="1200"/>
              </a:spcBef>
              <a:buFont typeface="Wingdings" panose="05000000000000000000" pitchFamily="2" charset="2"/>
              <a:buChar char="§"/>
              <a:defRPr/>
            </a:pPr>
            <a:r>
              <a:rPr lang="fr-FR" sz="3200" b="1" dirty="0"/>
              <a:t>Structure du BMF</a:t>
            </a:r>
          </a:p>
          <a:p>
            <a:pPr marL="909638" lvl="4" indent="-457200" algn="just">
              <a:spcBef>
                <a:spcPts val="1200"/>
              </a:spcBef>
              <a:defRPr/>
            </a:pPr>
            <a:r>
              <a:rPr lang="fr-FR" sz="2800" b="1" dirty="0"/>
              <a:t>Partie A : </a:t>
            </a:r>
          </a:p>
          <a:p>
            <a:pPr marL="1236662" lvl="5" indent="-342900" algn="just">
              <a:spcBef>
                <a:spcPts val="600"/>
              </a:spcBef>
              <a:buFont typeface="Comic Sans MS" panose="030F0702030302020204" pitchFamily="66" charset="0"/>
              <a:buChar char="-"/>
              <a:tabLst>
                <a:tab pos="1798638" algn="l"/>
              </a:tabLst>
              <a:defRPr/>
            </a:pPr>
            <a:r>
              <a:rPr lang="fr-FR" sz="2400" b="1" dirty="0">
                <a:latin typeface="Calibri" panose="020F0502020204030204" pitchFamily="34" charset="0"/>
                <a:cs typeface="Calibri" panose="020F0502020204030204" pitchFamily="34" charset="0"/>
              </a:rPr>
              <a:t>A.1. les charges d’investissements</a:t>
            </a:r>
          </a:p>
          <a:p>
            <a:pPr marL="1236662" lvl="5" indent="-342900" algn="just">
              <a:spcBef>
                <a:spcPts val="600"/>
              </a:spcBef>
              <a:buFont typeface="Comic Sans MS" panose="030F0702030302020204" pitchFamily="66" charset="0"/>
              <a:buChar char="-"/>
              <a:tabLst>
                <a:tab pos="1798638" algn="l"/>
              </a:tabLst>
              <a:defRPr/>
            </a:pPr>
            <a:r>
              <a:rPr lang="fr-FR" sz="2400" b="1" dirty="0">
                <a:latin typeface="Calibri" panose="020F0502020204030204" pitchFamily="34" charset="0"/>
                <a:cs typeface="Calibri" panose="020F0502020204030204" pitchFamily="34" charset="0"/>
              </a:rPr>
              <a:t>A.2. les charges de crédits à court terme</a:t>
            </a:r>
          </a:p>
          <a:p>
            <a:pPr marL="1236662" lvl="5" indent="-342900" algn="just">
              <a:spcBef>
                <a:spcPts val="600"/>
              </a:spcBef>
              <a:buFont typeface="Comic Sans MS" panose="030F0702030302020204" pitchFamily="66" charset="0"/>
              <a:buChar char="-"/>
              <a:tabLst>
                <a:tab pos="1798638" algn="l"/>
              </a:tabLst>
              <a:defRPr/>
            </a:pPr>
            <a:r>
              <a:rPr lang="fr-FR" sz="2400" b="1" dirty="0">
                <a:latin typeface="Calibri" panose="020F0502020204030204" pitchFamily="34" charset="0"/>
                <a:cs typeface="Calibri" panose="020F0502020204030204" pitchFamily="34" charset="0"/>
              </a:rPr>
              <a:t>A.3.	les charges d’investissement des services médico-	techniques</a:t>
            </a:r>
          </a:p>
          <a:p>
            <a:pPr marL="452438" lvl="2" indent="0" algn="just">
              <a:spcBef>
                <a:spcPts val="0"/>
              </a:spcBef>
              <a:buNone/>
              <a:defRPr/>
            </a:pPr>
            <a:endParaRPr lang="fr-FR" b="1" dirty="0"/>
          </a:p>
          <a:p>
            <a:pPr marL="452438" lvl="2" indent="0" algn="just">
              <a:buNone/>
              <a:defRPr/>
            </a:pPr>
            <a:endParaRPr lang="fr-FR" sz="3200" b="1" dirty="0"/>
          </a:p>
          <a:p>
            <a:pPr marL="452438" lvl="2" indent="0" algn="just">
              <a:buNone/>
              <a:defRPr/>
            </a:pPr>
            <a:endParaRPr lang="fr-FR" sz="3200" b="1" dirty="0"/>
          </a:p>
          <a:p>
            <a:pPr marL="452438" lvl="2" indent="0" algn="just">
              <a:buNone/>
              <a:defRPr/>
            </a:pPr>
            <a:endParaRPr lang="fr-BE" sz="3200" b="1" dirty="0"/>
          </a:p>
        </p:txBody>
      </p:sp>
      <p:sp>
        <p:nvSpPr>
          <p:cNvPr id="2" name="Espace réservé du numéro de diapositive 1">
            <a:extLst>
              <a:ext uri="{FF2B5EF4-FFF2-40B4-BE49-F238E27FC236}">
                <a16:creationId xmlns:a16="http://schemas.microsoft.com/office/drawing/2014/main" id="{5F1247EB-62A2-7B58-61FB-52E8F692D816}"/>
              </a:ext>
            </a:extLst>
          </p:cNvPr>
          <p:cNvSpPr>
            <a:spLocks noGrp="1"/>
          </p:cNvSpPr>
          <p:nvPr>
            <p:ph type="sldNum" sz="quarter" idx="10"/>
          </p:nvPr>
        </p:nvSpPr>
        <p:spPr/>
        <p:txBody>
          <a:bodyPr/>
          <a:lstStyle/>
          <a:p>
            <a:pPr rtl="0"/>
            <a:fld id="{48F63A3B-78C7-47BE-AE5E-E10140E04643}" type="slidenum">
              <a:rPr lang="nl-NL" smtClean="0"/>
              <a:pPr rtl="0"/>
              <a:t>52</a:t>
            </a:fld>
            <a:endParaRPr lang="nl-NL" dirty="0"/>
          </a:p>
        </p:txBody>
      </p:sp>
    </p:spTree>
    <p:extLst>
      <p:ext uri="{BB962C8B-B14F-4D97-AF65-F5344CB8AC3E}">
        <p14:creationId xmlns:p14="http://schemas.microsoft.com/office/powerpoint/2010/main" val="6741130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440668"/>
            <a:ext cx="9217024" cy="6228692"/>
          </a:xfrm>
        </p:spPr>
        <p:txBody>
          <a:bodyPr>
            <a:noAutofit/>
          </a:bodyPr>
          <a:lstStyle/>
          <a:p>
            <a:pPr marL="909638" lvl="2" indent="-457200" algn="just">
              <a:spcBef>
                <a:spcPts val="0"/>
              </a:spcBef>
              <a:buFont typeface="Arial" panose="020B0604020202020204" pitchFamily="34" charset="0"/>
              <a:buChar char="•"/>
              <a:defRPr/>
            </a:pPr>
            <a:r>
              <a:rPr lang="fr-FR" b="1" dirty="0"/>
              <a:t>Partie B : 9 sous-parties </a:t>
            </a:r>
          </a:p>
          <a:p>
            <a:pPr marL="1236662" lvl="2" indent="-342900" algn="just">
              <a:spcBef>
                <a:spcPts val="600"/>
              </a:spcBef>
              <a:buFont typeface="Comic Sans MS" panose="030F0702030302020204" pitchFamily="66" charset="0"/>
              <a:buChar char="-"/>
              <a:defRPr/>
            </a:pPr>
            <a:r>
              <a:rPr lang="fr-FR" sz="2400" b="1" dirty="0"/>
              <a:t>Coûts des services communs</a:t>
            </a:r>
          </a:p>
          <a:p>
            <a:pPr marL="1236662" lvl="2" indent="-342900" algn="just">
              <a:spcBef>
                <a:spcPts val="0"/>
              </a:spcBef>
              <a:buFont typeface="Comic Sans MS" panose="030F0702030302020204" pitchFamily="66" charset="0"/>
              <a:buChar char="-"/>
              <a:defRPr/>
            </a:pPr>
            <a:r>
              <a:rPr lang="fr-FR" sz="2400" b="1" dirty="0"/>
              <a:t>Coûts des services cliniques</a:t>
            </a:r>
          </a:p>
          <a:p>
            <a:pPr marL="1236662" lvl="2" indent="-342900" algn="just">
              <a:spcBef>
                <a:spcPts val="0"/>
              </a:spcBef>
              <a:buFont typeface="Comic Sans MS" panose="030F0702030302020204" pitchFamily="66" charset="0"/>
              <a:buChar char="-"/>
              <a:defRPr/>
            </a:pPr>
            <a:r>
              <a:rPr lang="fr-FR" sz="2400" b="1" dirty="0"/>
              <a:t>Frais de fonctionnement des services médico-techniques</a:t>
            </a:r>
          </a:p>
          <a:p>
            <a:pPr marL="1236662" lvl="2" indent="-342900" algn="just">
              <a:spcBef>
                <a:spcPts val="0"/>
              </a:spcBef>
              <a:buFont typeface="Comic Sans MS" panose="030F0702030302020204" pitchFamily="66" charset="0"/>
              <a:buChar char="-"/>
              <a:defRPr/>
            </a:pPr>
            <a:r>
              <a:rPr lang="fr-FR" sz="2400" b="1" dirty="0"/>
              <a:t>Coûts correspondant à certaines charges imposées aux</a:t>
            </a:r>
            <a:br>
              <a:rPr lang="fr-FR" sz="2400" b="1" dirty="0"/>
            </a:br>
            <a:r>
              <a:rPr lang="fr-FR" sz="2400" b="1" dirty="0"/>
              <a:t>hôpitaux notamment en matière de RCM et de RIM</a:t>
            </a:r>
          </a:p>
          <a:p>
            <a:pPr marL="1236662" lvl="2" indent="-342900" algn="just">
              <a:spcBef>
                <a:spcPts val="0"/>
              </a:spcBef>
              <a:buFont typeface="Comic Sans MS" panose="030F0702030302020204" pitchFamily="66" charset="0"/>
              <a:buChar char="-"/>
              <a:defRPr/>
            </a:pPr>
            <a:r>
              <a:rPr lang="fr-FR" sz="2400" b="1" dirty="0"/>
              <a:t>Coûts pour le fonctionnement de l’officine hospitalière</a:t>
            </a:r>
          </a:p>
          <a:p>
            <a:pPr marL="1236662" lvl="2" indent="-342900" algn="just">
              <a:spcBef>
                <a:spcPts val="0"/>
              </a:spcBef>
              <a:buFont typeface="Comic Sans MS" panose="030F0702030302020204" pitchFamily="66" charset="0"/>
              <a:buChar char="-"/>
              <a:defRPr/>
            </a:pPr>
            <a:r>
              <a:rPr lang="fr-FR" sz="2400" b="1" dirty="0"/>
              <a:t>Coûts découlant des avantages prévus dans les accords sociaux et octroyés au personnel hospitalier</a:t>
            </a:r>
          </a:p>
          <a:p>
            <a:pPr marL="1236662" lvl="2" indent="-342900" algn="just">
              <a:spcBef>
                <a:spcPts val="0"/>
              </a:spcBef>
              <a:buFont typeface="Comic Sans MS" panose="030F0702030302020204" pitchFamily="66" charset="0"/>
              <a:buChar char="-"/>
              <a:defRPr/>
            </a:pPr>
            <a:r>
              <a:rPr lang="fr-FR" sz="2400" b="1" dirty="0"/>
              <a:t>Coûts spécifiques liés aux tâches spécifiques assumées dans le domaine des soins aux patients de l’enseignement clinique, de la recherche scientifique appliquée… etc.</a:t>
            </a:r>
          </a:p>
          <a:p>
            <a:pPr marL="1236662" lvl="2" indent="-342900" algn="just">
              <a:spcBef>
                <a:spcPts val="0"/>
              </a:spcBef>
              <a:buFont typeface="Comic Sans MS" panose="030F0702030302020204" pitchFamily="66" charset="0"/>
              <a:buChar char="-"/>
              <a:defRPr/>
            </a:pPr>
            <a:r>
              <a:rPr lang="fr-FR" sz="2400" b="1" dirty="0"/>
              <a:t>Coûts spécifiques générés par l’hôpital ayant un profil de patients très faibles sur le plan socio-économique</a:t>
            </a:r>
          </a:p>
          <a:p>
            <a:pPr marL="1236662" lvl="2" indent="-342900" algn="just">
              <a:spcBef>
                <a:spcPts val="0"/>
              </a:spcBef>
              <a:buFont typeface="Comic Sans MS" panose="030F0702030302020204" pitchFamily="66" charset="0"/>
              <a:buChar char="-"/>
              <a:defRPr/>
            </a:pPr>
            <a:r>
              <a:rPr lang="fr-FR" sz="2400" b="1" dirty="0"/>
              <a:t>Coûts découlant d’avantages particuliers prévus dans des accords professionnels (ex : mesures de fin de carrière)</a:t>
            </a:r>
          </a:p>
          <a:p>
            <a:pPr marL="452438" lvl="2" indent="0" algn="just">
              <a:spcBef>
                <a:spcPts val="0"/>
              </a:spcBef>
              <a:buNone/>
              <a:defRPr/>
            </a:pPr>
            <a:endParaRPr lang="fr-FR" b="1" dirty="0"/>
          </a:p>
          <a:p>
            <a:pPr marL="452438" lvl="2" indent="0" algn="just">
              <a:buNone/>
              <a:defRPr/>
            </a:pPr>
            <a:endParaRPr lang="fr-FR" sz="3200" b="1" dirty="0"/>
          </a:p>
          <a:p>
            <a:pPr marL="452438" lvl="2" indent="0" algn="just">
              <a:buNone/>
              <a:defRPr/>
            </a:pPr>
            <a:endParaRPr lang="fr-FR" sz="3200" b="1" dirty="0"/>
          </a:p>
          <a:p>
            <a:pPr marL="452438" lvl="2" indent="0" algn="just">
              <a:buNone/>
              <a:defRPr/>
            </a:pPr>
            <a:endParaRPr lang="fr-BE" sz="3200" b="1" dirty="0"/>
          </a:p>
        </p:txBody>
      </p:sp>
      <p:sp>
        <p:nvSpPr>
          <p:cNvPr id="2" name="Espace réservé du numéro de diapositive 1">
            <a:extLst>
              <a:ext uri="{FF2B5EF4-FFF2-40B4-BE49-F238E27FC236}">
                <a16:creationId xmlns:a16="http://schemas.microsoft.com/office/drawing/2014/main" id="{4BAFE70A-C017-88F5-C57A-799C2BE987D8}"/>
              </a:ext>
            </a:extLst>
          </p:cNvPr>
          <p:cNvSpPr>
            <a:spLocks noGrp="1"/>
          </p:cNvSpPr>
          <p:nvPr>
            <p:ph type="sldNum" sz="quarter" idx="10"/>
          </p:nvPr>
        </p:nvSpPr>
        <p:spPr/>
        <p:txBody>
          <a:bodyPr/>
          <a:lstStyle/>
          <a:p>
            <a:pPr rtl="0"/>
            <a:fld id="{48F63A3B-78C7-47BE-AE5E-E10140E04643}" type="slidenum">
              <a:rPr lang="nl-NL" smtClean="0"/>
              <a:pPr rtl="0"/>
              <a:t>53</a:t>
            </a:fld>
            <a:endParaRPr lang="nl-NL" dirty="0"/>
          </a:p>
        </p:txBody>
      </p:sp>
    </p:spTree>
    <p:extLst>
      <p:ext uri="{BB962C8B-B14F-4D97-AF65-F5344CB8AC3E}">
        <p14:creationId xmlns:p14="http://schemas.microsoft.com/office/powerpoint/2010/main" val="23595924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440668"/>
            <a:ext cx="9217024" cy="5976664"/>
          </a:xfrm>
        </p:spPr>
        <p:txBody>
          <a:bodyPr>
            <a:noAutofit/>
          </a:bodyPr>
          <a:lstStyle/>
          <a:p>
            <a:pPr marL="909638" lvl="4" indent="-457200" algn="just">
              <a:spcBef>
                <a:spcPts val="1200"/>
              </a:spcBef>
              <a:defRPr/>
            </a:pPr>
            <a:r>
              <a:rPr lang="fr-FR" sz="2800" b="1" dirty="0"/>
              <a:t>Partie C : 4 sous -parties</a:t>
            </a:r>
          </a:p>
          <a:p>
            <a:pPr marL="1236662" lvl="5" indent="-342900" algn="just">
              <a:spcBef>
                <a:spcPts val="1200"/>
              </a:spcBef>
              <a:buFont typeface="Comic Sans MS" panose="030F0702030302020204" pitchFamily="66" charset="0"/>
              <a:buChar char="-"/>
              <a:defRPr/>
            </a:pPr>
            <a:r>
              <a:rPr lang="fr-FR" sz="2400" b="1" dirty="0">
                <a:latin typeface="Calibri" panose="020F0502020204030204" pitchFamily="34" charset="0"/>
                <a:cs typeface="Calibri" panose="020F0502020204030204" pitchFamily="34" charset="0"/>
              </a:rPr>
              <a:t>Les frais de pré-exploitation pour les hôpitaux ou services en construction.</a:t>
            </a:r>
          </a:p>
          <a:p>
            <a:pPr marL="1236662" lvl="5" indent="-342900" algn="just">
              <a:spcBef>
                <a:spcPts val="600"/>
              </a:spcBef>
              <a:buFont typeface="Comic Sans MS" panose="030F0702030302020204" pitchFamily="66" charset="0"/>
              <a:buChar char="-"/>
              <a:defRPr/>
            </a:pPr>
            <a:r>
              <a:rPr lang="fr-FR" sz="2400" b="1" dirty="0">
                <a:latin typeface="Calibri" panose="020F0502020204030204" pitchFamily="34" charset="0"/>
                <a:cs typeface="Calibri" panose="020F0502020204030204" pitchFamily="34" charset="0"/>
              </a:rPr>
              <a:t>Les coûts relatifs à des exercices précédents ou en cours, rectifiés par des montants de rattrapage.</a:t>
            </a:r>
          </a:p>
          <a:p>
            <a:pPr marL="1236662" lvl="5" indent="-342900" algn="just">
              <a:spcBef>
                <a:spcPts val="600"/>
              </a:spcBef>
              <a:buFont typeface="Comic Sans MS" panose="030F0702030302020204" pitchFamily="66" charset="0"/>
              <a:buChar char="-"/>
              <a:defRPr/>
            </a:pPr>
            <a:r>
              <a:rPr lang="fr-FR" sz="2400" b="1" dirty="0">
                <a:latin typeface="Calibri" panose="020F0502020204030204" pitchFamily="34" charset="0"/>
                <a:cs typeface="Calibri" panose="020F0502020204030204" pitchFamily="34" charset="0"/>
              </a:rPr>
              <a:t>Le montant à diminuer pour les chambres à un lit pour lesquelles des suppléments au-delà du budget des moyens financiers sont perçus.</a:t>
            </a:r>
          </a:p>
          <a:p>
            <a:pPr marL="1236662" lvl="5" indent="-342900" algn="just">
              <a:spcBef>
                <a:spcPts val="600"/>
              </a:spcBef>
              <a:buFont typeface="Comic Sans MS" panose="030F0702030302020204" pitchFamily="66" charset="0"/>
              <a:buChar char="-"/>
              <a:defRPr/>
            </a:pPr>
            <a:r>
              <a:rPr lang="fr-FR" sz="2400" b="1" dirty="0">
                <a:latin typeface="Calibri" panose="020F0502020204030204" pitchFamily="34" charset="0"/>
                <a:cs typeface="Calibri" panose="020F0502020204030204" pitchFamily="34" charset="0"/>
              </a:rPr>
              <a:t>Le surplus de recettes estimé pour un exercice déterminé en ce qui concerne les services SP, soins palliatifs, unités de grands brûlés et hôpitaux psychiatriques.</a:t>
            </a:r>
          </a:p>
          <a:p>
            <a:pPr marL="452438" lvl="2" indent="0" algn="just">
              <a:spcBef>
                <a:spcPts val="600"/>
              </a:spcBef>
              <a:buNone/>
              <a:defRPr/>
            </a:pPr>
            <a:endParaRPr lang="fr-FR" sz="3200" b="1" dirty="0"/>
          </a:p>
          <a:p>
            <a:pPr marL="452438" lvl="2" indent="0" algn="just">
              <a:buNone/>
              <a:defRPr/>
            </a:pPr>
            <a:endParaRPr lang="fr-BE" sz="3200" b="1" dirty="0"/>
          </a:p>
        </p:txBody>
      </p:sp>
      <p:sp>
        <p:nvSpPr>
          <p:cNvPr id="2" name="Espace réservé du numéro de diapositive 1">
            <a:extLst>
              <a:ext uri="{FF2B5EF4-FFF2-40B4-BE49-F238E27FC236}">
                <a16:creationId xmlns:a16="http://schemas.microsoft.com/office/drawing/2014/main" id="{B8177F80-C5B3-101A-D2BD-2F035FF792D9}"/>
              </a:ext>
            </a:extLst>
          </p:cNvPr>
          <p:cNvSpPr>
            <a:spLocks noGrp="1"/>
          </p:cNvSpPr>
          <p:nvPr>
            <p:ph type="sldNum" sz="quarter" idx="10"/>
          </p:nvPr>
        </p:nvSpPr>
        <p:spPr/>
        <p:txBody>
          <a:bodyPr/>
          <a:lstStyle/>
          <a:p>
            <a:pPr rtl="0"/>
            <a:fld id="{48F63A3B-78C7-47BE-AE5E-E10140E04643}" type="slidenum">
              <a:rPr lang="nl-NL" smtClean="0"/>
              <a:pPr rtl="0"/>
              <a:t>54</a:t>
            </a:fld>
            <a:endParaRPr lang="nl-NL" dirty="0"/>
          </a:p>
        </p:txBody>
      </p:sp>
    </p:spTree>
    <p:extLst>
      <p:ext uri="{BB962C8B-B14F-4D97-AF65-F5344CB8AC3E}">
        <p14:creationId xmlns:p14="http://schemas.microsoft.com/office/powerpoint/2010/main" val="28382801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900792"/>
            <a:ext cx="9217024" cy="5976664"/>
          </a:xfrm>
        </p:spPr>
        <p:txBody>
          <a:bodyPr>
            <a:noAutofit/>
          </a:bodyPr>
          <a:lstStyle/>
          <a:p>
            <a:pPr marL="909638" lvl="2" indent="-457200" algn="just">
              <a:spcBef>
                <a:spcPts val="0"/>
              </a:spcBef>
              <a:buFont typeface="Wingdings" panose="05000000000000000000" pitchFamily="2" charset="2"/>
              <a:buChar char="§"/>
              <a:defRPr/>
            </a:pPr>
            <a:r>
              <a:rPr lang="fr-FR" b="1" dirty="0"/>
              <a:t>L’arrêté royal du 25 avril 2002 qui est relatif à la fixation et à la liquidation du BMF des hôpitaux comprend plus de 100 articles et 17 annexes et a déjà été modifié à de très nombreuses reprises. Il donne le détail des éléments constitutifs des différentes parties du budget et des sous-parties.</a:t>
            </a:r>
          </a:p>
          <a:p>
            <a:pPr marL="909638" lvl="2" indent="-457200" algn="just">
              <a:spcBef>
                <a:spcPts val="0"/>
              </a:spcBef>
              <a:buFont typeface="Wingdings" panose="05000000000000000000" pitchFamily="2" charset="2"/>
              <a:buChar char="§"/>
              <a:defRPr/>
            </a:pPr>
            <a:r>
              <a:rPr lang="fr-FR" b="1" dirty="0"/>
              <a:t>Le mécanisme de financement veille à assurer une plus grande équité dans l’allocation entre hôpitaux des ressources disponibles et veille à responsabiliser les gestionnaires hospitaliers et à accroitre la performance dans la dispensation des soins, notamment en incitant à réduire les durées de séjour et en favorisant l’hospitalisation de jour.</a:t>
            </a:r>
          </a:p>
          <a:p>
            <a:pPr marL="909638" lvl="2" indent="-457200" algn="just">
              <a:spcBef>
                <a:spcPts val="0"/>
              </a:spcBef>
              <a:buFont typeface="Wingdings" panose="05000000000000000000" pitchFamily="2" charset="2"/>
              <a:buChar char="§"/>
              <a:defRPr/>
            </a:pPr>
            <a:endParaRPr lang="fr-FR" b="1" dirty="0"/>
          </a:p>
          <a:p>
            <a:pPr marL="909638" lvl="2" indent="-457200" algn="just">
              <a:spcBef>
                <a:spcPts val="0"/>
              </a:spcBef>
              <a:buFont typeface="Wingdings" panose="05000000000000000000" pitchFamily="2" charset="2"/>
              <a:buChar char="§"/>
              <a:defRPr/>
            </a:pPr>
            <a:endParaRPr lang="fr-FR" b="1" dirty="0"/>
          </a:p>
          <a:p>
            <a:pPr marL="909638" lvl="2" indent="-457200" algn="just">
              <a:spcBef>
                <a:spcPts val="0"/>
              </a:spcBef>
              <a:buFont typeface="Wingdings" panose="05000000000000000000" pitchFamily="2" charset="2"/>
              <a:buChar char="§"/>
              <a:defRPr/>
            </a:pPr>
            <a:endParaRPr lang="fr-FR" b="1" dirty="0"/>
          </a:p>
          <a:p>
            <a:pPr marL="909638" lvl="2" indent="-457200" algn="just">
              <a:spcBef>
                <a:spcPts val="1200"/>
              </a:spcBef>
              <a:buFont typeface="Wingdings" panose="05000000000000000000" pitchFamily="2" charset="2"/>
              <a:buChar char="§"/>
              <a:defRPr/>
            </a:pPr>
            <a:endParaRPr lang="fr-FR" b="1" dirty="0"/>
          </a:p>
          <a:p>
            <a:pPr marL="909638" lvl="2" indent="-457200" algn="just">
              <a:spcBef>
                <a:spcPts val="1200"/>
              </a:spcBef>
              <a:buFont typeface="Wingdings" panose="05000000000000000000" pitchFamily="2" charset="2"/>
              <a:buChar char="§"/>
              <a:defRPr/>
            </a:pPr>
            <a:endParaRPr lang="fr-FR" b="1" dirty="0"/>
          </a:p>
          <a:p>
            <a:pPr marL="452438" lvl="2" indent="0" algn="just">
              <a:buNone/>
              <a:defRPr/>
            </a:pPr>
            <a:endParaRPr lang="fr-FR" sz="3200" b="1" dirty="0"/>
          </a:p>
          <a:p>
            <a:pPr marL="452438" lvl="2" indent="0" algn="just">
              <a:buNone/>
              <a:defRPr/>
            </a:pPr>
            <a:endParaRPr lang="fr-FR" sz="3200" b="1" dirty="0"/>
          </a:p>
          <a:p>
            <a:pPr marL="452438" lvl="2" indent="0" algn="just">
              <a:buNone/>
              <a:defRPr/>
            </a:pPr>
            <a:endParaRPr lang="fr-BE" sz="3200" b="1" dirty="0"/>
          </a:p>
        </p:txBody>
      </p:sp>
      <p:sp>
        <p:nvSpPr>
          <p:cNvPr id="2" name="Espace réservé du numéro de diapositive 1">
            <a:extLst>
              <a:ext uri="{FF2B5EF4-FFF2-40B4-BE49-F238E27FC236}">
                <a16:creationId xmlns:a16="http://schemas.microsoft.com/office/drawing/2014/main" id="{A10616DC-6B8A-0C7B-C9DD-DB967E67C090}"/>
              </a:ext>
            </a:extLst>
          </p:cNvPr>
          <p:cNvSpPr>
            <a:spLocks noGrp="1"/>
          </p:cNvSpPr>
          <p:nvPr>
            <p:ph type="sldNum" sz="quarter" idx="10"/>
          </p:nvPr>
        </p:nvSpPr>
        <p:spPr/>
        <p:txBody>
          <a:bodyPr/>
          <a:lstStyle/>
          <a:p>
            <a:pPr rtl="0"/>
            <a:fld id="{48F63A3B-78C7-47BE-AE5E-E10140E04643}" type="slidenum">
              <a:rPr lang="nl-NL" smtClean="0"/>
              <a:pPr rtl="0"/>
              <a:t>55</a:t>
            </a:fld>
            <a:endParaRPr lang="nl-NL" dirty="0"/>
          </a:p>
        </p:txBody>
      </p:sp>
    </p:spTree>
    <p:extLst>
      <p:ext uri="{BB962C8B-B14F-4D97-AF65-F5344CB8AC3E}">
        <p14:creationId xmlns:p14="http://schemas.microsoft.com/office/powerpoint/2010/main" val="41047942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3" y="548680"/>
            <a:ext cx="9282240" cy="6237312"/>
          </a:xfrm>
        </p:spPr>
        <p:txBody>
          <a:bodyPr>
            <a:noAutofit/>
          </a:bodyPr>
          <a:lstStyle/>
          <a:p>
            <a:pPr marL="909638" lvl="2" indent="-457200" algn="just">
              <a:buFont typeface="Wingdings" panose="05000000000000000000" pitchFamily="2" charset="2"/>
              <a:buChar char="q"/>
              <a:defRPr/>
            </a:pPr>
            <a:r>
              <a:rPr lang="fr-FR" sz="3200" b="1" dirty="0"/>
              <a:t>Les difficultés financières des hôpitaux</a:t>
            </a:r>
            <a:endParaRPr lang="fr-FR" sz="3000" b="1" dirty="0"/>
          </a:p>
          <a:p>
            <a:pPr marL="909638" lvl="2" indent="-457200" algn="just">
              <a:spcBef>
                <a:spcPts val="1200"/>
              </a:spcBef>
              <a:buFont typeface="Wingdings" panose="05000000000000000000" pitchFamily="2" charset="2"/>
              <a:buChar char="§"/>
              <a:defRPr/>
            </a:pPr>
            <a:r>
              <a:rPr lang="fr-FR" sz="3000" b="1" dirty="0"/>
              <a:t>Croissance spectaculaire des dépenses hospitalières (développement technologique de la médecine, vieillissement de la population, emploi excessif </a:t>
            </a:r>
            <a:br>
              <a:rPr lang="fr-FR" sz="3000" b="1" dirty="0"/>
            </a:br>
            <a:r>
              <a:rPr lang="fr-FR" sz="3000" b="1" dirty="0"/>
              <a:t>du matériel hospitalier, prescription parfois surabondante, surconsommation médicamenteuse, etc.)</a:t>
            </a:r>
          </a:p>
          <a:p>
            <a:pPr marL="909638" lvl="2" indent="-457200" algn="just">
              <a:spcBef>
                <a:spcPts val="600"/>
              </a:spcBef>
              <a:buFont typeface="Wingdings" panose="05000000000000000000" pitchFamily="2" charset="2"/>
              <a:buChar char="§"/>
              <a:defRPr/>
            </a:pPr>
            <a:r>
              <a:rPr lang="fr-FR" sz="3000" b="1" dirty="0"/>
              <a:t>Les subventions de l’Etat dans le prix de journée, ainsi que les subsides complémentaires pour les hôpitaux universitaires pèsent de plus en plus lourd sur le budget de l’Etat</a:t>
            </a:r>
          </a:p>
          <a:p>
            <a:pPr marL="909638" lvl="2" indent="-457200" algn="just">
              <a:buFont typeface="Wingdings" panose="05000000000000000000" pitchFamily="2" charset="2"/>
              <a:buChar char="§"/>
              <a:defRPr/>
            </a:pPr>
            <a:endParaRPr lang="fr-FR" sz="3000" b="1" dirty="0"/>
          </a:p>
        </p:txBody>
      </p:sp>
      <p:sp>
        <p:nvSpPr>
          <p:cNvPr id="2" name="Espace réservé du numéro de diapositive 1">
            <a:extLst>
              <a:ext uri="{FF2B5EF4-FFF2-40B4-BE49-F238E27FC236}">
                <a16:creationId xmlns:a16="http://schemas.microsoft.com/office/drawing/2014/main" id="{44A4A173-EACD-78CE-796E-0F6D0495DD1D}"/>
              </a:ext>
            </a:extLst>
          </p:cNvPr>
          <p:cNvSpPr>
            <a:spLocks noGrp="1"/>
          </p:cNvSpPr>
          <p:nvPr>
            <p:ph type="sldNum" sz="quarter" idx="10"/>
          </p:nvPr>
        </p:nvSpPr>
        <p:spPr/>
        <p:txBody>
          <a:bodyPr/>
          <a:lstStyle/>
          <a:p>
            <a:pPr rtl="0"/>
            <a:fld id="{48F63A3B-78C7-47BE-AE5E-E10140E04643}" type="slidenum">
              <a:rPr lang="nl-NL" smtClean="0"/>
              <a:pPr rtl="0"/>
              <a:t>56</a:t>
            </a:fld>
            <a:endParaRPr lang="nl-NL" dirty="0"/>
          </a:p>
        </p:txBody>
      </p:sp>
    </p:spTree>
    <p:extLst>
      <p:ext uri="{BB962C8B-B14F-4D97-AF65-F5344CB8AC3E}">
        <p14:creationId xmlns:p14="http://schemas.microsoft.com/office/powerpoint/2010/main" val="27567949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548680"/>
            <a:ext cx="9217024" cy="6237312"/>
          </a:xfrm>
        </p:spPr>
        <p:txBody>
          <a:bodyPr>
            <a:noAutofit/>
          </a:bodyPr>
          <a:lstStyle/>
          <a:p>
            <a:pPr marL="909638" lvl="2" indent="-457200" algn="just">
              <a:buFont typeface="Wingdings" panose="05000000000000000000" pitchFamily="2" charset="2"/>
              <a:buChar char="§"/>
              <a:defRPr/>
            </a:pPr>
            <a:r>
              <a:rPr lang="fr-FR" sz="3000" b="1" dirty="0"/>
              <a:t>Système de forfaits et d’enveloppes pour une série de prestations de soins.</a:t>
            </a:r>
          </a:p>
          <a:p>
            <a:pPr marL="909638" lvl="2" indent="-457200" algn="just">
              <a:spcBef>
                <a:spcPts val="600"/>
              </a:spcBef>
              <a:buFont typeface="Wingdings" panose="05000000000000000000" pitchFamily="2" charset="2"/>
              <a:buChar char="§"/>
              <a:defRPr/>
            </a:pPr>
            <a:r>
              <a:rPr lang="fr-FR" sz="3000" b="1" dirty="0"/>
              <a:t>Conclusion : sous-financement criant du secteur hospitalier confirmé encore dans toutes les études et projections actuelles.  </a:t>
            </a:r>
          </a:p>
        </p:txBody>
      </p:sp>
      <p:sp>
        <p:nvSpPr>
          <p:cNvPr id="2" name="Espace réservé du numéro de diapositive 1">
            <a:extLst>
              <a:ext uri="{FF2B5EF4-FFF2-40B4-BE49-F238E27FC236}">
                <a16:creationId xmlns:a16="http://schemas.microsoft.com/office/drawing/2014/main" id="{6BC3F5BE-DBA0-9E66-0B04-112BC1065170}"/>
              </a:ext>
            </a:extLst>
          </p:cNvPr>
          <p:cNvSpPr>
            <a:spLocks noGrp="1"/>
          </p:cNvSpPr>
          <p:nvPr>
            <p:ph type="sldNum" sz="quarter" idx="10"/>
          </p:nvPr>
        </p:nvSpPr>
        <p:spPr/>
        <p:txBody>
          <a:bodyPr/>
          <a:lstStyle/>
          <a:p>
            <a:pPr rtl="0"/>
            <a:fld id="{48F63A3B-78C7-47BE-AE5E-E10140E04643}" type="slidenum">
              <a:rPr lang="nl-NL" smtClean="0"/>
              <a:pPr rtl="0"/>
              <a:t>57</a:t>
            </a:fld>
            <a:endParaRPr lang="nl-NL" dirty="0"/>
          </a:p>
        </p:txBody>
      </p:sp>
    </p:spTree>
    <p:extLst>
      <p:ext uri="{BB962C8B-B14F-4D97-AF65-F5344CB8AC3E}">
        <p14:creationId xmlns:p14="http://schemas.microsoft.com/office/powerpoint/2010/main" val="10098616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07FF65-A536-F639-8591-ED024C223308}"/>
              </a:ext>
            </a:extLst>
          </p:cNvPr>
          <p:cNvSpPr>
            <a:spLocks noGrp="1"/>
          </p:cNvSpPr>
          <p:nvPr>
            <p:ph type="ctrTitle"/>
          </p:nvPr>
        </p:nvSpPr>
        <p:spPr>
          <a:xfrm>
            <a:off x="560512" y="980728"/>
            <a:ext cx="8640960" cy="3312368"/>
          </a:xfrm>
        </p:spPr>
        <p:txBody>
          <a:bodyPr rtlCol="0" anchor="ctr"/>
          <a:lstStyle>
            <a:defPPr>
              <a:defRPr lang="nl-NL"/>
            </a:defPPr>
          </a:lstStyle>
          <a:p>
            <a:pPr rtl="0"/>
            <a:r>
              <a:rPr lang="fr-BE" sz="5400" cap="small" dirty="0"/>
              <a:t>5.- </a:t>
            </a:r>
            <a:br>
              <a:rPr lang="fr-BE" sz="5400" cap="small" dirty="0"/>
            </a:br>
            <a:r>
              <a:rPr lang="fr-BE" sz="5200" cap="small" dirty="0"/>
              <a:t>Incidence de la loi du 22 avril 2019 relative à la qualité de la pratique des soins </a:t>
            </a:r>
            <a:br>
              <a:rPr lang="fr-BE" sz="5200" cap="small" dirty="0"/>
            </a:br>
            <a:r>
              <a:rPr lang="fr-BE" sz="5200" cap="small" dirty="0"/>
              <a:t>de santé</a:t>
            </a:r>
            <a:endParaRPr lang="nl-NL" sz="5200" cap="none" dirty="0"/>
          </a:p>
        </p:txBody>
      </p:sp>
      <p:sp>
        <p:nvSpPr>
          <p:cNvPr id="3" name="Espace réservé du numéro de diapositive 2">
            <a:extLst>
              <a:ext uri="{FF2B5EF4-FFF2-40B4-BE49-F238E27FC236}">
                <a16:creationId xmlns:a16="http://schemas.microsoft.com/office/drawing/2014/main" id="{65FD3F90-8DA3-ABD9-B017-98AF9A9D4CA6}"/>
              </a:ext>
            </a:extLst>
          </p:cNvPr>
          <p:cNvSpPr>
            <a:spLocks noGrp="1"/>
          </p:cNvSpPr>
          <p:nvPr>
            <p:ph type="sldNum" sz="quarter" idx="10"/>
          </p:nvPr>
        </p:nvSpPr>
        <p:spPr/>
        <p:txBody>
          <a:bodyPr/>
          <a:lstStyle/>
          <a:p>
            <a:pPr rtl="0"/>
            <a:fld id="{48F63A3B-78C7-47BE-AE5E-E10140E04643}" type="slidenum">
              <a:rPr lang="nl-NL" smtClean="0"/>
              <a:pPr rtl="0"/>
              <a:t>58</a:t>
            </a:fld>
            <a:endParaRPr lang="nl-NL" dirty="0"/>
          </a:p>
        </p:txBody>
      </p:sp>
    </p:spTree>
    <p:extLst>
      <p:ext uri="{BB962C8B-B14F-4D97-AF65-F5344CB8AC3E}">
        <p14:creationId xmlns:p14="http://schemas.microsoft.com/office/powerpoint/2010/main" val="15374841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548680"/>
            <a:ext cx="9217024" cy="6237312"/>
          </a:xfrm>
        </p:spPr>
        <p:txBody>
          <a:bodyPr>
            <a:noAutofit/>
          </a:bodyPr>
          <a:lstStyle/>
          <a:p>
            <a:pPr marL="909638" lvl="2" indent="-457200" algn="just">
              <a:buFont typeface="Wingdings" panose="05000000000000000000" pitchFamily="2" charset="2"/>
              <a:buChar char="q"/>
              <a:defRPr/>
            </a:pPr>
            <a:r>
              <a:rPr lang="fr-FR" sz="3200" b="1" dirty="0"/>
              <a:t>La loi relative à la qualité de la pratique des soins de santé, dénommée loi qualité, consiste dans une modernisation de l’approche des soins de santé et une actualisation d’une série de lois antérieures (loi de 2015 relative aux professionnels de la santé, loi sur les hôpitaux…)	</a:t>
            </a:r>
          </a:p>
          <a:p>
            <a:pPr marL="909638" lvl="2" indent="-457200" algn="just">
              <a:buFont typeface="Wingdings" panose="05000000000000000000" pitchFamily="2" charset="2"/>
              <a:buChar char="§"/>
              <a:defRPr/>
            </a:pPr>
            <a:r>
              <a:rPr lang="fr-FR" sz="3000" b="1" dirty="0"/>
              <a:t>Cette loi reprend 16 grands thèmes dont certains ont une incidence directe sur la pratique hospitalière.  Les autre thèmes plus généraux sont également d’application pour les professionnels de la santé travaillant en hôpital.</a:t>
            </a:r>
          </a:p>
        </p:txBody>
      </p:sp>
      <p:sp>
        <p:nvSpPr>
          <p:cNvPr id="2" name="Espace réservé du numéro de diapositive 1">
            <a:extLst>
              <a:ext uri="{FF2B5EF4-FFF2-40B4-BE49-F238E27FC236}">
                <a16:creationId xmlns:a16="http://schemas.microsoft.com/office/drawing/2014/main" id="{9CEAA3F6-C9DA-5096-3C43-462A51185B6B}"/>
              </a:ext>
            </a:extLst>
          </p:cNvPr>
          <p:cNvSpPr>
            <a:spLocks noGrp="1"/>
          </p:cNvSpPr>
          <p:nvPr>
            <p:ph type="sldNum" sz="quarter" idx="10"/>
          </p:nvPr>
        </p:nvSpPr>
        <p:spPr/>
        <p:txBody>
          <a:bodyPr/>
          <a:lstStyle/>
          <a:p>
            <a:pPr rtl="0"/>
            <a:fld id="{48F63A3B-78C7-47BE-AE5E-E10140E04643}" type="slidenum">
              <a:rPr lang="nl-NL" smtClean="0"/>
              <a:pPr rtl="0"/>
              <a:t>59</a:t>
            </a:fld>
            <a:endParaRPr lang="nl-NL" dirty="0"/>
          </a:p>
        </p:txBody>
      </p:sp>
    </p:spTree>
    <p:extLst>
      <p:ext uri="{BB962C8B-B14F-4D97-AF65-F5344CB8AC3E}">
        <p14:creationId xmlns:p14="http://schemas.microsoft.com/office/powerpoint/2010/main" val="3510644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07FF65-A536-F639-8591-ED024C223308}"/>
              </a:ext>
            </a:extLst>
          </p:cNvPr>
          <p:cNvSpPr>
            <a:spLocks noGrp="1"/>
          </p:cNvSpPr>
          <p:nvPr>
            <p:ph type="ctrTitle"/>
          </p:nvPr>
        </p:nvSpPr>
        <p:spPr>
          <a:xfrm>
            <a:off x="632520" y="620688"/>
            <a:ext cx="8640960" cy="2919841"/>
          </a:xfrm>
        </p:spPr>
        <p:txBody>
          <a:bodyPr rtlCol="0" anchor="ctr"/>
          <a:lstStyle>
            <a:defPPr>
              <a:defRPr lang="nl-NL"/>
            </a:defPPr>
          </a:lstStyle>
          <a:p>
            <a:pPr rtl="0"/>
            <a:r>
              <a:rPr lang="fr-BE" sz="5400" cap="small" dirty="0"/>
              <a:t>2.</a:t>
            </a:r>
            <a:br>
              <a:rPr lang="fr-BE" sz="5400" cap="small" dirty="0"/>
            </a:br>
            <a:r>
              <a:rPr lang="fr-BE" sz="5400" cap="small" dirty="0"/>
              <a:t>Historique de la loi</a:t>
            </a:r>
            <a:endParaRPr lang="nl-NL" cap="none" dirty="0"/>
          </a:p>
        </p:txBody>
      </p:sp>
      <p:sp>
        <p:nvSpPr>
          <p:cNvPr id="3" name="Espace réservé du numéro de diapositive 2">
            <a:extLst>
              <a:ext uri="{FF2B5EF4-FFF2-40B4-BE49-F238E27FC236}">
                <a16:creationId xmlns:a16="http://schemas.microsoft.com/office/drawing/2014/main" id="{3E5C6F51-28B8-46A4-9527-BF82D1E3AA85}"/>
              </a:ext>
            </a:extLst>
          </p:cNvPr>
          <p:cNvSpPr>
            <a:spLocks noGrp="1"/>
          </p:cNvSpPr>
          <p:nvPr>
            <p:ph type="sldNum" sz="quarter" idx="10"/>
          </p:nvPr>
        </p:nvSpPr>
        <p:spPr/>
        <p:txBody>
          <a:bodyPr/>
          <a:lstStyle/>
          <a:p>
            <a:pPr rtl="0"/>
            <a:fld id="{48F63A3B-78C7-47BE-AE5E-E10140E04643}" type="slidenum">
              <a:rPr lang="nl-NL" smtClean="0"/>
              <a:pPr rtl="0"/>
              <a:t>6</a:t>
            </a:fld>
            <a:endParaRPr lang="nl-NL" dirty="0"/>
          </a:p>
        </p:txBody>
      </p:sp>
    </p:spTree>
    <p:extLst>
      <p:ext uri="{BB962C8B-B14F-4D97-AF65-F5344CB8AC3E}">
        <p14:creationId xmlns:p14="http://schemas.microsoft.com/office/powerpoint/2010/main" val="5975546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792088"/>
            <a:ext cx="9217024" cy="6237312"/>
          </a:xfrm>
        </p:spPr>
        <p:txBody>
          <a:bodyPr>
            <a:noAutofit/>
          </a:bodyPr>
          <a:lstStyle/>
          <a:p>
            <a:pPr marL="909638" lvl="2" indent="-457200" algn="just">
              <a:buFont typeface="Wingdings" panose="05000000000000000000" pitchFamily="2" charset="2"/>
              <a:buChar char="q"/>
              <a:defRPr/>
            </a:pPr>
            <a:r>
              <a:rPr lang="fr-FR" sz="3200" b="1" dirty="0"/>
              <a:t>L’obligation de caractérisation</a:t>
            </a:r>
          </a:p>
          <a:p>
            <a:pPr marL="452438" lvl="2" indent="0" algn="just">
              <a:spcBef>
                <a:spcPts val="1200"/>
              </a:spcBef>
              <a:buNone/>
              <a:defRPr/>
            </a:pPr>
            <a:r>
              <a:rPr lang="fr-FR" sz="3000" b="1" dirty="0"/>
              <a:t>La loi qualité prévoit à l’article 12 qu’avant de dispenser des soins de santé, le professionnel des soins de santé effectue une </a:t>
            </a:r>
            <a:r>
              <a:rPr lang="fr-FR" sz="3000" b="1" u="sng" dirty="0"/>
              <a:t>caractérisation du patient et de la prestation</a:t>
            </a:r>
            <a:r>
              <a:rPr lang="fr-FR" sz="3000" b="1" dirty="0"/>
              <a:t> en question si cela est pertinent.  Il analyse l’état de santé du patient et enregistre les données pertinentes dans le dossier du patient.  L’article 13 ajoute  que cette caractérisation aboutit dans tous les cas à ce que les soins de santé suivants soient exclusivement dispensés dans un hôpital : </a:t>
            </a:r>
          </a:p>
        </p:txBody>
      </p:sp>
      <p:sp>
        <p:nvSpPr>
          <p:cNvPr id="2" name="Espace réservé du numéro de diapositive 1">
            <a:extLst>
              <a:ext uri="{FF2B5EF4-FFF2-40B4-BE49-F238E27FC236}">
                <a16:creationId xmlns:a16="http://schemas.microsoft.com/office/drawing/2014/main" id="{683E7047-E8F1-89ED-9C2E-07527A1D6A87}"/>
              </a:ext>
            </a:extLst>
          </p:cNvPr>
          <p:cNvSpPr>
            <a:spLocks noGrp="1"/>
          </p:cNvSpPr>
          <p:nvPr>
            <p:ph type="sldNum" sz="quarter" idx="10"/>
          </p:nvPr>
        </p:nvSpPr>
        <p:spPr/>
        <p:txBody>
          <a:bodyPr/>
          <a:lstStyle/>
          <a:p>
            <a:pPr rtl="0"/>
            <a:fld id="{48F63A3B-78C7-47BE-AE5E-E10140E04643}" type="slidenum">
              <a:rPr lang="nl-NL" smtClean="0"/>
              <a:pPr rtl="0"/>
              <a:t>60</a:t>
            </a:fld>
            <a:endParaRPr lang="nl-NL" dirty="0"/>
          </a:p>
        </p:txBody>
      </p:sp>
    </p:spTree>
    <p:extLst>
      <p:ext uri="{BB962C8B-B14F-4D97-AF65-F5344CB8AC3E}">
        <p14:creationId xmlns:p14="http://schemas.microsoft.com/office/powerpoint/2010/main" val="31846913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456" y="836712"/>
            <a:ext cx="9433048" cy="6237312"/>
          </a:xfrm>
        </p:spPr>
        <p:txBody>
          <a:bodyPr>
            <a:noAutofit/>
          </a:bodyPr>
          <a:lstStyle/>
          <a:p>
            <a:pPr marL="1165225" lvl="2" indent="-893763" algn="just">
              <a:spcBef>
                <a:spcPts val="1200"/>
              </a:spcBef>
              <a:buNone/>
              <a:defRPr/>
            </a:pPr>
            <a:r>
              <a:rPr lang="fr-FR" sz="3000" b="1" dirty="0"/>
              <a:t>«  </a:t>
            </a:r>
            <a:r>
              <a:rPr lang="fr-FR" sz="3000" b="1" i="1" dirty="0"/>
              <a:t>1°	Les prestations pour lesquelles le patient nécessite des soins intensifs et des anesthésistes, des infirmiers et/ou des instrumentistes pendant ou après la prestation relative à des soins de qualité ;</a:t>
            </a:r>
          </a:p>
          <a:p>
            <a:pPr marL="1074738" lvl="2" indent="-452438" algn="just">
              <a:spcBef>
                <a:spcPts val="1200"/>
              </a:spcBef>
              <a:buNone/>
              <a:defRPr/>
            </a:pPr>
            <a:r>
              <a:rPr lang="fr-FR" sz="3000" b="1" i="1" dirty="0"/>
              <a:t>2° Les prestations qui nécessitent, dans la phase postopératoire, une thérapie parentérale et/ou sous perfusion de longue durée à savoir plus de </a:t>
            </a:r>
            <a:br>
              <a:rPr lang="fr-FR" sz="3000" b="1" i="1" dirty="0"/>
            </a:br>
            <a:r>
              <a:rPr lang="fr-FR" sz="3000" b="1" i="1" dirty="0"/>
              <a:t>6 heures et nécessitant une surveillance ;</a:t>
            </a:r>
          </a:p>
        </p:txBody>
      </p:sp>
      <p:sp>
        <p:nvSpPr>
          <p:cNvPr id="2" name="Espace réservé du numéro de diapositive 1">
            <a:extLst>
              <a:ext uri="{FF2B5EF4-FFF2-40B4-BE49-F238E27FC236}">
                <a16:creationId xmlns:a16="http://schemas.microsoft.com/office/drawing/2014/main" id="{0EDD75BC-8A23-2780-1BA6-F1F943FE2208}"/>
              </a:ext>
            </a:extLst>
          </p:cNvPr>
          <p:cNvSpPr>
            <a:spLocks noGrp="1"/>
          </p:cNvSpPr>
          <p:nvPr>
            <p:ph type="sldNum" sz="quarter" idx="10"/>
          </p:nvPr>
        </p:nvSpPr>
        <p:spPr/>
        <p:txBody>
          <a:bodyPr/>
          <a:lstStyle/>
          <a:p>
            <a:pPr rtl="0"/>
            <a:fld id="{48F63A3B-78C7-47BE-AE5E-E10140E04643}" type="slidenum">
              <a:rPr lang="nl-NL" smtClean="0"/>
              <a:pPr rtl="0"/>
              <a:t>61</a:t>
            </a:fld>
            <a:endParaRPr lang="nl-NL" dirty="0"/>
          </a:p>
        </p:txBody>
      </p:sp>
    </p:spTree>
    <p:extLst>
      <p:ext uri="{BB962C8B-B14F-4D97-AF65-F5344CB8AC3E}">
        <p14:creationId xmlns:p14="http://schemas.microsoft.com/office/powerpoint/2010/main" val="27889214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908720"/>
            <a:ext cx="9217024" cy="6237312"/>
          </a:xfrm>
        </p:spPr>
        <p:txBody>
          <a:bodyPr>
            <a:noAutofit/>
          </a:bodyPr>
          <a:lstStyle/>
          <a:p>
            <a:pPr marL="984250" lvl="2" indent="-531813" algn="just">
              <a:spcBef>
                <a:spcPts val="1200"/>
              </a:spcBef>
              <a:buNone/>
              <a:defRPr/>
            </a:pPr>
            <a:r>
              <a:rPr lang="fr-FR" sz="3000" b="1" i="1" dirty="0"/>
              <a:t>3° Les prestations à des patients ne disposant pas, jusqu’à 24 h après la prestation, de la prise en charge et/ou de la surveillance nécessaires alors que le professionnel des soins de santé juge celles-ci indispensables compte tenu de la nature des soins de santé ;</a:t>
            </a:r>
          </a:p>
          <a:p>
            <a:pPr marL="984250" lvl="2" indent="-531813" algn="just">
              <a:spcBef>
                <a:spcPts val="1200"/>
              </a:spcBef>
              <a:buNone/>
              <a:defRPr/>
            </a:pPr>
            <a:r>
              <a:rPr lang="fr-FR" sz="3000" b="1" i="1" dirty="0"/>
              <a:t>4°	Les prestations nécessitant une transfusion sanguine ».</a:t>
            </a:r>
          </a:p>
        </p:txBody>
      </p:sp>
      <p:sp>
        <p:nvSpPr>
          <p:cNvPr id="2" name="Espace réservé du numéro de diapositive 1">
            <a:extLst>
              <a:ext uri="{FF2B5EF4-FFF2-40B4-BE49-F238E27FC236}">
                <a16:creationId xmlns:a16="http://schemas.microsoft.com/office/drawing/2014/main" id="{263CBF42-62CC-E763-1322-FF2D082E0AC6}"/>
              </a:ext>
            </a:extLst>
          </p:cNvPr>
          <p:cNvSpPr>
            <a:spLocks noGrp="1"/>
          </p:cNvSpPr>
          <p:nvPr>
            <p:ph type="sldNum" sz="quarter" idx="10"/>
          </p:nvPr>
        </p:nvSpPr>
        <p:spPr/>
        <p:txBody>
          <a:bodyPr/>
          <a:lstStyle/>
          <a:p>
            <a:pPr rtl="0"/>
            <a:fld id="{48F63A3B-78C7-47BE-AE5E-E10140E04643}" type="slidenum">
              <a:rPr lang="nl-NL" smtClean="0"/>
              <a:pPr rtl="0"/>
              <a:t>62</a:t>
            </a:fld>
            <a:endParaRPr lang="nl-NL" dirty="0"/>
          </a:p>
        </p:txBody>
      </p:sp>
    </p:spTree>
    <p:extLst>
      <p:ext uri="{BB962C8B-B14F-4D97-AF65-F5344CB8AC3E}">
        <p14:creationId xmlns:p14="http://schemas.microsoft.com/office/powerpoint/2010/main" val="31326620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836712"/>
            <a:ext cx="9217024" cy="6237312"/>
          </a:xfrm>
        </p:spPr>
        <p:txBody>
          <a:bodyPr>
            <a:noAutofit/>
          </a:bodyPr>
          <a:lstStyle/>
          <a:p>
            <a:pPr marL="452438" lvl="2" indent="0" algn="just">
              <a:spcBef>
                <a:spcPts val="1200"/>
              </a:spcBef>
              <a:buNone/>
              <a:defRPr/>
            </a:pPr>
            <a:r>
              <a:rPr lang="fr-FR" sz="3000" b="1" dirty="0"/>
              <a:t>La loi contient une section particulière consacrée à </a:t>
            </a:r>
            <a:r>
              <a:rPr lang="fr-FR" sz="3000" b="1" u="sng" dirty="0"/>
              <a:t>l’anxiolyse et à l’anesthésie </a:t>
            </a:r>
            <a:r>
              <a:rPr lang="fr-FR" sz="3000" b="1" dirty="0"/>
              <a:t>(articles 15 et 16).</a:t>
            </a:r>
          </a:p>
          <a:p>
            <a:pPr marL="452438" lvl="2" indent="0" algn="just">
              <a:spcBef>
                <a:spcPts val="1200"/>
              </a:spcBef>
              <a:buNone/>
              <a:defRPr/>
            </a:pPr>
            <a:r>
              <a:rPr lang="fr-FR" sz="3000" b="1" dirty="0"/>
              <a:t>On retiendra que le professionnel des soins de santé qui dispense des soins de santé lors desquels une anxiolyse, une anesthésie locale, une anesthésie locorégionale et/ou une anesthésie générale est pratiquée, doit disposer d’une procédure qu’il respecte en cas de problème survenant à la suite de l’anxiolyse ou de l’anesthésie visée et que cette procédure est évaluée à intervalles réguliers et adaptée le cas échéant.  </a:t>
            </a:r>
          </a:p>
        </p:txBody>
      </p:sp>
      <p:sp>
        <p:nvSpPr>
          <p:cNvPr id="2" name="Espace réservé du numéro de diapositive 1">
            <a:extLst>
              <a:ext uri="{FF2B5EF4-FFF2-40B4-BE49-F238E27FC236}">
                <a16:creationId xmlns:a16="http://schemas.microsoft.com/office/drawing/2014/main" id="{CE848603-283C-2844-0B72-15C872125819}"/>
              </a:ext>
            </a:extLst>
          </p:cNvPr>
          <p:cNvSpPr>
            <a:spLocks noGrp="1"/>
          </p:cNvSpPr>
          <p:nvPr>
            <p:ph type="sldNum" sz="quarter" idx="10"/>
          </p:nvPr>
        </p:nvSpPr>
        <p:spPr/>
        <p:txBody>
          <a:bodyPr/>
          <a:lstStyle/>
          <a:p>
            <a:pPr rtl="0"/>
            <a:fld id="{48F63A3B-78C7-47BE-AE5E-E10140E04643}" type="slidenum">
              <a:rPr lang="nl-NL" smtClean="0"/>
              <a:pPr rtl="0"/>
              <a:t>63</a:t>
            </a:fld>
            <a:endParaRPr lang="nl-NL" dirty="0"/>
          </a:p>
        </p:txBody>
      </p:sp>
    </p:spTree>
    <p:extLst>
      <p:ext uri="{BB962C8B-B14F-4D97-AF65-F5344CB8AC3E}">
        <p14:creationId xmlns:p14="http://schemas.microsoft.com/office/powerpoint/2010/main" val="100132157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908720"/>
            <a:ext cx="9217024" cy="6237312"/>
          </a:xfrm>
        </p:spPr>
        <p:txBody>
          <a:bodyPr>
            <a:noAutofit/>
          </a:bodyPr>
          <a:lstStyle/>
          <a:p>
            <a:pPr marL="452438" lvl="2" indent="0" algn="just">
              <a:spcBef>
                <a:spcPts val="1200"/>
              </a:spcBef>
              <a:buNone/>
              <a:defRPr/>
            </a:pPr>
            <a:r>
              <a:rPr lang="fr-FR" sz="3000" b="1" dirty="0"/>
              <a:t>Les exigences de qualité sont prescrites dont notamment l’obligation de prendre les mesures nécessaires afin de pouvoir faire appel à un hôpital en cas de complication ou de veiller à pouvoir faire appel de manière structurée à l’infrastructure d’un hôpital.</a:t>
            </a:r>
          </a:p>
        </p:txBody>
      </p:sp>
      <p:sp>
        <p:nvSpPr>
          <p:cNvPr id="2" name="Espace réservé du numéro de diapositive 1">
            <a:extLst>
              <a:ext uri="{FF2B5EF4-FFF2-40B4-BE49-F238E27FC236}">
                <a16:creationId xmlns:a16="http://schemas.microsoft.com/office/drawing/2014/main" id="{FAE1CF76-CB43-35B8-4425-2BBF75501C82}"/>
              </a:ext>
            </a:extLst>
          </p:cNvPr>
          <p:cNvSpPr>
            <a:spLocks noGrp="1"/>
          </p:cNvSpPr>
          <p:nvPr>
            <p:ph type="sldNum" sz="quarter" idx="10"/>
          </p:nvPr>
        </p:nvSpPr>
        <p:spPr/>
        <p:txBody>
          <a:bodyPr/>
          <a:lstStyle/>
          <a:p>
            <a:pPr rtl="0"/>
            <a:fld id="{48F63A3B-78C7-47BE-AE5E-E10140E04643}" type="slidenum">
              <a:rPr lang="nl-NL" smtClean="0"/>
              <a:pPr rtl="0"/>
              <a:t>64</a:t>
            </a:fld>
            <a:endParaRPr lang="nl-NL" dirty="0"/>
          </a:p>
        </p:txBody>
      </p:sp>
    </p:spTree>
    <p:extLst>
      <p:ext uri="{BB962C8B-B14F-4D97-AF65-F5344CB8AC3E}">
        <p14:creationId xmlns:p14="http://schemas.microsoft.com/office/powerpoint/2010/main" val="14170130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864096"/>
            <a:ext cx="9217024" cy="6237312"/>
          </a:xfrm>
        </p:spPr>
        <p:txBody>
          <a:bodyPr>
            <a:noAutofit/>
          </a:bodyPr>
          <a:lstStyle/>
          <a:p>
            <a:pPr marL="909638" lvl="2" indent="-457200" algn="just">
              <a:buFont typeface="Wingdings" panose="05000000000000000000" pitchFamily="2" charset="2"/>
              <a:buChar char="q"/>
              <a:defRPr/>
            </a:pPr>
            <a:r>
              <a:rPr lang="fr-FR" sz="3200" b="1" dirty="0"/>
              <a:t>Contrôle de qualité</a:t>
            </a:r>
          </a:p>
          <a:p>
            <a:pPr marL="452438" lvl="2" indent="0" algn="just">
              <a:spcBef>
                <a:spcPts val="1200"/>
              </a:spcBef>
              <a:buNone/>
              <a:defRPr/>
            </a:pPr>
            <a:r>
              <a:rPr lang="fr-FR" sz="3000" b="1" dirty="0"/>
              <a:t>La loi prévoit que le Roi peut, pour les professionnels des soins de santé qui accomplissent des prestations à risques, déterminer la composition et le fonctionnement des structures organisationnelles qui organisent ou conduisent de manière ad hoc le contrôle de la qualité et de la pratique des professionnels des soins de santé qui accomplissent des prestations à risques et de l’entretien de leur compétence professionnelle étant entendu que les professionnels des soins de santé qui dispensent des</a:t>
            </a:r>
          </a:p>
        </p:txBody>
      </p:sp>
      <p:sp>
        <p:nvSpPr>
          <p:cNvPr id="2" name="Espace réservé du numéro de diapositive 1">
            <a:extLst>
              <a:ext uri="{FF2B5EF4-FFF2-40B4-BE49-F238E27FC236}">
                <a16:creationId xmlns:a16="http://schemas.microsoft.com/office/drawing/2014/main" id="{8571993E-1F70-EB96-4419-C834A4236B3C}"/>
              </a:ext>
            </a:extLst>
          </p:cNvPr>
          <p:cNvSpPr>
            <a:spLocks noGrp="1"/>
          </p:cNvSpPr>
          <p:nvPr>
            <p:ph type="sldNum" sz="quarter" idx="10"/>
          </p:nvPr>
        </p:nvSpPr>
        <p:spPr/>
        <p:txBody>
          <a:bodyPr/>
          <a:lstStyle/>
          <a:p>
            <a:pPr rtl="0"/>
            <a:fld id="{48F63A3B-78C7-47BE-AE5E-E10140E04643}" type="slidenum">
              <a:rPr lang="nl-NL" smtClean="0"/>
              <a:pPr rtl="0"/>
              <a:t>65</a:t>
            </a:fld>
            <a:endParaRPr lang="nl-NL" dirty="0"/>
          </a:p>
        </p:txBody>
      </p:sp>
    </p:spTree>
    <p:extLst>
      <p:ext uri="{BB962C8B-B14F-4D97-AF65-F5344CB8AC3E}">
        <p14:creationId xmlns:p14="http://schemas.microsoft.com/office/powerpoint/2010/main" val="27796359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456" y="504056"/>
            <a:ext cx="9217024" cy="6237312"/>
          </a:xfrm>
        </p:spPr>
        <p:txBody>
          <a:bodyPr>
            <a:noAutofit/>
          </a:bodyPr>
          <a:lstStyle/>
          <a:p>
            <a:pPr marL="452438" lvl="2" indent="0" algn="just">
              <a:buNone/>
              <a:defRPr/>
            </a:pPr>
            <a:r>
              <a:rPr lang="fr-FR" sz="3000" b="1" dirty="0"/>
              <a:t>soins de santé à risques tels que ceux qui sont contrôlés doivent siéger au sein de ces structures.  Il peut déterminer les règles et les modalités du contrôle de qualité de la pratique et de l’entretien de la compétence professionnelle des professionnels des soins de santé qui accomplissent des prestations à risques.</a:t>
            </a:r>
          </a:p>
          <a:p>
            <a:pPr marL="452438" lvl="2" indent="0" algn="just">
              <a:buNone/>
              <a:defRPr/>
            </a:pPr>
            <a:r>
              <a:rPr lang="fr-FR" sz="3000" b="1" dirty="0"/>
              <a:t>Enfin, la loi de 2019 a prévu également la création d’une commission fédérale de contrôle de la pratique des soins de santé.</a:t>
            </a:r>
          </a:p>
          <a:p>
            <a:pPr marL="452438" lvl="2" indent="0" algn="just">
              <a:buNone/>
              <a:defRPr/>
            </a:pPr>
            <a:r>
              <a:rPr lang="fr-FR" sz="3000" b="1" dirty="0"/>
              <a:t>La loi du 30 juillet 2022 a apporté plusieurs modifications visant à la mise en place de cette commission de contrôle.</a:t>
            </a:r>
          </a:p>
        </p:txBody>
      </p:sp>
      <p:sp>
        <p:nvSpPr>
          <p:cNvPr id="2" name="Espace réservé du numéro de diapositive 1">
            <a:extLst>
              <a:ext uri="{FF2B5EF4-FFF2-40B4-BE49-F238E27FC236}">
                <a16:creationId xmlns:a16="http://schemas.microsoft.com/office/drawing/2014/main" id="{008F78F9-6A9C-1D7E-7FF8-70588F9751A0}"/>
              </a:ext>
            </a:extLst>
          </p:cNvPr>
          <p:cNvSpPr>
            <a:spLocks noGrp="1"/>
          </p:cNvSpPr>
          <p:nvPr>
            <p:ph type="sldNum" sz="quarter" idx="10"/>
          </p:nvPr>
        </p:nvSpPr>
        <p:spPr/>
        <p:txBody>
          <a:bodyPr/>
          <a:lstStyle/>
          <a:p>
            <a:pPr rtl="0"/>
            <a:fld id="{48F63A3B-78C7-47BE-AE5E-E10140E04643}" type="slidenum">
              <a:rPr lang="nl-NL" smtClean="0"/>
              <a:pPr rtl="0"/>
              <a:t>66</a:t>
            </a:fld>
            <a:endParaRPr lang="nl-NL" dirty="0"/>
          </a:p>
        </p:txBody>
      </p:sp>
    </p:spTree>
    <p:extLst>
      <p:ext uri="{BB962C8B-B14F-4D97-AF65-F5344CB8AC3E}">
        <p14:creationId xmlns:p14="http://schemas.microsoft.com/office/powerpoint/2010/main" val="30017678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07FF65-A536-F639-8591-ED024C223308}"/>
              </a:ext>
            </a:extLst>
          </p:cNvPr>
          <p:cNvSpPr>
            <a:spLocks noGrp="1"/>
          </p:cNvSpPr>
          <p:nvPr>
            <p:ph type="ctrTitle"/>
          </p:nvPr>
        </p:nvSpPr>
        <p:spPr>
          <a:xfrm>
            <a:off x="560512" y="980728"/>
            <a:ext cx="8640960" cy="3312368"/>
          </a:xfrm>
        </p:spPr>
        <p:txBody>
          <a:bodyPr rtlCol="0" anchor="ctr"/>
          <a:lstStyle>
            <a:defPPr>
              <a:defRPr lang="nl-NL"/>
            </a:defPPr>
          </a:lstStyle>
          <a:p>
            <a:pPr rtl="0"/>
            <a:r>
              <a:rPr lang="fr-BE" sz="5400" cap="small" dirty="0"/>
              <a:t>6.- </a:t>
            </a:r>
            <a:br>
              <a:rPr lang="fr-BE" sz="5400" cap="small" dirty="0"/>
            </a:br>
            <a:r>
              <a:rPr lang="fr-BE" sz="5200" cap="small" dirty="0"/>
              <a:t>Conclusion générale</a:t>
            </a:r>
            <a:endParaRPr lang="nl-NL" sz="5200" cap="none" dirty="0"/>
          </a:p>
        </p:txBody>
      </p:sp>
      <p:sp>
        <p:nvSpPr>
          <p:cNvPr id="3" name="Espace réservé du numéro de diapositive 2">
            <a:extLst>
              <a:ext uri="{FF2B5EF4-FFF2-40B4-BE49-F238E27FC236}">
                <a16:creationId xmlns:a16="http://schemas.microsoft.com/office/drawing/2014/main" id="{6358E615-0A0D-AE8E-554C-BC1CB569455C}"/>
              </a:ext>
            </a:extLst>
          </p:cNvPr>
          <p:cNvSpPr>
            <a:spLocks noGrp="1"/>
          </p:cNvSpPr>
          <p:nvPr>
            <p:ph type="sldNum" sz="quarter" idx="10"/>
          </p:nvPr>
        </p:nvSpPr>
        <p:spPr/>
        <p:txBody>
          <a:bodyPr/>
          <a:lstStyle/>
          <a:p>
            <a:pPr rtl="0"/>
            <a:fld id="{48F63A3B-78C7-47BE-AE5E-E10140E04643}" type="slidenum">
              <a:rPr lang="nl-NL" smtClean="0"/>
              <a:pPr rtl="0"/>
              <a:t>67</a:t>
            </a:fld>
            <a:endParaRPr lang="nl-NL" dirty="0"/>
          </a:p>
        </p:txBody>
      </p:sp>
    </p:spTree>
    <p:extLst>
      <p:ext uri="{BB962C8B-B14F-4D97-AF65-F5344CB8AC3E}">
        <p14:creationId xmlns:p14="http://schemas.microsoft.com/office/powerpoint/2010/main" val="29644150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864096"/>
            <a:ext cx="9217024" cy="5085184"/>
          </a:xfrm>
        </p:spPr>
        <p:txBody>
          <a:bodyPr>
            <a:noAutofit/>
          </a:bodyPr>
          <a:lstStyle/>
          <a:p>
            <a:pPr marL="909638" lvl="2" indent="-457200" algn="just">
              <a:buFont typeface="Wingdings" panose="05000000000000000000" pitchFamily="2" charset="2"/>
              <a:buChar char="§"/>
              <a:defRPr/>
            </a:pPr>
            <a:r>
              <a:rPr lang="fr-FR" b="1" dirty="0"/>
              <a:t>Mélange de régulation (assurance maladie obligatoire) et de libéralisme (liberté diagnostique, liberté thérapeutique, libre choix de l’hôpital et du médecin).</a:t>
            </a:r>
          </a:p>
          <a:p>
            <a:pPr marL="909638" lvl="2" indent="-457200" algn="just">
              <a:spcBef>
                <a:spcPts val="600"/>
              </a:spcBef>
              <a:buFont typeface="Wingdings" panose="05000000000000000000" pitchFamily="2" charset="2"/>
              <a:buChar char="§"/>
              <a:defRPr/>
            </a:pPr>
            <a:r>
              <a:rPr lang="fr-BE" sz="2800" b="1" dirty="0"/>
              <a:t>Sauvegarde de la sécurité sociale dont le financement provient essentiellement des cotisations sociales ainsi que de subventions publiques et d’un mécanisme de financement alternatif.</a:t>
            </a:r>
          </a:p>
          <a:p>
            <a:pPr marL="909638" lvl="2" indent="-457200" algn="just">
              <a:spcBef>
                <a:spcPts val="600"/>
              </a:spcBef>
              <a:buFont typeface="Wingdings" panose="05000000000000000000" pitchFamily="2" charset="2"/>
              <a:buChar char="§"/>
              <a:defRPr/>
            </a:pPr>
            <a:r>
              <a:rPr lang="fr-FR" sz="2800" b="1" dirty="0"/>
              <a:t>Nécessité de poursuivre l’encouragement aux alternatives de l’hospitalisation.</a:t>
            </a:r>
          </a:p>
          <a:p>
            <a:pPr marL="909638" lvl="2" indent="-457200" algn="just">
              <a:spcBef>
                <a:spcPts val="600"/>
              </a:spcBef>
              <a:buFont typeface="Wingdings" panose="05000000000000000000" pitchFamily="2" charset="2"/>
              <a:buChar char="§"/>
              <a:defRPr/>
            </a:pPr>
            <a:r>
              <a:rPr lang="fr-FR" sz="2800" b="1" dirty="0"/>
              <a:t>Révision de la conception de l’hôpital de base.</a:t>
            </a:r>
          </a:p>
          <a:p>
            <a:pPr marL="909638" lvl="2" indent="-457200" algn="just">
              <a:spcBef>
                <a:spcPts val="600"/>
              </a:spcBef>
              <a:buFont typeface="Wingdings" panose="05000000000000000000" pitchFamily="2" charset="2"/>
              <a:buChar char="§"/>
              <a:defRPr/>
            </a:pPr>
            <a:endParaRPr lang="fr-FR" sz="2800" b="1" dirty="0"/>
          </a:p>
          <a:p>
            <a:pPr marL="909638" lvl="2" indent="-457200" algn="just">
              <a:spcBef>
                <a:spcPts val="600"/>
              </a:spcBef>
              <a:buFont typeface="Wingdings" panose="05000000000000000000" pitchFamily="2" charset="2"/>
              <a:buChar char="§"/>
              <a:defRPr/>
            </a:pPr>
            <a:endParaRPr lang="fr-BE" sz="2800" b="1" dirty="0"/>
          </a:p>
          <a:p>
            <a:pPr marL="909638" lvl="2" indent="-457200" algn="just">
              <a:spcBef>
                <a:spcPts val="600"/>
              </a:spcBef>
              <a:buFont typeface="Wingdings" panose="05000000000000000000" pitchFamily="2" charset="2"/>
              <a:buChar char="q"/>
              <a:defRPr/>
            </a:pPr>
            <a:endParaRPr lang="fr-FR" sz="3200" b="1" dirty="0"/>
          </a:p>
          <a:p>
            <a:pPr marL="909638" lvl="2" indent="-457200" algn="just">
              <a:buFont typeface="Wingdings" panose="05000000000000000000" pitchFamily="2" charset="2"/>
              <a:buChar char="q"/>
              <a:defRPr/>
            </a:pPr>
            <a:endParaRPr lang="fr-FR" sz="3200" b="1" dirty="0"/>
          </a:p>
        </p:txBody>
      </p:sp>
      <p:sp>
        <p:nvSpPr>
          <p:cNvPr id="2" name="Espace réservé du numéro de diapositive 1">
            <a:extLst>
              <a:ext uri="{FF2B5EF4-FFF2-40B4-BE49-F238E27FC236}">
                <a16:creationId xmlns:a16="http://schemas.microsoft.com/office/drawing/2014/main" id="{5E4015FB-7341-961C-FE62-F85D7B6A3F8C}"/>
              </a:ext>
            </a:extLst>
          </p:cNvPr>
          <p:cNvSpPr>
            <a:spLocks noGrp="1"/>
          </p:cNvSpPr>
          <p:nvPr>
            <p:ph type="sldNum" sz="quarter" idx="10"/>
          </p:nvPr>
        </p:nvSpPr>
        <p:spPr/>
        <p:txBody>
          <a:bodyPr/>
          <a:lstStyle/>
          <a:p>
            <a:pPr rtl="0"/>
            <a:fld id="{48F63A3B-78C7-47BE-AE5E-E10140E04643}" type="slidenum">
              <a:rPr lang="nl-NL" smtClean="0"/>
              <a:pPr rtl="0"/>
              <a:t>68</a:t>
            </a:fld>
            <a:endParaRPr lang="nl-NL" dirty="0"/>
          </a:p>
        </p:txBody>
      </p:sp>
    </p:spTree>
    <p:extLst>
      <p:ext uri="{BB962C8B-B14F-4D97-AF65-F5344CB8AC3E}">
        <p14:creationId xmlns:p14="http://schemas.microsoft.com/office/powerpoint/2010/main" val="191535196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D3D3EA-19F0-CD75-CF66-0AF5F586945F}"/>
              </a:ext>
            </a:extLst>
          </p:cNvPr>
          <p:cNvSpPr>
            <a:spLocks noGrp="1"/>
          </p:cNvSpPr>
          <p:nvPr>
            <p:ph type="title"/>
          </p:nvPr>
        </p:nvSpPr>
        <p:spPr>
          <a:xfrm>
            <a:off x="0" y="3140968"/>
            <a:ext cx="9906000" cy="1728192"/>
          </a:xfrm>
        </p:spPr>
        <p:txBody>
          <a:bodyPr/>
          <a:lstStyle/>
          <a:p>
            <a:pPr algn="ctr"/>
            <a:r>
              <a:rPr lang="fr-BE" sz="6600" cap="small" dirty="0"/>
              <a:t>Merci pour votre attention</a:t>
            </a:r>
          </a:p>
        </p:txBody>
      </p:sp>
      <p:sp>
        <p:nvSpPr>
          <p:cNvPr id="3" name="Espace réservé du numéro de diapositive 2">
            <a:extLst>
              <a:ext uri="{FF2B5EF4-FFF2-40B4-BE49-F238E27FC236}">
                <a16:creationId xmlns:a16="http://schemas.microsoft.com/office/drawing/2014/main" id="{57808226-BC4C-3EB4-82D6-C95CD5E5885F}"/>
              </a:ext>
            </a:extLst>
          </p:cNvPr>
          <p:cNvSpPr>
            <a:spLocks noGrp="1"/>
          </p:cNvSpPr>
          <p:nvPr>
            <p:ph type="sldNum" sz="quarter" idx="10"/>
          </p:nvPr>
        </p:nvSpPr>
        <p:spPr/>
        <p:txBody>
          <a:bodyPr/>
          <a:lstStyle/>
          <a:p>
            <a:pPr rtl="0"/>
            <a:fld id="{48F63A3B-78C7-47BE-AE5E-E10140E04643}" type="slidenum">
              <a:rPr lang="nl-NL" smtClean="0"/>
              <a:pPr rtl="0"/>
              <a:t>69</a:t>
            </a:fld>
            <a:endParaRPr lang="nl-NL" dirty="0"/>
          </a:p>
        </p:txBody>
      </p:sp>
    </p:spTree>
    <p:extLst>
      <p:ext uri="{BB962C8B-B14F-4D97-AF65-F5344CB8AC3E}">
        <p14:creationId xmlns:p14="http://schemas.microsoft.com/office/powerpoint/2010/main" val="3412989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456" y="804145"/>
            <a:ext cx="9289032" cy="5577183"/>
          </a:xfrm>
        </p:spPr>
        <p:txBody>
          <a:bodyPr>
            <a:normAutofit lnSpcReduction="10000"/>
          </a:bodyPr>
          <a:lstStyle/>
          <a:p>
            <a:pPr marL="909638" lvl="2" indent="-457200">
              <a:lnSpc>
                <a:spcPct val="120000"/>
              </a:lnSpc>
              <a:spcBef>
                <a:spcPts val="600"/>
              </a:spcBef>
              <a:buFont typeface="Wingdings" panose="05000000000000000000" pitchFamily="2" charset="2"/>
              <a:buChar char="q"/>
              <a:defRPr/>
            </a:pPr>
            <a:r>
              <a:rPr lang="fr-FR" sz="3200" b="1" dirty="0"/>
              <a:t>Législation complexe </a:t>
            </a:r>
          </a:p>
          <a:p>
            <a:pPr marL="1255713" lvl="2" indent="-361950">
              <a:lnSpc>
                <a:spcPct val="120000"/>
              </a:lnSpc>
              <a:spcBef>
                <a:spcPts val="1200"/>
              </a:spcBef>
              <a:buFont typeface="Wingdings" panose="05000000000000000000" pitchFamily="2" charset="2"/>
              <a:buChar char="§"/>
              <a:defRPr/>
            </a:pPr>
            <a:r>
              <a:rPr lang="fr-FR" b="1" dirty="0"/>
              <a:t>Première législation complète loi du 23 décembre 1963.</a:t>
            </a:r>
          </a:p>
          <a:p>
            <a:pPr marL="1255713" lvl="2" indent="-361950">
              <a:lnSpc>
                <a:spcPct val="120000"/>
              </a:lnSpc>
              <a:spcBef>
                <a:spcPts val="600"/>
              </a:spcBef>
              <a:buFont typeface="Wingdings" panose="05000000000000000000" pitchFamily="2" charset="2"/>
              <a:buChar char="§"/>
              <a:defRPr/>
            </a:pPr>
            <a:r>
              <a:rPr lang="fr-BE" b="1" dirty="0"/>
              <a:t>Deuxième grande modification légale : loi sur les hôpitaux, coordonnée le 7 août 1987.</a:t>
            </a:r>
          </a:p>
          <a:p>
            <a:pPr marL="1255713" lvl="2" indent="-361950">
              <a:lnSpc>
                <a:spcPct val="120000"/>
              </a:lnSpc>
              <a:spcBef>
                <a:spcPts val="600"/>
              </a:spcBef>
              <a:buFont typeface="Wingdings" panose="05000000000000000000" pitchFamily="2" charset="2"/>
              <a:buChar char="§"/>
              <a:defRPr/>
            </a:pPr>
            <a:r>
              <a:rPr lang="fr-BE" b="1" dirty="0"/>
              <a:t>Législation actuelle : loi coordonnée sur les hôpitaux du 10 juillet 2008.</a:t>
            </a:r>
          </a:p>
          <a:p>
            <a:pPr marL="1255713" lvl="2" indent="-361950">
              <a:lnSpc>
                <a:spcPct val="120000"/>
              </a:lnSpc>
              <a:spcBef>
                <a:spcPts val="3000"/>
              </a:spcBef>
              <a:buFont typeface="Wingdings" panose="05000000000000000000" pitchFamily="2" charset="2"/>
              <a:buChar char="§"/>
              <a:defRPr/>
            </a:pPr>
            <a:r>
              <a:rPr lang="fr-BE" b="1" dirty="0"/>
              <a:t>La principale refonte de la loi a été opérée en 1987.  La loi de 2008 fait l’objet régulièrement de modifications partielles.</a:t>
            </a:r>
          </a:p>
        </p:txBody>
      </p:sp>
      <p:sp>
        <p:nvSpPr>
          <p:cNvPr id="2" name="Espace réservé du numéro de diapositive 1">
            <a:extLst>
              <a:ext uri="{FF2B5EF4-FFF2-40B4-BE49-F238E27FC236}">
                <a16:creationId xmlns:a16="http://schemas.microsoft.com/office/drawing/2014/main" id="{684E8F2B-8CA2-9089-BD9B-3D5AD98B944B}"/>
              </a:ext>
            </a:extLst>
          </p:cNvPr>
          <p:cNvSpPr>
            <a:spLocks noGrp="1"/>
          </p:cNvSpPr>
          <p:nvPr>
            <p:ph type="sldNum" sz="quarter" idx="10"/>
          </p:nvPr>
        </p:nvSpPr>
        <p:spPr/>
        <p:txBody>
          <a:bodyPr/>
          <a:lstStyle/>
          <a:p>
            <a:pPr rtl="0"/>
            <a:fld id="{48F63A3B-78C7-47BE-AE5E-E10140E04643}" type="slidenum">
              <a:rPr lang="nl-NL" smtClean="0"/>
              <a:pPr rtl="0"/>
              <a:t>7</a:t>
            </a:fld>
            <a:endParaRPr lang="nl-NL" dirty="0"/>
          </a:p>
        </p:txBody>
      </p:sp>
    </p:spTree>
    <p:extLst>
      <p:ext uri="{BB962C8B-B14F-4D97-AF65-F5344CB8AC3E}">
        <p14:creationId xmlns:p14="http://schemas.microsoft.com/office/powerpoint/2010/main" val="3485074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456" y="1196752"/>
            <a:ext cx="9117013" cy="4824958"/>
          </a:xfrm>
        </p:spPr>
        <p:txBody>
          <a:bodyPr>
            <a:normAutofit/>
          </a:bodyPr>
          <a:lstStyle/>
          <a:p>
            <a:pPr marL="893763" lvl="2" indent="-441325">
              <a:buFont typeface="Wingdings" panose="05000000000000000000" pitchFamily="2" charset="2"/>
              <a:buChar char="§"/>
              <a:defRPr/>
            </a:pPr>
            <a:r>
              <a:rPr lang="fr-BE" sz="3200" b="1" dirty="0"/>
              <a:t>Les quatre parties de la loi de 1987 : </a:t>
            </a:r>
          </a:p>
          <a:p>
            <a:pPr marL="1266826" lvl="3" indent="-457200">
              <a:spcBef>
                <a:spcPts val="1200"/>
              </a:spcBef>
              <a:defRPr/>
            </a:pPr>
            <a:r>
              <a:rPr lang="fr-BE" sz="2800" b="1" dirty="0"/>
              <a:t>Dispositions générales en matière de gestion hospitalière et de structuration de l’activité médicale </a:t>
            </a:r>
          </a:p>
          <a:p>
            <a:pPr marL="1266826" lvl="3" indent="-457200">
              <a:defRPr/>
            </a:pPr>
            <a:r>
              <a:rPr lang="fr-BE" sz="2800" b="1" dirty="0"/>
              <a:t>Dispositions sur le conseil national des établissements hospitaliers</a:t>
            </a:r>
          </a:p>
          <a:p>
            <a:pPr marL="1266826" lvl="3" indent="-457200">
              <a:defRPr/>
            </a:pPr>
            <a:r>
              <a:rPr lang="fr-BE" sz="2800" b="1" dirty="0"/>
              <a:t>Programmation, financement et agrément des hôpitaux</a:t>
            </a:r>
          </a:p>
          <a:p>
            <a:pPr marL="1266826" lvl="3" indent="-457200">
              <a:defRPr/>
            </a:pPr>
            <a:r>
              <a:rPr lang="fr-BE" sz="2800" b="1" dirty="0"/>
              <a:t>Dispositions spécifiques relatives à la gestion des hôpitaux et au statut des médecins hospitaliers.</a:t>
            </a:r>
          </a:p>
        </p:txBody>
      </p:sp>
      <p:sp>
        <p:nvSpPr>
          <p:cNvPr id="2" name="Espace réservé du numéro de diapositive 1">
            <a:extLst>
              <a:ext uri="{FF2B5EF4-FFF2-40B4-BE49-F238E27FC236}">
                <a16:creationId xmlns:a16="http://schemas.microsoft.com/office/drawing/2014/main" id="{19DD59B4-C2D5-2E0A-3110-AF8A3432DB67}"/>
              </a:ext>
            </a:extLst>
          </p:cNvPr>
          <p:cNvSpPr>
            <a:spLocks noGrp="1"/>
          </p:cNvSpPr>
          <p:nvPr>
            <p:ph type="sldNum" sz="quarter" idx="10"/>
          </p:nvPr>
        </p:nvSpPr>
        <p:spPr/>
        <p:txBody>
          <a:bodyPr/>
          <a:lstStyle/>
          <a:p>
            <a:pPr rtl="0"/>
            <a:fld id="{48F63A3B-78C7-47BE-AE5E-E10140E04643}" type="slidenum">
              <a:rPr lang="nl-NL" smtClean="0"/>
              <a:pPr rtl="0"/>
              <a:t>8</a:t>
            </a:fld>
            <a:endParaRPr lang="nl-NL" dirty="0"/>
          </a:p>
        </p:txBody>
      </p:sp>
    </p:spTree>
    <p:extLst>
      <p:ext uri="{BB962C8B-B14F-4D97-AF65-F5344CB8AC3E}">
        <p14:creationId xmlns:p14="http://schemas.microsoft.com/office/powerpoint/2010/main" val="269069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464" y="692696"/>
            <a:ext cx="9117013" cy="5691188"/>
          </a:xfrm>
        </p:spPr>
        <p:txBody>
          <a:bodyPr>
            <a:normAutofit/>
          </a:bodyPr>
          <a:lstStyle/>
          <a:p>
            <a:pPr marL="909638" lvl="2" indent="-457200">
              <a:buFont typeface="Wingdings" panose="05000000000000000000" pitchFamily="2" charset="2"/>
              <a:buChar char="§"/>
              <a:defRPr/>
            </a:pPr>
            <a:r>
              <a:rPr lang="fr-BE" sz="3000" b="1" dirty="0"/>
              <a:t>Les cinq grands titres de la loi coordonnée du 10 juillet 2008</a:t>
            </a:r>
          </a:p>
          <a:p>
            <a:pPr marL="1266826" lvl="3" indent="-457200" algn="just">
              <a:defRPr/>
            </a:pPr>
            <a:r>
              <a:rPr lang="fr-BE" sz="2800" b="1" dirty="0"/>
              <a:t>Dispositions générales (qui englobent notamment la gestion des hôpitaux, la structuration de l’activité médicale et des activités infirmières et les droits du patient).</a:t>
            </a:r>
          </a:p>
          <a:p>
            <a:pPr marL="1266826" lvl="3" indent="-457200" algn="just">
              <a:defRPr/>
            </a:pPr>
            <a:r>
              <a:rPr lang="fr-BE" sz="2800" b="1" dirty="0"/>
              <a:t>Les Conseil national des établissements hospitaliers </a:t>
            </a:r>
          </a:p>
          <a:p>
            <a:pPr marL="1266826" lvl="3" indent="-457200" algn="just">
              <a:defRPr/>
            </a:pPr>
            <a:r>
              <a:rPr lang="fr-BE" sz="2800" b="1" dirty="0"/>
              <a:t>La programmation, le financement et l’agrément des hôpitaux</a:t>
            </a:r>
          </a:p>
          <a:p>
            <a:pPr marL="1266826" lvl="3" indent="-457200" algn="just">
              <a:defRPr/>
            </a:pPr>
            <a:r>
              <a:rPr lang="fr-BE" sz="2800" b="1" dirty="0"/>
              <a:t>Le statut des médecins hospitaliers </a:t>
            </a:r>
          </a:p>
          <a:p>
            <a:pPr marL="1266826" lvl="3" indent="-457200" algn="just">
              <a:defRPr/>
            </a:pPr>
            <a:r>
              <a:rPr lang="fr-BE" sz="2800" b="1" dirty="0"/>
              <a:t>Les soins aux personnes âgées et aux malades chroniques.</a:t>
            </a:r>
          </a:p>
        </p:txBody>
      </p:sp>
      <p:sp>
        <p:nvSpPr>
          <p:cNvPr id="2" name="Espace réservé du numéro de diapositive 1">
            <a:extLst>
              <a:ext uri="{FF2B5EF4-FFF2-40B4-BE49-F238E27FC236}">
                <a16:creationId xmlns:a16="http://schemas.microsoft.com/office/drawing/2014/main" id="{42C44178-99F4-F6DD-1CF1-7D12421F461E}"/>
              </a:ext>
            </a:extLst>
          </p:cNvPr>
          <p:cNvSpPr>
            <a:spLocks noGrp="1"/>
          </p:cNvSpPr>
          <p:nvPr>
            <p:ph type="sldNum" sz="quarter" idx="10"/>
          </p:nvPr>
        </p:nvSpPr>
        <p:spPr/>
        <p:txBody>
          <a:bodyPr/>
          <a:lstStyle/>
          <a:p>
            <a:pPr rtl="0"/>
            <a:fld id="{48F63A3B-78C7-47BE-AE5E-E10140E04643}" type="slidenum">
              <a:rPr lang="nl-NL" smtClean="0"/>
              <a:pPr rtl="0"/>
              <a:t>9</a:t>
            </a:fld>
            <a:endParaRPr lang="nl-NL" dirty="0"/>
          </a:p>
        </p:txBody>
      </p:sp>
    </p:spTree>
    <p:extLst>
      <p:ext uri="{BB962C8B-B14F-4D97-AF65-F5344CB8AC3E}">
        <p14:creationId xmlns:p14="http://schemas.microsoft.com/office/powerpoint/2010/main" val="2971698451"/>
      </p:ext>
    </p:extLst>
  </p:cSld>
  <p:clrMapOvr>
    <a:masterClrMapping/>
  </p:clrMapOvr>
</p:sld>
</file>

<file path=ppt/theme/theme1.xml><?xml version="1.0" encoding="utf-8"?>
<a:theme xmlns:a="http://schemas.openxmlformats.org/drawingml/2006/main" name="Aangepast">
  <a:themeElements>
    <a:clrScheme name="Custom 13">
      <a:dk1>
        <a:srgbClr val="000000"/>
      </a:dk1>
      <a:lt1>
        <a:srgbClr val="FDFAF6"/>
      </a:lt1>
      <a:dk2>
        <a:srgbClr val="44546A"/>
      </a:dk2>
      <a:lt2>
        <a:srgbClr val="E7E6E6"/>
      </a:lt2>
      <a:accent1>
        <a:srgbClr val="F5CDCE"/>
      </a:accent1>
      <a:accent2>
        <a:srgbClr val="DE8C8C"/>
      </a:accent2>
      <a:accent3>
        <a:srgbClr val="AAC3E8"/>
      </a:accent3>
      <a:accent4>
        <a:srgbClr val="D2D592"/>
      </a:accent4>
      <a:accent5>
        <a:srgbClr val="CCBE89"/>
      </a:accent5>
      <a:accent6>
        <a:srgbClr val="1F2C8F"/>
      </a:accent6>
      <a:hlink>
        <a:srgbClr val="1F2C8F"/>
      </a:hlink>
      <a:folHlink>
        <a:srgbClr val="AAC3E9"/>
      </a:folHlink>
    </a:clrScheme>
    <a:fontScheme name="Custom 22">
      <a:majorFont>
        <a:latin typeface="Arial Black"/>
        <a:ea typeface=""/>
        <a:cs typeface=""/>
      </a:majorFont>
      <a:minorFont>
        <a:latin typeface="Sabon Next L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72893084_TF78438558_Win32" id="{794013AA-EA2C-43FC-9E3A-494CAEF134E6}" vid="{8836B66F-558E-4494-9911-3863A9572FD8}"/>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c:\msoffice\powerpnt\modcolo.ppt</Template>
  <TotalTime>0</TotalTime>
  <Pages>7</Pages>
  <Words>4341</Words>
  <Application>Microsoft Office PowerPoint</Application>
  <PresentationFormat>Format A4 (210 x 297 mm)</PresentationFormat>
  <Paragraphs>320</Paragraphs>
  <Slides>69</Slides>
  <Notes>7</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69</vt:i4>
      </vt:variant>
    </vt:vector>
  </HeadingPairs>
  <TitlesOfParts>
    <vt:vector size="78" baseType="lpstr">
      <vt:lpstr>Arial</vt:lpstr>
      <vt:lpstr>Arial Black</vt:lpstr>
      <vt:lpstr>Calibri</vt:lpstr>
      <vt:lpstr>Comic Sans MS</vt:lpstr>
      <vt:lpstr>Courier New</vt:lpstr>
      <vt:lpstr>Sabon Next LT</vt:lpstr>
      <vt:lpstr>Times New Roman</vt:lpstr>
      <vt:lpstr>Wingdings</vt:lpstr>
      <vt:lpstr>Aangepast</vt:lpstr>
      <vt:lpstr>Webinaire consacré à l’organisation et au financement du secteur hospitalier  Principes de la politique hospitalière</vt:lpstr>
      <vt:lpstr>Présentation PowerPoint</vt:lpstr>
      <vt:lpstr>1. INTRODUCTION</vt:lpstr>
      <vt:lpstr>Présentation PowerPoint</vt:lpstr>
      <vt:lpstr>Présentation PowerPoint</vt:lpstr>
      <vt:lpstr>2. Historique de la loi</vt:lpstr>
      <vt:lpstr>Présentation PowerPoint</vt:lpstr>
      <vt:lpstr>Présentation PowerPoint</vt:lpstr>
      <vt:lpstr>Présentation PowerPoint</vt:lpstr>
      <vt:lpstr>3. Grands principes : définition actuelle du concept de l’hôpital au sens de la loi</vt:lpstr>
      <vt:lpstr>Présentation PowerPoint</vt:lpstr>
      <vt:lpstr>Présentation PowerPoint</vt:lpstr>
      <vt:lpstr>Présentation PowerPoint</vt:lpstr>
      <vt:lpstr>Présentation PowerPoint</vt:lpstr>
      <vt:lpstr>Présentation PowerPoint</vt:lpstr>
      <vt:lpstr>4.  Aperçu des principes de la politique hospitalière</vt:lpstr>
      <vt:lpstr>La programmation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L’agrément </vt:lpstr>
      <vt:lpstr>Présentation PowerPoint</vt:lpstr>
      <vt:lpstr>Présentation PowerPoint</vt:lpstr>
      <vt:lpstr>Présentation PowerPoint</vt:lpstr>
      <vt:lpstr>Le financement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5.-  Incidence de la loi du 22 avril 2019 relative à la qualité de la pratique des soins  de santé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6.-  Conclusion générale</vt:lpstr>
      <vt:lpstr>Présentation PowerPoint</vt:lpstr>
      <vt:lpstr>Merci pour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ULB</dc:title>
  <dc:creator>S.M.A  CP  165</dc:creator>
  <cp:lastModifiedBy>Stéphanie André</cp:lastModifiedBy>
  <cp:revision>419</cp:revision>
  <cp:lastPrinted>2024-03-14T07:43:51Z</cp:lastPrinted>
  <dcterms:created xsi:type="dcterms:W3CDTF">2010-04-01T06:30:00Z</dcterms:created>
  <dcterms:modified xsi:type="dcterms:W3CDTF">2024-03-14T07:44:30Z</dcterms:modified>
</cp:coreProperties>
</file>