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74" r:id="rId6"/>
    <p:sldId id="297" r:id="rId7"/>
    <p:sldId id="303" r:id="rId8"/>
    <p:sldId id="257" r:id="rId9"/>
    <p:sldId id="268" r:id="rId10"/>
    <p:sldId id="278" r:id="rId11"/>
    <p:sldId id="279" r:id="rId12"/>
    <p:sldId id="280" r:id="rId13"/>
    <p:sldId id="281" r:id="rId14"/>
    <p:sldId id="300" r:id="rId15"/>
    <p:sldId id="282" r:id="rId16"/>
    <p:sldId id="298"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78" autoAdjust="0"/>
  </p:normalViewPr>
  <p:slideViewPr>
    <p:cSldViewPr snapToGrid="0">
      <p:cViewPr varScale="1">
        <p:scale>
          <a:sx n="78" d="100"/>
          <a:sy n="78"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1E87F-E7F6-47A1-9681-C3A5641E3C8A}" type="datetimeFigureOut">
              <a:rPr lang="fr-BE" smtClean="0"/>
              <a:t>16-02-24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E4094-079C-4D86-BE13-5C05D4E55794}" type="slidenum">
              <a:rPr lang="fr-BE" smtClean="0"/>
              <a:t>‹N°›</a:t>
            </a:fld>
            <a:endParaRPr lang="fr-BE"/>
          </a:p>
        </p:txBody>
      </p:sp>
    </p:spTree>
    <p:extLst>
      <p:ext uri="{BB962C8B-B14F-4D97-AF65-F5344CB8AC3E}">
        <p14:creationId xmlns:p14="http://schemas.microsoft.com/office/powerpoint/2010/main" val="276458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Universel mais à adapter au cas par cas dans l’interprétation : </a:t>
            </a:r>
            <a:r>
              <a:rPr lang="fr-FR" sz="1800" b="0" i="0" dirty="0">
                <a:solidFill>
                  <a:srgbClr val="242021"/>
                </a:solidFill>
                <a:effectLst/>
                <a:latin typeface="HelveticaLTStd-Roman"/>
              </a:rPr>
              <a:t>Les exigences de qualité énoncées dans la présente loi doivent être appliquées de façon proportionnée. Ceci implique qu’elles sont seulement d’application pour autant qu’elles soient pertinentes en fonction des</a:t>
            </a:r>
            <a:r>
              <a:rPr lang="fr-FR" dirty="0"/>
              <a:t> </a:t>
            </a:r>
            <a:r>
              <a:rPr lang="fr-FR" sz="1800" b="0" i="0" dirty="0">
                <a:solidFill>
                  <a:srgbClr val="242021"/>
                </a:solidFill>
                <a:effectLst/>
                <a:latin typeface="HelveticaLTStd-Roman"/>
              </a:rPr>
              <a:t>compétences du professionnel des soins de santé, en</a:t>
            </a:r>
            <a:br>
              <a:rPr lang="fr-FR" sz="1800" b="0" i="0" dirty="0">
                <a:solidFill>
                  <a:srgbClr val="242021"/>
                </a:solidFill>
                <a:effectLst/>
                <a:latin typeface="HelveticaLTStd-Roman"/>
              </a:rPr>
            </a:br>
            <a:r>
              <a:rPr lang="fr-FR" sz="1800" b="0" i="0" dirty="0">
                <a:solidFill>
                  <a:srgbClr val="242021"/>
                </a:solidFill>
                <a:effectLst/>
                <a:latin typeface="HelveticaLTStd-Roman"/>
              </a:rPr>
              <a:t>fonction de ses prestations, de la pathologie traitée ... Par exemple, seul le professionnel des soins de santé habilité à poser un diagnostic doit mentionner le diagnostic dans le dossier du patient, un professionnel des soins de santé qui ne pratique pas d’anesthésie ne doit pas respecter les exigences y afférentes, un professionnel des soins de santé qui ne dispose pas d’une compétence de prescription n’est pas tenu par les exigences en matière de prescription ...</a:t>
            </a:r>
            <a:r>
              <a:rPr lang="fr-FR" dirty="0"/>
              <a:t> </a:t>
            </a:r>
          </a:p>
          <a:p>
            <a:endParaRPr lang="fr-FR" dirty="0"/>
          </a:p>
          <a:p>
            <a:r>
              <a:rPr lang="fr-FR" dirty="0"/>
              <a:t>Indirectement aux institutions car exigences d’encadrement avec concertation avec gestionnaire par exemple , idem impact accès au dossier médical </a:t>
            </a:r>
            <a:br>
              <a:rPr lang="fr-FR" dirty="0"/>
            </a:br>
            <a:br>
              <a:rPr lang="fr-FR" dirty="0"/>
            </a:br>
            <a:endParaRPr lang="fr-BE" dirty="0"/>
          </a:p>
        </p:txBody>
      </p:sp>
      <p:sp>
        <p:nvSpPr>
          <p:cNvPr id="4" name="Espace réservé du numéro de diapositive 3"/>
          <p:cNvSpPr>
            <a:spLocks noGrp="1"/>
          </p:cNvSpPr>
          <p:nvPr>
            <p:ph type="sldNum" sz="quarter" idx="5"/>
          </p:nvPr>
        </p:nvSpPr>
        <p:spPr/>
        <p:txBody>
          <a:bodyPr/>
          <a:lstStyle/>
          <a:p>
            <a:fld id="{99AE4094-079C-4D86-BE13-5C05D4E55794}" type="slidenum">
              <a:rPr lang="fr-BE" smtClean="0"/>
              <a:t>2</a:t>
            </a:fld>
            <a:endParaRPr lang="fr-BE"/>
          </a:p>
        </p:txBody>
      </p:sp>
    </p:spTree>
    <p:extLst>
      <p:ext uri="{BB962C8B-B14F-4D97-AF65-F5344CB8AC3E}">
        <p14:creationId xmlns:p14="http://schemas.microsoft.com/office/powerpoint/2010/main" val="85266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un objectif budgétaire même si dans les TP il est précisé que l’insécurité des prestations de santé a un coût … </a:t>
            </a:r>
            <a:endParaRPr lang="fr-BE" dirty="0"/>
          </a:p>
        </p:txBody>
      </p:sp>
      <p:sp>
        <p:nvSpPr>
          <p:cNvPr id="4" name="Espace réservé du numéro de diapositive 3"/>
          <p:cNvSpPr>
            <a:spLocks noGrp="1"/>
          </p:cNvSpPr>
          <p:nvPr>
            <p:ph type="sldNum" sz="quarter" idx="5"/>
          </p:nvPr>
        </p:nvSpPr>
        <p:spPr/>
        <p:txBody>
          <a:bodyPr/>
          <a:lstStyle/>
          <a:p>
            <a:fld id="{99AE4094-079C-4D86-BE13-5C05D4E55794}" type="slidenum">
              <a:rPr lang="fr-BE" smtClean="0"/>
              <a:t>5</a:t>
            </a:fld>
            <a:endParaRPr lang="fr-BE"/>
          </a:p>
        </p:txBody>
      </p:sp>
    </p:spTree>
    <p:extLst>
      <p:ext uri="{BB962C8B-B14F-4D97-AF65-F5344CB8AC3E}">
        <p14:creationId xmlns:p14="http://schemas.microsoft.com/office/powerpoint/2010/main" val="683688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pic>
        <p:nvPicPr>
          <p:cNvPr id="9" name="Image 8">
            <a:extLst>
              <a:ext uri="{FF2B5EF4-FFF2-40B4-BE49-F238E27FC236}">
                <a16:creationId xmlns:a16="http://schemas.microsoft.com/office/drawing/2014/main" id="{052B7DFC-5C06-8B51-C895-60D94BA7C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75" y="5639619"/>
            <a:ext cx="1415792" cy="1205794"/>
          </a:xfrm>
          <a:prstGeom prst="rect">
            <a:avLst/>
          </a:prstGeom>
        </p:spPr>
      </p:pic>
    </p:spTree>
    <p:extLst>
      <p:ext uri="{BB962C8B-B14F-4D97-AF65-F5344CB8AC3E}">
        <p14:creationId xmlns:p14="http://schemas.microsoft.com/office/powerpoint/2010/main" val="330561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9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8901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148439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29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720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55608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640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1690"/>
          </a:xfrm>
        </p:spPr>
        <p:txBody>
          <a:bodyPr>
            <a:normAutofit/>
          </a:bodyPr>
          <a:lstStyle>
            <a:lvl1pPr>
              <a:defRPr sz="3600"/>
            </a:lvl1pPr>
          </a:lstStyle>
          <a:p>
            <a:r>
              <a:rPr lang="fr-FR" dirty="0"/>
              <a:t>Modifiez le style du titre</a:t>
            </a:r>
            <a:endParaRPr lang="en-US" dirty="0"/>
          </a:p>
        </p:txBody>
      </p:sp>
      <p:sp>
        <p:nvSpPr>
          <p:cNvPr id="3" name="Content Placeholder 2"/>
          <p:cNvSpPr>
            <a:spLocks noGrp="1"/>
          </p:cNvSpPr>
          <p:nvPr>
            <p:ph idx="1"/>
          </p:nvPr>
        </p:nvSpPr>
        <p:spPr>
          <a:xfrm>
            <a:off x="677334" y="1707374"/>
            <a:ext cx="8596668"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pic>
        <p:nvPicPr>
          <p:cNvPr id="8" name="Image 7">
            <a:extLst>
              <a:ext uri="{FF2B5EF4-FFF2-40B4-BE49-F238E27FC236}">
                <a16:creationId xmlns:a16="http://schemas.microsoft.com/office/drawing/2014/main" id="{B821DF4A-9430-6B8A-65C7-2176FAC17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5665910"/>
            <a:ext cx="1312901" cy="1118165"/>
          </a:xfrm>
          <a:prstGeom prst="rect">
            <a:avLst/>
          </a:prstGeom>
        </p:spPr>
      </p:pic>
    </p:spTree>
    <p:extLst>
      <p:ext uri="{BB962C8B-B14F-4D97-AF65-F5344CB8AC3E}">
        <p14:creationId xmlns:p14="http://schemas.microsoft.com/office/powerpoint/2010/main" val="220138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16-02-24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59141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76532C7-CE7E-4CD1-BC11-D89CD25EFADB}" type="datetimeFigureOut">
              <a:rPr lang="fr-BE" smtClean="0"/>
              <a:t>16-02-24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76783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76532C7-CE7E-4CD1-BC11-D89CD25EFADB}" type="datetimeFigureOut">
              <a:rPr lang="fr-BE" smtClean="0"/>
              <a:t>16-02-24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16569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6532C7-CE7E-4CD1-BC11-D89CD25EFADB}" type="datetimeFigureOut">
              <a:rPr lang="fr-BE" smtClean="0"/>
              <a:t>16-02-24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78459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532C7-CE7E-4CD1-BC11-D89CD25EFADB}" type="datetimeFigureOut">
              <a:rPr lang="fr-BE" smtClean="0"/>
              <a:t>16-02-24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298485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6532C7-CE7E-4CD1-BC11-D89CD25EFADB}" type="datetimeFigureOut">
              <a:rPr lang="fr-BE" smtClean="0"/>
              <a:t>16-02-24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7146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6532C7-CE7E-4CD1-BC11-D89CD25EFADB}" type="datetimeFigureOut">
              <a:rPr lang="fr-BE" smtClean="0"/>
              <a:t>16-02-24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86022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6532C7-CE7E-4CD1-BC11-D89CD25EFADB}" type="datetimeFigureOut">
              <a:rPr lang="fr-BE" smtClean="0"/>
              <a:t>16-02-24</a:t>
            </a:fld>
            <a:endParaRPr lang="fr-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F8C401-C919-4D2D-9FFE-8838E766292A}" type="slidenum">
              <a:rPr lang="fr-BE" smtClean="0"/>
              <a:t>‹N°›</a:t>
            </a:fld>
            <a:endParaRPr lang="fr-BE"/>
          </a:p>
        </p:txBody>
      </p:sp>
    </p:spTree>
    <p:extLst>
      <p:ext uri="{BB962C8B-B14F-4D97-AF65-F5344CB8AC3E}">
        <p14:creationId xmlns:p14="http://schemas.microsoft.com/office/powerpoint/2010/main" val="6228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justice.just.fgov.be/cgi_loi/loi_a1.pl?imgcn.x=52&amp;imgcn.y=3&amp;DETAIL=2008071090%2FF&amp;caller=list&amp;row_id=1&amp;numero=2&amp;rech=5&amp;cn=2008071090&amp;table_name=LOI&amp;nm=2008A24327&amp;la=F&amp;chercher=t&amp;dt=LOI&amp;language=fr&amp;fr=f&amp;choix1=ET&amp;choix2=ET&amp;fromtab=loi_all&amp;sql=dt+contains++%27LOI%27+and+dd+%3D+date%272008-07-10%27and+actif+%3D+%27Y%27&amp;ddda=2008&amp;tri=dd+AS+RANK+&amp;trier=promulgation&amp;dddj=10&amp;dddm=07#LNK0095" TargetMode="External"/><Relationship Id="rId2" Type="http://schemas.openxmlformats.org/officeDocument/2006/relationships/hyperlink" Target="https://www.ejustice.just.fgov.be/cgi_loi/loi_a1.pl?imgcn.x=52&amp;imgcn.y=3&amp;DETAIL=2008071090%2FF&amp;caller=list&amp;row_id=1&amp;numero=2&amp;rech=5&amp;cn=2008071090&amp;table_name=LOI&amp;nm=2008A24327&amp;la=F&amp;chercher=t&amp;dt=LOI&amp;language=fr&amp;fr=f&amp;choix1=ET&amp;choix2=ET&amp;fromtab=loi_all&amp;sql=dt+contains++%27LOI%27+and+dd+%3D+date%272008-07-10%27and+actif+%3D+%27Y%27&amp;ddda=2008&amp;tri=dd+AS+RANK+&amp;trier=promulgation&amp;dddj=10&amp;dddm=07#Art.154"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justice.just.fgov.be/cgi_loi/loi_a1.pl?imgcn.x=52&amp;imgcn.y=3&amp;DETAIL=2008071090%2FF&amp;caller=list&amp;row_id=1&amp;numero=2&amp;rech=5&amp;cn=2008071090&amp;table_name=LOI&amp;nm=2008A24327&amp;la=F&amp;chercher=t&amp;dt=LOI&amp;language=fr&amp;fr=f&amp;choix1=ET&amp;choix2=ET&amp;fromtab=loi_all&amp;sql=dt+contains++%27LOI%27+and+dd+%3D+date%272008-07-10%27and+actif+%3D+%27Y%27&amp;ddda=2008&amp;tri=dd+AS+RANK+&amp;trier=promulgation&amp;dddj=10&amp;dddm=07#Art.141" TargetMode="External"/><Relationship Id="rId2" Type="http://schemas.openxmlformats.org/officeDocument/2006/relationships/hyperlink" Target="https://www.ejustice.just.fgov.be/cgi_loi/loi_a1.pl?imgcn.x=52&amp;imgcn.y=3&amp;DETAIL=2008071090%2FF&amp;caller=list&amp;row_id=1&amp;numero=2&amp;rech=5&amp;cn=2008071090&amp;table_name=LOI&amp;nm=2008A24327&amp;la=F&amp;chercher=t&amp;dt=LOI&amp;language=fr&amp;fr=f&amp;choix1=ET&amp;choix2=ET&amp;fromtab=loi_all&amp;sql=dt+contains++%27LOI%27+and+dd+%3D+date%272008-07-10%27and+actif+%3D+%27Y%27&amp;ddda=2008&amp;tri=dd+AS+RANK+&amp;trier=promulgation&amp;dddj=10&amp;dddm=07#Art.14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justice.just.fgov.be/cgi_loi/loi_a1.pl?imgcn.x=38&amp;imgcn.y=6&amp;DETAIL=2008071090%2FF&amp;caller=list&amp;row_id=1&amp;numero=2&amp;rech=5&amp;cn=2008071090&amp;table_name=LOI&amp;nm=2008A24327&amp;la=F&amp;chercher=t&amp;dt=LOI&amp;language=fr&amp;fr=f&amp;choix1=ET&amp;choix2=ET&amp;fromtab=loi_all&amp;sql=dt+contains++%27LOI%27+and+dd+%3D+date%272008-07-10%27and+actif+%3D+%27Y%27&amp;ddda=2008&amp;tri=dd+AS+RANK+&amp;trier=promulgation&amp;dddj=10&amp;dddm=07#LNK0091" TargetMode="External"/><Relationship Id="rId2" Type="http://schemas.openxmlformats.org/officeDocument/2006/relationships/hyperlink" Target="https://www.ejustice.just.fgov.be/cgi_loi/loi_a1.pl?imgcn.x=38&amp;imgcn.y=6&amp;DETAIL=2008071090%2FF&amp;caller=list&amp;row_id=1&amp;numero=2&amp;rech=5&amp;cn=2008071090&amp;table_name=LOI&amp;nm=2008A24327&amp;la=F&amp;chercher=t&amp;dt=LOI&amp;language=fr&amp;fr=f&amp;choix1=ET&amp;choix2=ET&amp;fromtab=loi_all&amp;sql=dt+contains++%27LOI%27+and+dd+%3D+date%272008-07-10%27and+actif+%3D+%27Y%27&amp;ddda=2008&amp;tri=dd+AS+RANK+&amp;trier=promulgation&amp;dddj=10&amp;dddm=07#Art.145"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F916B-9D75-A31B-F791-8656300166FE}"/>
              </a:ext>
            </a:extLst>
          </p:cNvPr>
          <p:cNvSpPr>
            <a:spLocks noGrp="1"/>
          </p:cNvSpPr>
          <p:nvPr>
            <p:ph type="ctrTitle"/>
          </p:nvPr>
        </p:nvSpPr>
        <p:spPr>
          <a:xfrm>
            <a:off x="4958330" y="1381913"/>
            <a:ext cx="4151669" cy="2150209"/>
          </a:xfrm>
        </p:spPr>
        <p:txBody>
          <a:bodyPr>
            <a:normAutofit/>
          </a:bodyPr>
          <a:lstStyle/>
          <a:p>
            <a:pPr>
              <a:lnSpc>
                <a:spcPct val="90000"/>
              </a:lnSpc>
            </a:pPr>
            <a:r>
              <a:rPr lang="fr-FR" sz="3600" b="1" dirty="0"/>
              <a:t>Le statut financier du médecin hospitalier</a:t>
            </a:r>
            <a:endParaRPr lang="fr-BE" sz="3600" b="1" dirty="0"/>
          </a:p>
        </p:txBody>
      </p:sp>
      <p:sp>
        <p:nvSpPr>
          <p:cNvPr id="3" name="Sous-titre 2">
            <a:extLst>
              <a:ext uri="{FF2B5EF4-FFF2-40B4-BE49-F238E27FC236}">
                <a16:creationId xmlns:a16="http://schemas.microsoft.com/office/drawing/2014/main" id="{9904C5CB-8617-1EEB-3EEB-EA7E622F3355}"/>
              </a:ext>
            </a:extLst>
          </p:cNvPr>
          <p:cNvSpPr>
            <a:spLocks noGrp="1"/>
          </p:cNvSpPr>
          <p:nvPr>
            <p:ph type="subTitle" idx="1"/>
          </p:nvPr>
        </p:nvSpPr>
        <p:spPr>
          <a:xfrm>
            <a:off x="6094375" y="4047760"/>
            <a:ext cx="2843369" cy="1610519"/>
          </a:xfrm>
        </p:spPr>
        <p:txBody>
          <a:bodyPr>
            <a:normAutofit fontScale="92500" lnSpcReduction="10000"/>
          </a:bodyPr>
          <a:lstStyle/>
          <a:p>
            <a:r>
              <a:rPr lang="fr-BE" b="1" dirty="0"/>
              <a:t>Sarah Ben Messaoud </a:t>
            </a:r>
          </a:p>
          <a:p>
            <a:r>
              <a:rPr lang="fr-BE" b="1" dirty="0"/>
              <a:t>Avocate spécialiste en droit hospitalier </a:t>
            </a:r>
          </a:p>
          <a:p>
            <a:r>
              <a:rPr lang="fr-BE" b="1" dirty="0"/>
              <a:t>Maitre de Conférences à l’Ecole de Santé publique </a:t>
            </a:r>
          </a:p>
        </p:txBody>
      </p:sp>
      <p:pic>
        <p:nvPicPr>
          <p:cNvPr id="1026" name="Picture 2" descr="Maison de la Santé">
            <a:extLst>
              <a:ext uri="{FF2B5EF4-FFF2-40B4-BE49-F238E27FC236}">
                <a16:creationId xmlns:a16="http://schemas.microsoft.com/office/drawing/2014/main" id="{480105E7-A5BA-6CCC-229A-2CB7A01F9C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662" b="-2"/>
          <a:stretch/>
        </p:blipFill>
        <p:spPr bwMode="auto">
          <a:xfrm>
            <a:off x="888603" y="1261330"/>
            <a:ext cx="4069727" cy="354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5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4227366" y="156238"/>
            <a:ext cx="4861770" cy="959330"/>
          </a:xfrm>
        </p:spPr>
        <p:txBody>
          <a:bodyPr>
            <a:normAutofit/>
          </a:bodyPr>
          <a:lstStyle/>
          <a:p>
            <a:pPr>
              <a:lnSpc>
                <a:spcPct val="90000"/>
              </a:lnSpc>
            </a:pPr>
            <a:r>
              <a:rPr lang="fr-BE" sz="2800" dirty="0"/>
              <a:t>VII. Prélèvements, retenues, rétrocessions </a:t>
            </a:r>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4041648" y="1179577"/>
            <a:ext cx="6702551" cy="4861786"/>
          </a:xfrm>
        </p:spPr>
        <p:txBody>
          <a:bodyPr>
            <a:normAutofit fontScale="32500" lnSpcReduction="20000"/>
          </a:bodyPr>
          <a:lstStyle/>
          <a:p>
            <a:pPr marL="0" indent="0">
              <a:buNone/>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400" i="0" dirty="0">
                <a:effectLst/>
                <a:latin typeface="Calibri" panose="020F0502020204030204" pitchFamily="34" charset="0"/>
                <a:ea typeface="Calibri" panose="020F0502020204030204" pitchFamily="34" charset="0"/>
                <a:cs typeface="Calibri" panose="020F0502020204030204" pitchFamily="34" charset="0"/>
                <a:hlinkClick r:id="rId2"/>
              </a:rPr>
              <a:t>Art.</a:t>
            </a: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3400" i="0" dirty="0">
                <a:effectLst/>
                <a:latin typeface="Calibri" panose="020F0502020204030204" pitchFamily="34" charset="0"/>
                <a:ea typeface="Calibri" panose="020F0502020204030204" pitchFamily="34" charset="0"/>
                <a:cs typeface="Calibri" panose="020F0502020204030204" pitchFamily="34" charset="0"/>
                <a:hlinkClick r:id="rId3"/>
              </a:rPr>
              <a:t>155</a:t>
            </a: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 § 1er. Les honoraires perçus de façon centrale sont affectés :</a:t>
            </a:r>
          </a:p>
          <a:p>
            <a:pPr marL="0" indent="0">
              <a:buNone/>
            </a:pP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au paiement aux médecins hospitaliers des sommes qui leur sont dues conformément à la règlementation qui leur est applicable en exécution de l'article 145;</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à la couverture des frais de perception des honoraires, conformément au règlement du service;</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à la couverture des frais occasionnés par les prestations médicales, qui ne sont pas financés par le budget;</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à titre de contribution à la mise en œuvre de mesures de nature à maintenir ou à promouvoir l'activité médicale à l'hôpital.</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Sans préjudice de l'application des articles 137 à 142, l'affectation des honoraires pour les médecins hospitaliers qui ne sont pas rémunérés selon l'article 146, § 1er, 4° ou 5°, se fait conformément aux paragraphes suivants.</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Avant de payer aux médecins hospitaliers les sommes qui leur sont dues, le service de perception applique à chaque montant, pour la couverture de ses frais, une retenue correspondant aux frais engagés conformément au règlement du service et d'un maximum de 6 p.c.</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En outre, le service de perception applique aux montants perçus, pour la couverture de tous les frais de l'hôpital occasionnés par les prestations médicales, qui ne sont pas financés par le budget, des retenues qui peuvent être exprimées en pourcentage et qui sont établies sur la base de tarifs fixés d'un commun accord entre le gestionnaire et le conseil médical.</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 Roi peut énumérer les frais à prendre en compte pour la fixation des tarifs susmentionnés. Il peut également fixer des critères d'évaluation et d'imputation des frais.</a:t>
            </a:r>
            <a:br>
              <a:rPr lang="fr-FR" sz="3400" dirty="0">
                <a:latin typeface="Calibri" panose="020F0502020204030204" pitchFamily="34" charset="0"/>
                <a:ea typeface="Calibri" panose="020F0502020204030204" pitchFamily="34" charset="0"/>
                <a:cs typeface="Calibri" panose="020F0502020204030204" pitchFamily="34" charset="0"/>
              </a:rPr>
            </a:b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A propos des retenues qui peuvent être exprimées en pourcentage et de l'affectation de celles-ci en application du § 1er, 4°, le gestionnaire et le conseil médical décident d'un commun accord.</a:t>
            </a:r>
            <a:br>
              <a:rPr lang="fr-FR" sz="3400" dirty="0">
                <a:latin typeface="Calibri" panose="020F0502020204030204" pitchFamily="34" charset="0"/>
                <a:ea typeface="Calibri" panose="020F0502020204030204" pitchFamily="34" charset="0"/>
                <a:cs typeface="Calibri" panose="020F0502020204030204" pitchFamily="34" charset="0"/>
              </a:rPr>
            </a:br>
            <a:endParaRPr lang="fr-FR" sz="3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3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L'accord entre le gestionnaire et le conseil médical tel que visé aux §§ 3 et 4, est contraignant pour les médecins hospitaliers concernés, nonobstant toute stipulation contraire dans les conventions ou les actes de nomination individuels visés à l'article 145.</a:t>
            </a:r>
            <a:endParaRPr lang="fr-BE" sz="3400" dirty="0">
              <a:latin typeface="Calibri" panose="020F0502020204030204" pitchFamily="34" charset="0"/>
              <a:ea typeface="Calibri" panose="020F0502020204030204" pitchFamily="34" charset="0"/>
              <a:cs typeface="Calibri" panose="020F0502020204030204" pitchFamily="34" charset="0"/>
            </a:endParaRPr>
          </a:p>
        </p:txBody>
      </p:sp>
      <p:pic>
        <p:nvPicPr>
          <p:cNvPr id="8194" name="Picture 2" descr="Rendre la monnaie de sa pièce&quot; à quelqu'un. • J'aime les mots">
            <a:extLst>
              <a:ext uri="{FF2B5EF4-FFF2-40B4-BE49-F238E27FC236}">
                <a16:creationId xmlns:a16="http://schemas.microsoft.com/office/drawing/2014/main" id="{D85AF718-D18B-8D47-E8D1-0450C87632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521" r="22179"/>
          <a:stretch/>
        </p:blipFill>
        <p:spPr bwMode="auto">
          <a:xfrm>
            <a:off x="20" y="-1"/>
            <a:ext cx="3959332" cy="5033069"/>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8199" name="Isosceles Triangle 819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273129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677334" y="609600"/>
            <a:ext cx="8596668" cy="1320800"/>
          </a:xfrm>
        </p:spPr>
        <p:txBody>
          <a:bodyPr anchor="t">
            <a:normAutofit/>
          </a:bodyPr>
          <a:lstStyle/>
          <a:p>
            <a:r>
              <a:rPr lang="fr-BE" dirty="0"/>
              <a:t>VIII. L’impact des réseaux </a:t>
            </a:r>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556890" y="1416289"/>
            <a:ext cx="7638333" cy="4623815"/>
          </a:xfrm>
        </p:spPr>
        <p:txBody>
          <a:bodyPr>
            <a:normAutofit fontScale="92500" lnSpcReduction="20000"/>
          </a:bodyPr>
          <a:lstStyle/>
          <a:p>
            <a:pPr marL="0" indent="0">
              <a:buNone/>
            </a:pPr>
            <a:r>
              <a:rPr lang="fr-FR" dirty="0"/>
              <a:t>- Un règlement financier commun ? </a:t>
            </a:r>
          </a:p>
          <a:p>
            <a:pPr marL="0" indent="0">
              <a:buNone/>
            </a:pPr>
            <a:r>
              <a:rPr lang="fr-FR" dirty="0"/>
              <a:t>- Les conditions du transfert – Article 140/1 LCH</a:t>
            </a:r>
          </a:p>
          <a:p>
            <a:pPr marL="0" indent="0">
              <a:buNone/>
            </a:pPr>
            <a:endParaRPr lang="fr-FR" dirty="0"/>
          </a:p>
          <a:p>
            <a:pPr marL="0" indent="0">
              <a:buNone/>
            </a:pPr>
            <a:r>
              <a:rPr lang="fr-FR" i="0" dirty="0">
                <a:solidFill>
                  <a:srgbClr val="000000"/>
                </a:solidFill>
                <a:effectLst/>
                <a:latin typeface="Times New Roman" panose="02020603050405020304" pitchFamily="18" charset="0"/>
              </a:rPr>
              <a:t> </a:t>
            </a:r>
            <a:r>
              <a:rPr lang="fr-FR" i="0" dirty="0">
                <a:effectLst/>
                <a:latin typeface="Calibri" panose="020F0502020204030204" pitchFamily="34" charset="0"/>
                <a:ea typeface="Calibri" panose="020F0502020204030204" pitchFamily="34" charset="0"/>
                <a:cs typeface="Calibri" panose="020F0502020204030204" pitchFamily="34" charset="0"/>
                <a:hlinkClick r:id="rId2"/>
              </a:rPr>
              <a:t>Art.</a:t>
            </a:r>
            <a:r>
              <a:rPr lang="fr-FR"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i="0" dirty="0">
                <a:effectLst/>
                <a:latin typeface="Calibri" panose="020F0502020204030204" pitchFamily="34" charset="0"/>
                <a:ea typeface="Calibri" panose="020F0502020204030204" pitchFamily="34" charset="0"/>
                <a:cs typeface="Calibri" panose="020F0502020204030204" pitchFamily="34" charset="0"/>
                <a:hlinkClick r:id="rId3"/>
              </a:rPr>
              <a:t>140/1</a:t>
            </a:r>
            <a:r>
              <a:rPr lang="fr-FR"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 conseil médical dispense au gestionnaire un avis sur le transfert des matières concernant le statut du médecin hospitalier visé au présent titre IV au réseau hospitalier clinique locorégional dont l'hôpital fait partie. Le gestionnaire est tenu de recueillir l'avis du conseil médical concernant chaque transfert.</a:t>
            </a:r>
            <a:br>
              <a:rPr lang="fr-FR" dirty="0">
                <a:latin typeface="Calibri" panose="020F0502020204030204" pitchFamily="34" charset="0"/>
                <a:ea typeface="Calibri" panose="020F0502020204030204" pitchFamily="34" charset="0"/>
                <a:cs typeface="Calibri" panose="020F0502020204030204" pitchFamily="34" charset="0"/>
              </a:rPr>
            </a:br>
            <a:r>
              <a:rPr lang="fr-FR"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demande d'avis et l'avis sont formulés par écrit.</a:t>
            </a:r>
            <a:br>
              <a:rPr lang="fr-FR" dirty="0">
                <a:latin typeface="Calibri" panose="020F0502020204030204" pitchFamily="34" charset="0"/>
                <a:ea typeface="Calibri" panose="020F0502020204030204" pitchFamily="34" charset="0"/>
                <a:cs typeface="Calibri" panose="020F0502020204030204" pitchFamily="34" charset="0"/>
              </a:rPr>
            </a:br>
            <a:r>
              <a:rPr lang="fr-FR"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 ne peut être procédé au transfert d'une matière concernant le statut du médecin hospitalier que si le conseil médical de chaque hôpital qui fait partie du réseau hospitalier clinique locorégional se prononce positivement à une majorité simple des membres disposant du droit de vote en ce qui concerne ce transfert. Les membres du conseil médical qui ne peuvent assister à la réunion lors de laquelle une décision est prise sur l'avis visé à l'alinéa 1er, sont tenus de donner mandat écrit à un autre membre du conseil médical pour voter à leur place ou de transmettre leur voix au président du conseil médical par support écrit ou électronique. Un membre qui, après un mois, n'a pas voté, est réputé s'être abstenu.</a:t>
            </a:r>
            <a:br>
              <a:rPr lang="fr-FR" dirty="0">
                <a:latin typeface="Calibri" panose="020F0502020204030204" pitchFamily="34" charset="0"/>
                <a:ea typeface="Calibri" panose="020F0502020204030204" pitchFamily="34" charset="0"/>
                <a:cs typeface="Calibri" panose="020F0502020204030204" pitchFamily="34" charset="0"/>
              </a:rPr>
            </a:br>
            <a:r>
              <a:rPr lang="fr-FR"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 résultat du vote est systématiquement joint à l'avis.</a:t>
            </a: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BE" dirty="0"/>
          </a:p>
        </p:txBody>
      </p:sp>
    </p:spTree>
    <p:extLst>
      <p:ext uri="{BB962C8B-B14F-4D97-AF65-F5344CB8AC3E}">
        <p14:creationId xmlns:p14="http://schemas.microsoft.com/office/powerpoint/2010/main" val="256079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677334" y="609600"/>
            <a:ext cx="8596668" cy="1320800"/>
          </a:xfrm>
        </p:spPr>
        <p:txBody>
          <a:bodyPr anchor="t">
            <a:normAutofit/>
          </a:bodyPr>
          <a:lstStyle/>
          <a:p>
            <a:r>
              <a:rPr lang="fr-BE" dirty="0"/>
              <a:t>IX. Impact des autres modes de financement des soins </a:t>
            </a:r>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556891" y="2286000"/>
            <a:ext cx="7352670" cy="3754104"/>
          </a:xfrm>
        </p:spPr>
        <p:txBody>
          <a:bodyPr>
            <a:normAutofit/>
          </a:bodyPr>
          <a:lstStyle/>
          <a:p>
            <a:pPr marL="0" indent="0">
              <a:buNone/>
            </a:pPr>
            <a:r>
              <a:rPr lang="fr-FR" dirty="0">
                <a:solidFill>
                  <a:schemeClr val="tx1"/>
                </a:solidFill>
              </a:rPr>
              <a:t>-évolutions de la nomenclature </a:t>
            </a:r>
          </a:p>
          <a:p>
            <a:pPr marL="0" indent="0">
              <a:buNone/>
            </a:pPr>
            <a:r>
              <a:rPr lang="fr-FR" dirty="0">
                <a:solidFill>
                  <a:schemeClr val="tx1"/>
                </a:solidFill>
              </a:rPr>
              <a:t>- forfaitarisation </a:t>
            </a:r>
          </a:p>
          <a:p>
            <a:pPr marL="0" indent="0">
              <a:buNone/>
            </a:pPr>
            <a:r>
              <a:rPr lang="fr-FR" dirty="0">
                <a:solidFill>
                  <a:schemeClr val="tx1"/>
                </a:solidFill>
              </a:rPr>
              <a:t>- soins basse variabilité </a:t>
            </a:r>
          </a:p>
          <a:p>
            <a:pPr marL="0" indent="0">
              <a:buNone/>
            </a:pPr>
            <a:r>
              <a:rPr lang="fr-FR" dirty="0">
                <a:solidFill>
                  <a:schemeClr val="tx1"/>
                </a:solidFill>
              </a:rPr>
              <a:t>- réforme de la nomenclature </a:t>
            </a:r>
            <a:br>
              <a:rPr lang="fr-FR" dirty="0">
                <a:solidFill>
                  <a:schemeClr val="tx1"/>
                </a:solidFill>
              </a:rPr>
            </a:br>
            <a:endParaRPr lang="fr-FR" dirty="0">
              <a:solidFill>
                <a:schemeClr val="tx1"/>
              </a:solidFill>
            </a:endParaRPr>
          </a:p>
          <a:p>
            <a:pPr marL="0" indent="0">
              <a:buNone/>
            </a:pPr>
            <a:endParaRPr lang="fr-BE" dirty="0"/>
          </a:p>
        </p:txBody>
      </p:sp>
    </p:spTree>
    <p:extLst>
      <p:ext uri="{BB962C8B-B14F-4D97-AF65-F5344CB8AC3E}">
        <p14:creationId xmlns:p14="http://schemas.microsoft.com/office/powerpoint/2010/main" val="298873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23" name="Group 922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224" name="Straight Connector 922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25" name="Straight Connector 922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2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2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28" name="Isosceles Triangle 922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2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2" name="Isosceles Triangle 923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3" name="Isosceles Triangle 923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pSp>
      <p:pic>
        <p:nvPicPr>
          <p:cNvPr id="9218" name="Picture 2" descr="Impression rigide for Sale avec l'œuvre « Drôle d'échecs singe échec et mat  roi échiquier salle de pion d'échecs 3d singe intelligent génie iq jeu nuit  jeu de société chimpanzés gorille singe">
            <a:extLst>
              <a:ext uri="{FF2B5EF4-FFF2-40B4-BE49-F238E27FC236}">
                <a16:creationId xmlns:a16="http://schemas.microsoft.com/office/drawing/2014/main" id="{86A34F24-3DC6-11BD-87EA-03F4FAC347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78" t="9068" r="1646"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BBE72BE-3318-5E5D-EFE1-A922166D627E}"/>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4200"/>
              <a:t>X. Vos questions et préoccupations  </a:t>
            </a:r>
          </a:p>
        </p:txBody>
      </p:sp>
    </p:spTree>
    <p:extLst>
      <p:ext uri="{BB962C8B-B14F-4D97-AF65-F5344CB8AC3E}">
        <p14:creationId xmlns:p14="http://schemas.microsoft.com/office/powerpoint/2010/main" val="114997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ECC51-35B2-C0EC-8B3E-AC504670E9B4}"/>
              </a:ext>
            </a:extLst>
          </p:cNvPr>
          <p:cNvSpPr>
            <a:spLocks noGrp="1"/>
          </p:cNvSpPr>
          <p:nvPr>
            <p:ph type="title"/>
          </p:nvPr>
        </p:nvSpPr>
        <p:spPr/>
        <p:txBody>
          <a:bodyPr/>
          <a:lstStyle/>
          <a:p>
            <a:r>
              <a:rPr lang="fr-BE" dirty="0"/>
              <a:t>Merci pour votre attention ! </a:t>
            </a:r>
          </a:p>
        </p:txBody>
      </p:sp>
      <p:sp>
        <p:nvSpPr>
          <p:cNvPr id="3" name="Espace réservé du contenu 2">
            <a:extLst>
              <a:ext uri="{FF2B5EF4-FFF2-40B4-BE49-F238E27FC236}">
                <a16:creationId xmlns:a16="http://schemas.microsoft.com/office/drawing/2014/main" id="{A833F26F-D9BB-1B13-D79D-5E6B3D5F3C61}"/>
              </a:ext>
            </a:extLst>
          </p:cNvPr>
          <p:cNvSpPr>
            <a:spLocks noGrp="1" noRot="1" noMove="1" noResize="1" noEditPoints="1" noAdjustHandles="1" noChangeArrowheads="1" noChangeShapeType="1"/>
          </p:cNvSpPr>
          <p:nvPr>
            <p:ph idx="1"/>
          </p:nvPr>
        </p:nvSpPr>
        <p:spPr/>
        <p:txBody>
          <a:bodyPr>
            <a:normAutofit/>
          </a:bodyPr>
          <a:lstStyle/>
          <a:p>
            <a:pPr marL="0" indent="0">
              <a:buNone/>
            </a:pPr>
            <a:endParaRPr lang="fr-FR" dirty="0"/>
          </a:p>
          <a:p>
            <a:pPr marL="0" indent="0">
              <a:buNone/>
            </a:pPr>
            <a:r>
              <a:rPr lang="fr-BE" dirty="0"/>
              <a:t>Sarah Ben Messaoud – Avocate</a:t>
            </a:r>
          </a:p>
          <a:p>
            <a:pPr marL="0" indent="0">
              <a:buNone/>
            </a:pPr>
            <a:r>
              <a:rPr lang="fr-BE" dirty="0"/>
              <a:t>Spécialiste agréée en droit administratif et en droit hospitalier</a:t>
            </a:r>
          </a:p>
          <a:p>
            <a:pPr marL="0" indent="0">
              <a:buNone/>
            </a:pPr>
            <a:r>
              <a:rPr lang="fr-BE" dirty="0"/>
              <a:t>Maitre de Conférences à l’Ecole de </a:t>
            </a:r>
            <a:r>
              <a:rPr lang="fr-BE"/>
              <a:t>Santé publique (ULB) </a:t>
            </a:r>
            <a:endParaRPr lang="fr-BE" dirty="0"/>
          </a:p>
          <a:p>
            <a:pPr marL="0" indent="0">
              <a:buNone/>
            </a:pPr>
            <a:r>
              <a:rPr lang="fr-BE" dirty="0"/>
              <a:t>P : +32 (0) 477.455.776</a:t>
            </a:r>
          </a:p>
          <a:p>
            <a:pPr marL="0" indent="0">
              <a:buNone/>
            </a:pPr>
            <a:r>
              <a:rPr lang="fr-BE" dirty="0"/>
              <a:t>sbm@altea.be</a:t>
            </a:r>
          </a:p>
          <a:p>
            <a:pPr marL="0" indent="0">
              <a:buNone/>
            </a:pPr>
            <a:endParaRPr lang="fr-FR" dirty="0"/>
          </a:p>
          <a:p>
            <a:pPr marL="0" indent="0">
              <a:buNone/>
            </a:pPr>
            <a:endParaRPr lang="fr-BE" dirty="0"/>
          </a:p>
          <a:p>
            <a:pPr marL="0" indent="0">
              <a:buNone/>
            </a:pPr>
            <a:endParaRPr lang="fr-BE" dirty="0"/>
          </a:p>
        </p:txBody>
      </p:sp>
    </p:spTree>
    <p:extLst>
      <p:ext uri="{BB962C8B-B14F-4D97-AF65-F5344CB8AC3E}">
        <p14:creationId xmlns:p14="http://schemas.microsoft.com/office/powerpoint/2010/main" val="215320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Content Placeholder 3077">
            <a:extLst>
              <a:ext uri="{FF2B5EF4-FFF2-40B4-BE49-F238E27FC236}">
                <a16:creationId xmlns:a16="http://schemas.microsoft.com/office/drawing/2014/main" id="{4D77F4F6-9324-187A-5E93-BD2B4E07838D}"/>
              </a:ext>
            </a:extLst>
          </p:cNvPr>
          <p:cNvSpPr>
            <a:spLocks noGrp="1"/>
          </p:cNvSpPr>
          <p:nvPr>
            <p:ph idx="1"/>
          </p:nvPr>
        </p:nvSpPr>
        <p:spPr>
          <a:xfrm>
            <a:off x="5209563" y="1362075"/>
            <a:ext cx="4064439" cy="4679287"/>
          </a:xfrm>
        </p:spPr>
        <p:txBody>
          <a:bodyPr>
            <a:normAutofit/>
          </a:bodyPr>
          <a:lstStyle/>
          <a:p>
            <a:r>
              <a:rPr lang="fr-BE" dirty="0"/>
              <a:t>Se conventionner ? </a:t>
            </a:r>
          </a:p>
          <a:p>
            <a:pPr marL="0" indent="0">
              <a:buNone/>
            </a:pPr>
            <a:endParaRPr lang="fr-BE" dirty="0"/>
          </a:p>
          <a:p>
            <a:r>
              <a:rPr lang="fr-BE" dirty="0"/>
              <a:t>Le médecin hospitalier: un médecin comme les autres ? </a:t>
            </a:r>
          </a:p>
          <a:p>
            <a:pPr marL="0" indent="0">
              <a:buNone/>
            </a:pPr>
            <a:endParaRPr lang="fr-BE" dirty="0"/>
          </a:p>
          <a:p>
            <a:r>
              <a:rPr lang="fr-BE" dirty="0"/>
              <a:t>Complexité – jeu d’équilibriste </a:t>
            </a:r>
          </a:p>
          <a:p>
            <a:pPr marL="0" indent="0">
              <a:buNone/>
            </a:pPr>
            <a:endParaRPr lang="fr-BE" dirty="0"/>
          </a:p>
          <a:p>
            <a:r>
              <a:rPr lang="fr-BE" dirty="0"/>
              <a:t>Accessibilité des soins / équilibre financier de l’hôpital / juste rémunération du médecin </a:t>
            </a:r>
          </a:p>
          <a:p>
            <a:r>
              <a:rPr lang="fr-BE" dirty="0"/>
              <a:t>10 points clé </a:t>
            </a:r>
            <a:endParaRPr lang="en-US" dirty="0"/>
          </a:p>
          <a:p>
            <a:pPr marL="457200" lvl="1" indent="0">
              <a:spcAft>
                <a:spcPts val="800"/>
              </a:spcAft>
              <a:buNone/>
            </a:pPr>
            <a:endParaRPr lang="fr-BE" dirty="0">
              <a:effectLst/>
              <a:ea typeface="Calibri" panose="020F0502020204030204" pitchFamily="34" charset="0"/>
              <a:cs typeface="Times New Roman" panose="02020603050405020304" pitchFamily="18" charset="0"/>
            </a:endParaRPr>
          </a:p>
          <a:p>
            <a:pPr lvl="1"/>
            <a:endParaRPr lang="en-US" dirty="0"/>
          </a:p>
        </p:txBody>
      </p:sp>
      <p:pic>
        <p:nvPicPr>
          <p:cNvPr id="4" name="Picture 2" descr="Peinture L'équilibriste !">
            <a:extLst>
              <a:ext uri="{FF2B5EF4-FFF2-40B4-BE49-F238E27FC236}">
                <a16:creationId xmlns:a16="http://schemas.microsoft.com/office/drawing/2014/main" id="{1AB793AC-D0F1-4E04-A4AA-6C64550DF5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8" b="397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083" name="Isosceles Triangle 308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350053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D1755-BDDB-DBA9-EB1F-377717C890D1}"/>
              </a:ext>
            </a:extLst>
          </p:cNvPr>
          <p:cNvSpPr>
            <a:spLocks noGrp="1"/>
          </p:cNvSpPr>
          <p:nvPr>
            <p:ph type="title"/>
          </p:nvPr>
        </p:nvSpPr>
        <p:spPr>
          <a:xfrm>
            <a:off x="4669959" y="619125"/>
            <a:ext cx="3737268" cy="1320800"/>
          </a:xfrm>
        </p:spPr>
        <p:txBody>
          <a:bodyPr>
            <a:normAutofit/>
          </a:bodyPr>
          <a:lstStyle/>
          <a:p>
            <a:r>
              <a:rPr lang="fr-BE" dirty="0"/>
              <a:t>Le menu du jour</a:t>
            </a:r>
          </a:p>
        </p:txBody>
      </p:sp>
      <p:sp>
        <p:nvSpPr>
          <p:cNvPr id="3078" name="Content Placeholder 3077">
            <a:extLst>
              <a:ext uri="{FF2B5EF4-FFF2-40B4-BE49-F238E27FC236}">
                <a16:creationId xmlns:a16="http://schemas.microsoft.com/office/drawing/2014/main" id="{4D77F4F6-9324-187A-5E93-BD2B4E07838D}"/>
              </a:ext>
            </a:extLst>
          </p:cNvPr>
          <p:cNvSpPr>
            <a:spLocks noGrp="1"/>
          </p:cNvSpPr>
          <p:nvPr>
            <p:ph idx="1"/>
          </p:nvPr>
        </p:nvSpPr>
        <p:spPr>
          <a:xfrm>
            <a:off x="3990975" y="1595045"/>
            <a:ext cx="5283027" cy="4446318"/>
          </a:xfrm>
        </p:spPr>
        <p:txBody>
          <a:bodyPr>
            <a:normAutofit/>
          </a:bodyPr>
          <a:lstStyle/>
          <a:p>
            <a:pPr marL="457200" lvl="1" indent="0">
              <a:spcAft>
                <a:spcPts val="800"/>
              </a:spcAft>
              <a:buNone/>
            </a:pPr>
            <a:endParaRPr lang="fr-BE" dirty="0">
              <a:effectLst/>
              <a:ea typeface="Calibri" panose="020F0502020204030204" pitchFamily="34" charset="0"/>
              <a:cs typeface="Times New Roman" panose="02020603050405020304" pitchFamily="18" charset="0"/>
            </a:endParaRPr>
          </a:p>
          <a:p>
            <a:pPr lvl="1"/>
            <a:r>
              <a:rPr lang="fr-BE" dirty="0"/>
              <a:t>Le tableau</a:t>
            </a:r>
          </a:p>
          <a:p>
            <a:pPr lvl="1"/>
            <a:r>
              <a:rPr lang="fr-BE" dirty="0"/>
              <a:t>L’historique </a:t>
            </a:r>
          </a:p>
          <a:p>
            <a:pPr lvl="1"/>
            <a:r>
              <a:rPr lang="fr-BE" dirty="0"/>
              <a:t>La gouvernance</a:t>
            </a:r>
          </a:p>
          <a:p>
            <a:pPr lvl="1"/>
            <a:r>
              <a:rPr lang="fr-BE" dirty="0"/>
              <a:t>Les systèmes de rémunération</a:t>
            </a:r>
          </a:p>
          <a:p>
            <a:pPr lvl="1"/>
            <a:r>
              <a:rPr lang="fr-BE" dirty="0"/>
              <a:t>La perception centrale</a:t>
            </a:r>
          </a:p>
          <a:p>
            <a:pPr lvl="1"/>
            <a:r>
              <a:rPr lang="fr-BE" dirty="0"/>
              <a:t>La fixation des honoraires</a:t>
            </a:r>
          </a:p>
          <a:p>
            <a:pPr lvl="1"/>
            <a:r>
              <a:rPr lang="fr-BE" dirty="0"/>
              <a:t>L’affectation des honoraires</a:t>
            </a:r>
          </a:p>
          <a:p>
            <a:pPr lvl="1"/>
            <a:r>
              <a:rPr lang="fr-BE" dirty="0"/>
              <a:t>Impact des réseaux </a:t>
            </a:r>
          </a:p>
          <a:p>
            <a:pPr lvl="1"/>
            <a:r>
              <a:rPr lang="fr-BE" dirty="0"/>
              <a:t>Impacts de nouveaux modes de financement </a:t>
            </a:r>
          </a:p>
          <a:p>
            <a:pPr marL="457200" lvl="1" indent="0">
              <a:buNone/>
            </a:pPr>
            <a:endParaRPr lang="en-US" dirty="0"/>
          </a:p>
        </p:txBody>
      </p:sp>
      <p:pic>
        <p:nvPicPr>
          <p:cNvPr id="2050" name="Picture 2" descr="Notre approche - Centre psychologie Limoilou">
            <a:extLst>
              <a:ext uri="{FF2B5EF4-FFF2-40B4-BE49-F238E27FC236}">
                <a16:creationId xmlns:a16="http://schemas.microsoft.com/office/drawing/2014/main" id="{842E9F42-E2DB-F476-A4F7-4FB8C7A614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74" r="25613"/>
          <a:stretch/>
        </p:blipFill>
        <p:spPr bwMode="auto">
          <a:xfrm>
            <a:off x="20" y="-1"/>
            <a:ext cx="399095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083" name="Isosceles Triangle 308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31516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677334" y="609600"/>
            <a:ext cx="8596668" cy="1320800"/>
          </a:xfrm>
        </p:spPr>
        <p:txBody>
          <a:bodyPr anchor="t">
            <a:normAutofit/>
          </a:bodyPr>
          <a:lstStyle/>
          <a:p>
            <a:r>
              <a:rPr lang="fr-BE" dirty="0"/>
              <a:t>I. Les prérequis </a:t>
            </a:r>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507126" y="1428730"/>
            <a:ext cx="8133347" cy="4623815"/>
          </a:xfrm>
        </p:spPr>
        <p:txBody>
          <a:bodyPr>
            <a:normAutofit/>
          </a:bodyPr>
          <a:lstStyle/>
          <a:p>
            <a:pPr marL="0" indent="0">
              <a:buNone/>
            </a:pPr>
            <a:r>
              <a:rPr lang="fr-FR" i="1" dirty="0">
                <a:solidFill>
                  <a:schemeClr val="tx1"/>
                </a:solidFill>
              </a:rPr>
              <a:t>- </a:t>
            </a:r>
            <a:r>
              <a:rPr lang="fr-FR" dirty="0">
                <a:solidFill>
                  <a:schemeClr val="tx1"/>
                </a:solidFill>
              </a:rPr>
              <a:t>le droit du médecin à une rémunération pour son travail </a:t>
            </a:r>
          </a:p>
          <a:p>
            <a:pPr marL="0" indent="0">
              <a:buNone/>
            </a:pPr>
            <a:endParaRPr lang="fr-FR" dirty="0">
              <a:solidFill>
                <a:schemeClr val="tx1"/>
              </a:solidFill>
            </a:endParaRPr>
          </a:p>
          <a:p>
            <a:pPr marL="0" indent="0">
              <a:buNone/>
            </a:pPr>
            <a:r>
              <a:rPr lang="fr-FR" i="1" dirty="0">
                <a:solidFill>
                  <a:schemeClr val="tx1"/>
                </a:solidFill>
              </a:rPr>
              <a:t>- </a:t>
            </a:r>
            <a:r>
              <a:rPr lang="fr-FR" dirty="0">
                <a:solidFill>
                  <a:schemeClr val="tx1"/>
                </a:solidFill>
              </a:rPr>
              <a:t>les honoraires, une source de financement de l’hôpital </a:t>
            </a:r>
          </a:p>
          <a:p>
            <a:pPr marL="0" indent="0">
              <a:buNone/>
            </a:pPr>
            <a:endParaRPr lang="fr-FR" dirty="0">
              <a:solidFill>
                <a:schemeClr val="tx1"/>
              </a:solidFill>
            </a:endParaRPr>
          </a:p>
          <a:p>
            <a:pPr marL="0" indent="0">
              <a:buNone/>
            </a:pPr>
            <a:r>
              <a:rPr lang="fr-FR" dirty="0">
                <a:solidFill>
                  <a:schemeClr val="tx1"/>
                </a:solidFill>
              </a:rPr>
              <a:t>- liberté tarifaire vs contrôle des suppléments </a:t>
            </a:r>
          </a:p>
          <a:p>
            <a:pPr marL="0" indent="0">
              <a:buNone/>
            </a:pPr>
            <a:endParaRPr lang="fr-FR" dirty="0">
              <a:solidFill>
                <a:schemeClr val="tx1"/>
              </a:solidFill>
            </a:endParaRPr>
          </a:p>
          <a:p>
            <a:pPr marL="0" indent="0">
              <a:buNone/>
            </a:pPr>
            <a:r>
              <a:rPr lang="fr-FR" dirty="0">
                <a:solidFill>
                  <a:schemeClr val="tx1"/>
                </a:solidFill>
              </a:rPr>
              <a:t>- nature de l’honoraire </a:t>
            </a:r>
          </a:p>
          <a:p>
            <a:pPr marL="0" indent="0">
              <a:buNone/>
            </a:pPr>
            <a:endParaRPr lang="fr-FR" dirty="0">
              <a:solidFill>
                <a:schemeClr val="tx1"/>
              </a:solidFill>
            </a:endParaRPr>
          </a:p>
          <a:p>
            <a:pPr marL="0" indent="0">
              <a:buNone/>
            </a:pPr>
            <a:r>
              <a:rPr lang="fr-FR" dirty="0">
                <a:solidFill>
                  <a:schemeClr val="tx1"/>
                </a:solidFill>
              </a:rPr>
              <a:t>- financement forfaitaire vs à l’acte </a:t>
            </a:r>
            <a:endParaRPr lang="fr-BE" dirty="0">
              <a:solidFill>
                <a:schemeClr val="tx1"/>
              </a:solidFill>
            </a:endParaRPr>
          </a:p>
        </p:txBody>
      </p:sp>
      <p:pic>
        <p:nvPicPr>
          <p:cNvPr id="3074" name="Picture 2" descr="Réforme du financement des hôpitaux - Un &quot;accord historique&quot; est possible  (mutualités) - Le Spécialiste">
            <a:extLst>
              <a:ext uri="{FF2B5EF4-FFF2-40B4-BE49-F238E27FC236}">
                <a16:creationId xmlns:a16="http://schemas.microsoft.com/office/drawing/2014/main" id="{D4BF311D-12F7-EABE-28A4-22E45A3E8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02222">
            <a:off x="7357704" y="2319030"/>
            <a:ext cx="4173012"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9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D1755-BDDB-DBA9-EB1F-377717C890D1}"/>
              </a:ext>
            </a:extLst>
          </p:cNvPr>
          <p:cNvSpPr>
            <a:spLocks noGrp="1"/>
          </p:cNvSpPr>
          <p:nvPr>
            <p:ph type="title"/>
          </p:nvPr>
        </p:nvSpPr>
        <p:spPr>
          <a:xfrm>
            <a:off x="3363275" y="0"/>
            <a:ext cx="6424440" cy="678024"/>
          </a:xfrm>
        </p:spPr>
        <p:txBody>
          <a:bodyPr>
            <a:normAutofit/>
          </a:bodyPr>
          <a:lstStyle/>
          <a:p>
            <a:r>
              <a:rPr lang="fr-BE" dirty="0"/>
              <a:t>II. Bref historique </a:t>
            </a:r>
          </a:p>
        </p:txBody>
      </p:sp>
      <p:pic>
        <p:nvPicPr>
          <p:cNvPr id="2052" name="Picture 4" descr="Secrets d'Histoire - Replay et vidéos en streaming - France tv">
            <a:extLst>
              <a:ext uri="{FF2B5EF4-FFF2-40B4-BE49-F238E27FC236}">
                <a16:creationId xmlns:a16="http://schemas.microsoft.com/office/drawing/2014/main" id="{C4F79377-FC6A-DE38-1632-356429E1D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67" r="56376" b="9092"/>
          <a:stretch/>
        </p:blipFill>
        <p:spPr bwMode="auto">
          <a:xfrm>
            <a:off x="20" y="10"/>
            <a:ext cx="3355828"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3080" name="Isosceles Triangle 3082">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078" name="Content Placeholder 3077">
            <a:extLst>
              <a:ext uri="{FF2B5EF4-FFF2-40B4-BE49-F238E27FC236}">
                <a16:creationId xmlns:a16="http://schemas.microsoft.com/office/drawing/2014/main" id="{4D77F4F6-9324-187A-5E93-BD2B4E07838D}"/>
              </a:ext>
            </a:extLst>
          </p:cNvPr>
          <p:cNvSpPr>
            <a:spLocks noGrp="1"/>
          </p:cNvSpPr>
          <p:nvPr>
            <p:ph idx="1"/>
          </p:nvPr>
        </p:nvSpPr>
        <p:spPr>
          <a:xfrm>
            <a:off x="3904488" y="821094"/>
            <a:ext cx="5342014" cy="5749658"/>
          </a:xfrm>
        </p:spPr>
        <p:txBody>
          <a:bodyPr>
            <a:normAutofit/>
          </a:bodyPr>
          <a:lstStyle/>
          <a:p>
            <a:pPr algn="just">
              <a:lnSpc>
                <a:spcPct val="107000"/>
              </a:lnSpc>
              <a:spcAft>
                <a:spcPts val="800"/>
              </a:spcAft>
            </a:pPr>
            <a:endParaRPr lang="fr-BE" sz="1800" kern="100" dirty="0">
              <a:effectLst/>
              <a:latin typeface="Calibri" panose="020F0502020204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fr-BE" sz="1800" kern="100" dirty="0">
                <a:effectLst/>
                <a:latin typeface="Calibri" panose="020F0502020204030204" pitchFamily="34" charset="0"/>
                <a:ea typeface="Aptos" panose="020B0004020202020204" pitchFamily="34" charset="0"/>
                <a:cs typeface="Times New Roman" panose="02020603050405020304" pitchFamily="18" charset="0"/>
              </a:rPr>
              <a:t>La loi du 23 décembre 1963, dite "Loi </a:t>
            </a:r>
            <a:r>
              <a:rPr lang="fr-BE" sz="1800" kern="100" dirty="0" err="1">
                <a:effectLst/>
                <a:latin typeface="Calibri" panose="020F0502020204030204" pitchFamily="34" charset="0"/>
                <a:ea typeface="Aptos" panose="020B0004020202020204" pitchFamily="34" charset="0"/>
                <a:cs typeface="Times New Roman" panose="02020603050405020304" pitchFamily="18" charset="0"/>
              </a:rPr>
              <a:t>Custers</a:t>
            </a:r>
            <a:r>
              <a:rPr lang="fr-BE" sz="1800" kern="100" dirty="0">
                <a:effectLst/>
                <a:latin typeface="Calibri" panose="020F0502020204030204" pitchFamily="34" charset="0"/>
                <a:ea typeface="Aptos" panose="020B0004020202020204" pitchFamily="34" charset="0"/>
                <a:cs typeface="Times New Roman" panose="02020603050405020304" pitchFamily="18" charset="0"/>
              </a:rPr>
              <a:t>". </a:t>
            </a:r>
          </a:p>
          <a:p>
            <a:pPr algn="just">
              <a:lnSpc>
                <a:spcPct val="107000"/>
              </a:lnSpc>
              <a:spcAft>
                <a:spcPts val="800"/>
              </a:spcAft>
            </a:pPr>
            <a:r>
              <a:rPr lang="fr-BE" kern="100" dirty="0">
                <a:latin typeface="Calibri" panose="020F0502020204030204" pitchFamily="34" charset="0"/>
                <a:ea typeface="Aptos" panose="020B0004020202020204" pitchFamily="34" charset="0"/>
                <a:cs typeface="Times New Roman" panose="02020603050405020304" pitchFamily="18" charset="0"/>
              </a:rPr>
              <a:t>Loi </a:t>
            </a:r>
            <a:r>
              <a:rPr lang="fr-BE" kern="100" dirty="0" err="1">
                <a:latin typeface="Calibri" panose="020F0502020204030204" pitchFamily="34" charset="0"/>
                <a:ea typeface="Aptos" panose="020B0004020202020204" pitchFamily="34" charset="0"/>
                <a:cs typeface="Times New Roman" panose="02020603050405020304" pitchFamily="18" charset="0"/>
              </a:rPr>
              <a:t>Leburton</a:t>
            </a:r>
            <a:r>
              <a:rPr lang="fr-BE" kern="100" dirty="0">
                <a:latin typeface="Calibri" panose="020F0502020204030204" pitchFamily="34" charset="0"/>
                <a:ea typeface="Aptos" panose="020B0004020202020204" pitchFamily="34" charset="0"/>
                <a:cs typeface="Times New Roman" panose="02020603050405020304" pitchFamily="18" charset="0"/>
              </a:rPr>
              <a:t> </a:t>
            </a:r>
          </a:p>
          <a:p>
            <a:pPr algn="just">
              <a:lnSpc>
                <a:spcPct val="107000"/>
              </a:lnSpc>
              <a:spcAft>
                <a:spcPts val="800"/>
              </a:spcAft>
            </a:pPr>
            <a:r>
              <a:rPr lang="fr-BE" sz="1800" kern="100" dirty="0">
                <a:effectLst/>
                <a:latin typeface="Calibri" panose="020F0502020204030204" pitchFamily="34" charset="0"/>
                <a:ea typeface="Aptos" panose="020B0004020202020204" pitchFamily="34" charset="0"/>
                <a:cs typeface="Times New Roman" panose="02020603050405020304" pitchFamily="18" charset="0"/>
              </a:rPr>
              <a:t>Création du statut du médecin hospitalier </a:t>
            </a:r>
          </a:p>
          <a:p>
            <a:pPr algn="just">
              <a:lnSpc>
                <a:spcPct val="107000"/>
              </a:lnSpc>
              <a:spcAft>
                <a:spcPts val="800"/>
              </a:spcAft>
            </a:pPr>
            <a:r>
              <a:rPr lang="fr-FR" kern="100" dirty="0">
                <a:latin typeface="Aptos" panose="020B0004020202020204" pitchFamily="34" charset="0"/>
                <a:ea typeface="Aptos" panose="020B0004020202020204" pitchFamily="34" charset="0"/>
                <a:cs typeface="Times New Roman" panose="02020603050405020304" pitchFamily="18" charset="0"/>
              </a:rPr>
              <a:t>I</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ntégration de l'activité médicale (celle des médecins) dans l'activité hospitalière</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br>
              <a:rPr lang="fr-FR" i="1" dirty="0">
                <a:solidFill>
                  <a:srgbClr val="00B050"/>
                </a:solidFill>
              </a:rPr>
            </a:br>
            <a:endParaRPr lang="fr-BE" i="1" dirty="0">
              <a:solidFill>
                <a:srgbClr val="00B050"/>
              </a:solidFill>
              <a:effectLst/>
              <a:ea typeface="Calibri" panose="020F0502020204030204" pitchFamily="34"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115319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Gouvernance médicale à l'Hôpital et rôle des différents acteurs">
            <a:extLst>
              <a:ext uri="{FF2B5EF4-FFF2-40B4-BE49-F238E27FC236}">
                <a16:creationId xmlns:a16="http://schemas.microsoft.com/office/drawing/2014/main" id="{44216CB6-01EA-B0C9-565D-94AADB3C5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50" r="2079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677333" y="609600"/>
            <a:ext cx="3851123" cy="1320800"/>
          </a:xfrm>
        </p:spPr>
        <p:txBody>
          <a:bodyPr>
            <a:normAutofit/>
          </a:bodyPr>
          <a:lstStyle/>
          <a:p>
            <a:r>
              <a:rPr lang="fr-BE" dirty="0"/>
              <a:t>III. La gouvernance </a:t>
            </a:r>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677334" y="2160589"/>
            <a:ext cx="4397586" cy="3880773"/>
          </a:xfrm>
        </p:spPr>
        <p:txBody>
          <a:bodyPr>
            <a:normAutofit/>
          </a:bodyPr>
          <a:lstStyle/>
          <a:p>
            <a:pPr>
              <a:lnSpc>
                <a:spcPct val="90000"/>
              </a:lnSpc>
              <a:buFont typeface="Arial" panose="020B0604020202020204" pitchFamily="34" charset="0"/>
              <a:buChar char="•"/>
            </a:pPr>
            <a:r>
              <a:rPr lang="fr-FR" b="0" i="0" dirty="0">
                <a:effectLst/>
                <a:latin typeface="Lato" panose="020F0502020204030203" pitchFamily="34" charset="0"/>
              </a:rPr>
              <a:t>Association des médecins hospitaliers à la gouvernance </a:t>
            </a:r>
          </a:p>
          <a:p>
            <a:pPr marL="0" indent="0">
              <a:lnSpc>
                <a:spcPct val="90000"/>
              </a:lnSpc>
              <a:buNone/>
            </a:pPr>
            <a:endParaRPr lang="fr-FR" b="0" i="0" dirty="0">
              <a:effectLst/>
              <a:latin typeface="Lato" panose="020F0502020204030203" pitchFamily="34" charset="0"/>
            </a:endParaRPr>
          </a:p>
          <a:p>
            <a:pPr>
              <a:lnSpc>
                <a:spcPct val="90000"/>
              </a:lnSpc>
              <a:buFont typeface="Arial" panose="020B0604020202020204" pitchFamily="34" charset="0"/>
              <a:buChar char="•"/>
            </a:pPr>
            <a:r>
              <a:rPr lang="fr-FR" b="0" i="0" dirty="0">
                <a:effectLst/>
                <a:latin typeface="Lato" panose="020F0502020204030203" pitchFamily="34" charset="0"/>
              </a:rPr>
              <a:t>Réglementation générale dont le règlement financier / contrat individuel / conventions de pool éventuellement</a:t>
            </a:r>
          </a:p>
          <a:p>
            <a:pPr marL="0" indent="0">
              <a:lnSpc>
                <a:spcPct val="90000"/>
              </a:lnSpc>
              <a:buNone/>
            </a:pPr>
            <a:endParaRPr lang="fr-FR" b="0" i="0" dirty="0">
              <a:effectLst/>
              <a:latin typeface="Lato" panose="020F0502020204030203" pitchFamily="34" charset="0"/>
            </a:endParaRPr>
          </a:p>
          <a:p>
            <a:pPr>
              <a:lnSpc>
                <a:spcPct val="90000"/>
              </a:lnSpc>
              <a:buFont typeface="Arial" panose="020B0604020202020204" pitchFamily="34" charset="0"/>
              <a:buChar char="•"/>
            </a:pPr>
            <a:r>
              <a:rPr lang="fr-FR" dirty="0">
                <a:latin typeface="Lato" panose="020F0502020204030203" pitchFamily="34" charset="0"/>
              </a:rPr>
              <a:t>Transparence des éléments financiers </a:t>
            </a:r>
            <a:endParaRPr lang="fr-FR" b="0" i="0" dirty="0">
              <a:effectLst/>
              <a:latin typeface="Lato" panose="020F0502020204030203" pitchFamily="34" charset="0"/>
            </a:endParaRPr>
          </a:p>
        </p:txBody>
      </p:sp>
      <p:cxnSp>
        <p:nvCxnSpPr>
          <p:cNvPr id="4103" name="Straight Connector 410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410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411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411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411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411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411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126960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677334" y="609600"/>
            <a:ext cx="8596668" cy="1320800"/>
          </a:xfrm>
        </p:spPr>
        <p:txBody>
          <a:bodyPr anchor="t">
            <a:normAutofit/>
          </a:bodyPr>
          <a:lstStyle/>
          <a:p>
            <a:r>
              <a:rPr lang="fr-BE" dirty="0"/>
              <a:t>IV. Les systèmes de rémunération </a:t>
            </a:r>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556890" y="1416289"/>
            <a:ext cx="6049063" cy="4623815"/>
          </a:xfrm>
        </p:spPr>
        <p:txBody>
          <a:bodyPr>
            <a:normAutofit fontScale="92500" lnSpcReduction="10000"/>
          </a:bodyPr>
          <a:lstStyle/>
          <a:p>
            <a:pPr marL="0" indent="0">
              <a:buNone/>
            </a:pPr>
            <a:r>
              <a:rPr lang="fr-BE" sz="1800" i="1" dirty="0">
                <a:solidFill>
                  <a:srgbClr val="000000"/>
                </a:solidFill>
                <a:effectLst/>
                <a:latin typeface="Calibri" panose="020F0502020204030204" pitchFamily="34" charset="0"/>
                <a:ea typeface="Aptos" panose="020B0004020202020204" pitchFamily="34" charset="0"/>
              </a:rPr>
              <a:t>  </a:t>
            </a:r>
            <a:r>
              <a:rPr lang="fr-BE" sz="1800" i="1" u="sng" dirty="0">
                <a:solidFill>
                  <a:srgbClr val="0000FF"/>
                </a:solidFill>
                <a:effectLst/>
                <a:latin typeface="Calibri" panose="020F0502020204030204" pitchFamily="34" charset="0"/>
                <a:ea typeface="Aptos" panose="020B0004020202020204" pitchFamily="34" charset="0"/>
                <a:hlinkClick r:id="rId2"/>
              </a:rPr>
              <a:t>Art.</a:t>
            </a:r>
            <a:r>
              <a:rPr lang="fr-BE" sz="1800" i="1" dirty="0">
                <a:solidFill>
                  <a:srgbClr val="000000"/>
                </a:solidFill>
                <a:effectLst/>
                <a:latin typeface="Calibri" panose="020F0502020204030204" pitchFamily="34" charset="0"/>
                <a:ea typeface="Aptos" panose="020B0004020202020204" pitchFamily="34" charset="0"/>
              </a:rPr>
              <a:t> </a:t>
            </a:r>
            <a:r>
              <a:rPr lang="fr-BE" sz="1800" i="1" u="sng" dirty="0">
                <a:solidFill>
                  <a:srgbClr val="0000FF"/>
                </a:solidFill>
                <a:effectLst/>
                <a:latin typeface="Calibri" panose="020F0502020204030204" pitchFamily="34" charset="0"/>
                <a:ea typeface="Aptos" panose="020B0004020202020204" pitchFamily="34" charset="0"/>
                <a:hlinkClick r:id="rId3"/>
              </a:rPr>
              <a:t>146</a:t>
            </a:r>
            <a:r>
              <a:rPr lang="fr-BE" sz="1800" i="1" dirty="0">
                <a:solidFill>
                  <a:srgbClr val="000000"/>
                </a:solidFill>
                <a:effectLst/>
                <a:latin typeface="Calibri" panose="020F0502020204030204" pitchFamily="34" charset="0"/>
                <a:ea typeface="Aptos" panose="020B0004020202020204" pitchFamily="34" charset="0"/>
              </a:rPr>
              <a:t>.(146) § 1er. Dans les hôpitaux, les médecins hospitaliers ne peuvent être rémunérés que selon les systèmes suivants :</a:t>
            </a:r>
            <a:br>
              <a:rPr lang="fr-BE" sz="1800" i="1" dirty="0">
                <a:solidFill>
                  <a:srgbClr val="000000"/>
                </a:solidFill>
                <a:effectLst/>
                <a:latin typeface="Calibri" panose="020F0502020204030204" pitchFamily="34" charset="0"/>
                <a:ea typeface="Aptos" panose="020B0004020202020204" pitchFamily="34" charset="0"/>
              </a:rPr>
            </a:br>
            <a:r>
              <a:rPr lang="fr-BE" sz="1800" i="1" dirty="0">
                <a:solidFill>
                  <a:srgbClr val="000000"/>
                </a:solidFill>
                <a:effectLst/>
                <a:latin typeface="Calibri" panose="020F0502020204030204" pitchFamily="34" charset="0"/>
                <a:ea typeface="Aptos" panose="020B0004020202020204" pitchFamily="34" charset="0"/>
              </a:rPr>
              <a:t>  1° la rémunération à l'acte;</a:t>
            </a:r>
            <a:br>
              <a:rPr lang="fr-BE" sz="1800" i="1" dirty="0">
                <a:solidFill>
                  <a:srgbClr val="000000"/>
                </a:solidFill>
                <a:effectLst/>
                <a:latin typeface="Calibri" panose="020F0502020204030204" pitchFamily="34" charset="0"/>
                <a:ea typeface="Aptos" panose="020B0004020202020204" pitchFamily="34" charset="0"/>
              </a:rPr>
            </a:br>
            <a:r>
              <a:rPr lang="fr-BE" sz="1800" i="1" dirty="0">
                <a:solidFill>
                  <a:srgbClr val="000000"/>
                </a:solidFill>
                <a:effectLst/>
                <a:latin typeface="Calibri" panose="020F0502020204030204" pitchFamily="34" charset="0"/>
                <a:ea typeface="Aptos" panose="020B0004020202020204" pitchFamily="34" charset="0"/>
              </a:rPr>
              <a:t>  2° la rémunération fondée sur la répartition d'un " pool " de rémunérations à l'acte, établi pour l'ensemble de l'hôpital ou par service;</a:t>
            </a:r>
            <a:br>
              <a:rPr lang="fr-BE" sz="1800" i="1" dirty="0">
                <a:solidFill>
                  <a:srgbClr val="000000"/>
                </a:solidFill>
                <a:effectLst/>
                <a:latin typeface="Calibri" panose="020F0502020204030204" pitchFamily="34" charset="0"/>
                <a:ea typeface="Aptos" panose="020B0004020202020204" pitchFamily="34" charset="0"/>
              </a:rPr>
            </a:br>
            <a:r>
              <a:rPr lang="fr-BE" sz="1800" i="1" dirty="0">
                <a:solidFill>
                  <a:srgbClr val="000000"/>
                </a:solidFill>
                <a:effectLst/>
                <a:latin typeface="Calibri" panose="020F0502020204030204" pitchFamily="34" charset="0"/>
                <a:ea typeface="Aptos" panose="020B0004020202020204" pitchFamily="34" charset="0"/>
              </a:rPr>
              <a:t>  3° la rémunération constituée d'un pourcentage, fixe contractuellement ou statutairement, de la rémunération à l'acte ou d'un " pool " de rémunérations à l'acte;</a:t>
            </a:r>
            <a:br>
              <a:rPr lang="fr-BE" sz="1800" i="1" dirty="0">
                <a:solidFill>
                  <a:srgbClr val="000000"/>
                </a:solidFill>
                <a:effectLst/>
                <a:latin typeface="Calibri" panose="020F0502020204030204" pitchFamily="34" charset="0"/>
                <a:ea typeface="Aptos" panose="020B0004020202020204" pitchFamily="34" charset="0"/>
              </a:rPr>
            </a:br>
            <a:r>
              <a:rPr lang="fr-BE" sz="1800" i="1" dirty="0">
                <a:solidFill>
                  <a:srgbClr val="000000"/>
                </a:solidFill>
                <a:effectLst/>
                <a:latin typeface="Calibri" panose="020F0502020204030204" pitchFamily="34" charset="0"/>
                <a:ea typeface="Aptos" panose="020B0004020202020204" pitchFamily="34" charset="0"/>
              </a:rPr>
              <a:t>  4° la rémunération forfaitaire, constituée d'un salaire;</a:t>
            </a:r>
            <a:br>
              <a:rPr lang="fr-BE" sz="1800" i="1" dirty="0">
                <a:solidFill>
                  <a:srgbClr val="000000"/>
                </a:solidFill>
                <a:effectLst/>
                <a:latin typeface="Calibri" panose="020F0502020204030204" pitchFamily="34" charset="0"/>
                <a:ea typeface="Aptos" panose="020B0004020202020204" pitchFamily="34" charset="0"/>
              </a:rPr>
            </a:br>
            <a:r>
              <a:rPr lang="fr-BE" sz="1800" i="1" dirty="0">
                <a:solidFill>
                  <a:srgbClr val="000000"/>
                </a:solidFill>
                <a:effectLst/>
                <a:latin typeface="Calibri" panose="020F0502020204030204" pitchFamily="34" charset="0"/>
                <a:ea typeface="Aptos" panose="020B0004020202020204" pitchFamily="34" charset="0"/>
              </a:rPr>
              <a:t>  5° une indemnité fixe éventuellement majorée d'une fraction du " pool " des rémunérations à l'acte.</a:t>
            </a:r>
            <a:br>
              <a:rPr lang="fr-BE" sz="1800" i="1" dirty="0">
                <a:solidFill>
                  <a:srgbClr val="000000"/>
                </a:solidFill>
                <a:effectLst/>
                <a:latin typeface="Calibri" panose="020F0502020204030204" pitchFamily="34" charset="0"/>
                <a:ea typeface="Aptos" panose="020B0004020202020204" pitchFamily="34" charset="0"/>
              </a:rPr>
            </a:br>
            <a:r>
              <a:rPr lang="fr-BE" sz="1800" i="1" dirty="0">
                <a:solidFill>
                  <a:srgbClr val="000000"/>
                </a:solidFill>
                <a:effectLst/>
                <a:latin typeface="Calibri" panose="020F0502020204030204" pitchFamily="34" charset="0"/>
                <a:ea typeface="Aptos" panose="020B0004020202020204" pitchFamily="34" charset="0"/>
              </a:rPr>
              <a:t>  § 2. Si un hôpital applique plus d'un des systèmes de rémunération susmentionnés, le choix du système ou une modification de ce choix fait l'objet d'un accord écrit entre le médecin hospitalier et le gestionnaire. Le système ainsi choisi est porté à la connaissance du conseil médical.</a:t>
            </a:r>
            <a:br>
              <a:rPr lang="fr-FR" dirty="0"/>
            </a:br>
            <a:endParaRPr lang="fr-BE" dirty="0"/>
          </a:p>
        </p:txBody>
      </p:sp>
      <p:pic>
        <p:nvPicPr>
          <p:cNvPr id="5124" name="Picture 4" descr="Les médecins sont-ils surpayés ? - Courrier Cadres">
            <a:extLst>
              <a:ext uri="{FF2B5EF4-FFF2-40B4-BE49-F238E27FC236}">
                <a16:creationId xmlns:a16="http://schemas.microsoft.com/office/drawing/2014/main" id="{7D7C1DF1-FBF7-1BBA-6AA2-05E96293E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494" y="1884363"/>
            <a:ext cx="3829656" cy="216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4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aisse enregistreuse vintage, USA">
            <a:extLst>
              <a:ext uri="{FF2B5EF4-FFF2-40B4-BE49-F238E27FC236}">
                <a16:creationId xmlns:a16="http://schemas.microsoft.com/office/drawing/2014/main" id="{1D4445DF-297A-013E-A2B8-DC69018BF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16" r="-2" b="6715"/>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677333" y="609600"/>
            <a:ext cx="3851123" cy="1320800"/>
          </a:xfrm>
        </p:spPr>
        <p:txBody>
          <a:bodyPr>
            <a:normAutofit/>
          </a:bodyPr>
          <a:lstStyle/>
          <a:p>
            <a:r>
              <a:rPr lang="fr-BE"/>
              <a:t>V. La perception centrale </a:t>
            </a:r>
            <a:endParaRPr lang="fr-BE" dirty="0"/>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677334" y="2160589"/>
            <a:ext cx="3851122" cy="3880773"/>
          </a:xfrm>
        </p:spPr>
        <p:txBody>
          <a:bodyPr>
            <a:normAutofit/>
          </a:bodyPr>
          <a:lstStyle/>
          <a:p>
            <a:pPr marL="0" indent="0">
              <a:lnSpc>
                <a:spcPct val="90000"/>
              </a:lnSpc>
              <a:buNone/>
            </a:pPr>
            <a:r>
              <a:rPr lang="fr-FR" sz="2800" dirty="0"/>
              <a:t>- pour quels honoraires ?</a:t>
            </a:r>
          </a:p>
          <a:p>
            <a:pPr marL="0" indent="0">
              <a:lnSpc>
                <a:spcPct val="90000"/>
              </a:lnSpc>
              <a:buNone/>
            </a:pPr>
            <a:r>
              <a:rPr lang="fr-FR" sz="2800" dirty="0"/>
              <a:t>- règlement de perception centrale </a:t>
            </a:r>
          </a:p>
          <a:p>
            <a:pPr marL="0" indent="0">
              <a:lnSpc>
                <a:spcPct val="90000"/>
              </a:lnSpc>
              <a:buNone/>
            </a:pPr>
            <a:r>
              <a:rPr lang="fr-FR" sz="2800" dirty="0"/>
              <a:t>- A quelles conditions ? </a:t>
            </a:r>
          </a:p>
          <a:p>
            <a:pPr marL="0" indent="0">
              <a:lnSpc>
                <a:spcPct val="90000"/>
              </a:lnSpc>
              <a:buNone/>
            </a:pPr>
            <a:r>
              <a:rPr lang="fr-FR" sz="2800" dirty="0"/>
              <a:t>- figure du mandat ? </a:t>
            </a:r>
          </a:p>
          <a:p>
            <a:pPr marL="0" indent="0">
              <a:lnSpc>
                <a:spcPct val="90000"/>
              </a:lnSpc>
              <a:buNone/>
            </a:pPr>
            <a:endParaRPr lang="fr-BE" sz="1300" dirty="0"/>
          </a:p>
        </p:txBody>
      </p:sp>
      <p:cxnSp>
        <p:nvCxnSpPr>
          <p:cNvPr id="6156" name="Straight Connector 615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76" name="Straight Connector 615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617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61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618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618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618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618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78800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DFED4-4D52-8C42-F24A-DA48A3B6A3A0}"/>
              </a:ext>
            </a:extLst>
          </p:cNvPr>
          <p:cNvSpPr>
            <a:spLocks noGrp="1"/>
          </p:cNvSpPr>
          <p:nvPr>
            <p:ph type="title"/>
          </p:nvPr>
        </p:nvSpPr>
        <p:spPr>
          <a:xfrm>
            <a:off x="5536734" y="609600"/>
            <a:ext cx="3737268" cy="1320800"/>
          </a:xfrm>
        </p:spPr>
        <p:txBody>
          <a:bodyPr>
            <a:normAutofit/>
          </a:bodyPr>
          <a:lstStyle/>
          <a:p>
            <a:r>
              <a:rPr lang="fr-BE" dirty="0"/>
              <a:t>VI. Fixation des honoraires </a:t>
            </a:r>
          </a:p>
        </p:txBody>
      </p:sp>
      <p:sp>
        <p:nvSpPr>
          <p:cNvPr id="3" name="Espace réservé du contenu 2">
            <a:extLst>
              <a:ext uri="{FF2B5EF4-FFF2-40B4-BE49-F238E27FC236}">
                <a16:creationId xmlns:a16="http://schemas.microsoft.com/office/drawing/2014/main" id="{935B9817-35D2-0FED-7869-D19AF32C103A}"/>
              </a:ext>
            </a:extLst>
          </p:cNvPr>
          <p:cNvSpPr>
            <a:spLocks noGrp="1"/>
          </p:cNvSpPr>
          <p:nvPr>
            <p:ph idx="1"/>
          </p:nvPr>
        </p:nvSpPr>
        <p:spPr>
          <a:xfrm>
            <a:off x="5209563" y="2160589"/>
            <a:ext cx="4064439" cy="3880773"/>
          </a:xfrm>
        </p:spPr>
        <p:txBody>
          <a:bodyPr>
            <a:normAutofit/>
          </a:bodyPr>
          <a:lstStyle/>
          <a:p>
            <a:pPr marL="0" indent="0">
              <a:buNone/>
            </a:pPr>
            <a:r>
              <a:rPr lang="fr-FR" dirty="0"/>
              <a:t>- Liberté tarifaire </a:t>
            </a:r>
          </a:p>
          <a:p>
            <a:pPr marL="0" indent="0">
              <a:buNone/>
            </a:pPr>
            <a:r>
              <a:rPr lang="fr-FR" dirty="0"/>
              <a:t>- Accord médico-mut </a:t>
            </a:r>
          </a:p>
          <a:p>
            <a:pPr marL="0" indent="0">
              <a:buNone/>
            </a:pPr>
            <a:r>
              <a:rPr lang="fr-FR" dirty="0"/>
              <a:t>- Information du patient </a:t>
            </a:r>
          </a:p>
          <a:p>
            <a:pPr marL="0" indent="0">
              <a:buNone/>
            </a:pPr>
            <a:r>
              <a:rPr lang="fr-FR" dirty="0"/>
              <a:t>- Des suppléments encadrés </a:t>
            </a:r>
          </a:p>
          <a:p>
            <a:pPr marL="0" indent="0">
              <a:buNone/>
            </a:pPr>
            <a:r>
              <a:rPr lang="fr-FR" dirty="0"/>
              <a:t>- Les nouveautés </a:t>
            </a:r>
          </a:p>
          <a:p>
            <a:pPr marL="0" indent="0">
              <a:buNone/>
            </a:pPr>
            <a:endParaRPr lang="fr-BE" dirty="0"/>
          </a:p>
        </p:txBody>
      </p:sp>
      <p:pic>
        <p:nvPicPr>
          <p:cNvPr id="7172" name="Picture 4" descr="AVOCAT DOCTEUR (50X40)">
            <a:extLst>
              <a:ext uri="{FF2B5EF4-FFF2-40B4-BE49-F238E27FC236}">
                <a16:creationId xmlns:a16="http://schemas.microsoft.com/office/drawing/2014/main" id="{F6C48B13-8346-A89D-E9C3-119789D16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4" r="1115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77" name="Isosceles Triangle 717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2724801893"/>
      </p:ext>
    </p:extLst>
  </p:cSld>
  <p:clrMapOvr>
    <a:masterClrMapping/>
  </p:clrMapOvr>
</p:sld>
</file>

<file path=ppt/theme/theme1.xml><?xml version="1.0" encoding="utf-8"?>
<a:theme xmlns:a="http://schemas.openxmlformats.org/drawingml/2006/main" name="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CD8D7521151746A2969A5405C9BA16" ma:contentTypeVersion="13" ma:contentTypeDescription="Crée un document." ma:contentTypeScope="" ma:versionID="964b533573de06e3ad10f16762560905">
  <xsd:schema xmlns:xsd="http://www.w3.org/2001/XMLSchema" xmlns:xs="http://www.w3.org/2001/XMLSchema" xmlns:p="http://schemas.microsoft.com/office/2006/metadata/properties" xmlns:ns3="363dfbea-209f-46ef-8707-641821f06c08" xmlns:ns4="59691a73-612b-4e36-a4fc-d170000be833" targetNamespace="http://schemas.microsoft.com/office/2006/metadata/properties" ma:root="true" ma:fieldsID="17f5d960d4607fb681b7b8e321382277" ns3:_="" ns4:_="">
    <xsd:import namespace="363dfbea-209f-46ef-8707-641821f06c08"/>
    <xsd:import namespace="59691a73-612b-4e36-a4fc-d170000be8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dfbea-209f-46ef-8707-641821f06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691a73-612b-4e36-a4fc-d170000be833"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E4F69C-F4B6-45D1-8108-A165E2B2B577}">
  <ds:schemaRefs>
    <ds:schemaRef ds:uri="http://schemas.openxmlformats.org/package/2006/metadata/core-properties"/>
    <ds:schemaRef ds:uri="363dfbea-209f-46ef-8707-641821f06c08"/>
    <ds:schemaRef ds:uri="http://purl.org/dc/elements/1.1/"/>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59691a73-612b-4e36-a4fc-d170000be833"/>
  </ds:schemaRefs>
</ds:datastoreItem>
</file>

<file path=customXml/itemProps2.xml><?xml version="1.0" encoding="utf-8"?>
<ds:datastoreItem xmlns:ds="http://schemas.openxmlformats.org/officeDocument/2006/customXml" ds:itemID="{E24E68B1-C1FF-4D40-930C-9FFE7ACEAAAE}">
  <ds:schemaRefs>
    <ds:schemaRef ds:uri="http://schemas.microsoft.com/sharepoint/v3/contenttype/forms"/>
  </ds:schemaRefs>
</ds:datastoreItem>
</file>

<file path=customXml/itemProps3.xml><?xml version="1.0" encoding="utf-8"?>
<ds:datastoreItem xmlns:ds="http://schemas.openxmlformats.org/officeDocument/2006/customXml" ds:itemID="{96391DAC-C07C-40BA-BEC9-2083BC03E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3dfbea-209f-46ef-8707-641821f06c08"/>
    <ds:schemaRef ds:uri="59691a73-612b-4e36-a4fc-d170000be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TM02900688[[fn=Facette]]</Template>
  <TotalTime>0</TotalTime>
  <Words>1317</Words>
  <Application>Microsoft Office PowerPoint</Application>
  <PresentationFormat>Grand écran</PresentationFormat>
  <Paragraphs>92</Paragraphs>
  <Slides>14</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Aptos</vt:lpstr>
      <vt:lpstr>Arial</vt:lpstr>
      <vt:lpstr>Calibri</vt:lpstr>
      <vt:lpstr>HelveticaLTStd-Roman</vt:lpstr>
      <vt:lpstr>Lato</vt:lpstr>
      <vt:lpstr>Times New Roman</vt:lpstr>
      <vt:lpstr>Trebuchet MS</vt:lpstr>
      <vt:lpstr>Wingdings 3</vt:lpstr>
      <vt:lpstr>Facette</vt:lpstr>
      <vt:lpstr>Le statut financier du médecin hospitalier</vt:lpstr>
      <vt:lpstr>Présentation PowerPoint</vt:lpstr>
      <vt:lpstr>Le menu du jour</vt:lpstr>
      <vt:lpstr>I. Les prérequis </vt:lpstr>
      <vt:lpstr>II. Bref historique </vt:lpstr>
      <vt:lpstr>III. La gouvernance </vt:lpstr>
      <vt:lpstr>IV. Les systèmes de rémunération </vt:lpstr>
      <vt:lpstr>V. La perception centrale </vt:lpstr>
      <vt:lpstr>VI. Fixation des honoraires </vt:lpstr>
      <vt:lpstr>VII. Prélèvements, retenues, rétrocessions </vt:lpstr>
      <vt:lpstr>VIII. L’impact des réseaux </vt:lpstr>
      <vt:lpstr>IX. Impact des autres modes de financement des soins </vt:lpstr>
      <vt:lpstr>X. Vos questions et préoccupations  </vt:lpstr>
      <vt:lpstr>Merci pour votre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principes généraux de droit administratif appliqués au secteur de la santé</dc:title>
  <dc:creator>Sarah Ben Messaoud</dc:creator>
  <cp:lastModifiedBy>Stéphanie André</cp:lastModifiedBy>
  <cp:revision>16</cp:revision>
  <dcterms:created xsi:type="dcterms:W3CDTF">2022-10-12T16:34:40Z</dcterms:created>
  <dcterms:modified xsi:type="dcterms:W3CDTF">2024-02-16T08:33:28Z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0x0101005BCD8D7521151746A2969A5405C9BA16</vt:lpwstr>
  </property>
</Properties>
</file>