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617B6-89DF-4F55-8F54-25D2DB511D89}" type="datetimeFigureOut">
              <a:rPr lang="fr-BE" smtClean="0"/>
              <a:t>30-01-24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C69EA-31C9-41CE-813D-9757DFF51B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648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3C65-463F-4708-A615-BAC3AB971383}" type="datetime1">
              <a:rPr lang="fr-BE" smtClean="0"/>
              <a:t>30-01-24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20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052-28F9-47F8-8414-BE3E2B9B2F02}" type="datetime1">
              <a:rPr lang="fr-BE" smtClean="0"/>
              <a:t>30-01-24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666324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052-28F9-47F8-8414-BE3E2B9B2F02}" type="datetime1">
              <a:rPr lang="fr-BE" smtClean="0"/>
              <a:t>30-01-24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227654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052-28F9-47F8-8414-BE3E2B9B2F02}" type="datetime1">
              <a:rPr lang="fr-BE" smtClean="0"/>
              <a:t>30-01-24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162393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E535-E254-4041-B317-96463B9DA8CD}" type="datetime1">
              <a:rPr lang="fr-BE" smtClean="0"/>
              <a:t>30-01-24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446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052-28F9-47F8-8414-BE3E2B9B2F02}" type="datetime1">
              <a:rPr lang="fr-BE" smtClean="0"/>
              <a:t>30-01-24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573384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052-28F9-47F8-8414-BE3E2B9B2F02}" type="datetime1">
              <a:rPr lang="fr-BE" smtClean="0"/>
              <a:t>30-01-24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0070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90C0-C903-422C-BC83-6898AFF8A4B8}" type="datetime1">
              <a:rPr lang="fr-BE" smtClean="0"/>
              <a:t>30-01-24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‹N°›</a:t>
            </a:fld>
            <a:endParaRPr lang="fr-B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4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AE20-EB04-4EB9-B75F-F11E32CEB54F}" type="datetime1">
              <a:rPr lang="fr-BE" smtClean="0"/>
              <a:t>30-01-24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375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052-28F9-47F8-8414-BE3E2B9B2F02}" type="datetime1">
              <a:rPr lang="fr-BE" smtClean="0"/>
              <a:t>30-01-24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529708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B4CC-3BB9-4E23-907C-ED761026713F}" type="datetime1">
              <a:rPr lang="fr-BE" smtClean="0"/>
              <a:t>30-01-24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884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E0A052-28F9-47F8-8414-BE3E2B9B2F02}" type="datetime1">
              <a:rPr lang="fr-BE" smtClean="0"/>
              <a:t>30-01-24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BE"/>
              <a:t>G.Durant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CCC42-34B9-4A67-B8FC-5CDE8B53CB5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07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th/photo/84226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D24A4-7796-283C-253F-7FAB68368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041400"/>
            <a:ext cx="6746358" cy="2387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BE" sz="2700" dirty="0">
                <a:solidFill>
                  <a:srgbClr val="FF0000"/>
                </a:solidFill>
              </a:rPr>
              <a:t>Réformes successives du financement hospitalier et situation financière des hôpitaux belges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B1068B-C485-6A37-F2B5-610859BAE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640" y="3602037"/>
            <a:ext cx="6746359" cy="1873729"/>
          </a:xfrm>
        </p:spPr>
        <p:txBody>
          <a:bodyPr>
            <a:normAutofit fontScale="85000" lnSpcReduction="20000"/>
          </a:bodyPr>
          <a:lstStyle/>
          <a:p>
            <a:endParaRPr lang="fr-BE" dirty="0"/>
          </a:p>
          <a:p>
            <a:r>
              <a:rPr lang="fr-BE" b="1" dirty="0"/>
              <a:t>Webinaire ABSYM Wallonie</a:t>
            </a:r>
            <a:r>
              <a:rPr lang="fr-BE" dirty="0"/>
              <a:t>          </a:t>
            </a:r>
            <a:r>
              <a:rPr lang="fr-BE" sz="1900" dirty="0" err="1"/>
              <a:t>Pr.ém</a:t>
            </a:r>
            <a:r>
              <a:rPr lang="fr-BE" sz="1900" dirty="0"/>
              <a:t>. </a:t>
            </a:r>
            <a:r>
              <a:rPr lang="fr-BE" sz="2200" b="1" dirty="0"/>
              <a:t>Guy Durant </a:t>
            </a:r>
            <a:r>
              <a:rPr lang="fr-BE" sz="1900" dirty="0"/>
              <a:t>(</a:t>
            </a:r>
            <a:r>
              <a:rPr lang="fr-BE" sz="1900" dirty="0" err="1"/>
              <a:t>UCLouvain</a:t>
            </a:r>
            <a:r>
              <a:rPr lang="fr-BE" sz="1900" dirty="0"/>
              <a:t>)</a:t>
            </a:r>
          </a:p>
          <a:p>
            <a:r>
              <a:rPr lang="fr-BE" dirty="0"/>
              <a:t>                                                         Administrateur général honoraire</a:t>
            </a:r>
          </a:p>
          <a:p>
            <a:r>
              <a:rPr lang="fr-BE"/>
              <a:t>                                                         des Cliniques universitaires </a:t>
            </a:r>
            <a:r>
              <a:rPr lang="fr-BE" dirty="0"/>
              <a:t>St-Luc</a:t>
            </a:r>
          </a:p>
          <a:p>
            <a:endParaRPr lang="fr-BE" u="sng" dirty="0"/>
          </a:p>
          <a:p>
            <a:r>
              <a:rPr lang="fr-BE" u="sng" dirty="0"/>
              <a:t>17/02/2024</a:t>
            </a:r>
          </a:p>
          <a:p>
            <a:r>
              <a:rPr lang="fr-BE" dirty="0"/>
              <a:t>                                                                                                    </a:t>
            </a:r>
          </a:p>
          <a:p>
            <a:endParaRPr lang="fr-BE" dirty="0"/>
          </a:p>
          <a:p>
            <a:endParaRPr lang="fr-BE" sz="1350" dirty="0"/>
          </a:p>
          <a:p>
            <a:endParaRPr lang="fr-BE" sz="1350" dirty="0"/>
          </a:p>
          <a:p>
            <a:endParaRPr lang="fr-BE" sz="1350" dirty="0"/>
          </a:p>
          <a:p>
            <a:endParaRPr lang="fr-BE" sz="1350" dirty="0"/>
          </a:p>
          <a:p>
            <a:endParaRPr lang="fr-BE" sz="1350" dirty="0"/>
          </a:p>
          <a:p>
            <a:endParaRPr lang="fr-BE" sz="1350" dirty="0"/>
          </a:p>
          <a:p>
            <a:endParaRPr lang="fr-BE" sz="1350" dirty="0"/>
          </a:p>
          <a:p>
            <a:endParaRPr lang="fr-BE" sz="1350" dirty="0"/>
          </a:p>
          <a:p>
            <a:endParaRPr lang="fr-BE" sz="1350" dirty="0"/>
          </a:p>
          <a:p>
            <a:endParaRPr lang="fr-BE" sz="1350" dirty="0"/>
          </a:p>
          <a:p>
            <a:endParaRPr lang="fr-BE" sz="1350" dirty="0"/>
          </a:p>
          <a:p>
            <a:endParaRPr lang="fr-BE" sz="1350" dirty="0"/>
          </a:p>
          <a:p>
            <a:endParaRPr lang="fr-BE" sz="1350" dirty="0"/>
          </a:p>
          <a:p>
            <a:endParaRPr lang="fr-BE" sz="1350" dirty="0"/>
          </a:p>
          <a:p>
            <a:endParaRPr lang="fr-BE" sz="1350" dirty="0"/>
          </a:p>
          <a:p>
            <a:endParaRPr lang="fr-BE" sz="1350" dirty="0"/>
          </a:p>
          <a:p>
            <a:endParaRPr lang="fr-BE" sz="1350" dirty="0"/>
          </a:p>
          <a:p>
            <a:endParaRPr lang="fr-BE" sz="135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F1F490-8DCA-7D55-FA0B-8B541969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00C299-83E6-F201-6718-F64A047F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6081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76233A-65E9-6596-BEC9-1581B07FD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                         Et pourtant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C2EDEF-2DAF-D74C-9E38-C55272947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>
                <a:solidFill>
                  <a:srgbClr val="0070C0"/>
                </a:solidFill>
              </a:rPr>
              <a:t>Le gouvernement avait pris plusieurs mesures pour soutenir les hôpitaux, comme par ex :</a:t>
            </a:r>
          </a:p>
          <a:p>
            <a:pPr marL="0" indent="0">
              <a:buNone/>
            </a:pPr>
            <a:r>
              <a:rPr lang="fr-BE" dirty="0"/>
              <a:t>   </a:t>
            </a:r>
            <a:r>
              <a:rPr lang="fr-BE" sz="1800" dirty="0"/>
              <a:t>- un renforcement financé des effectifs : le </a:t>
            </a:r>
            <a:r>
              <a:rPr lang="fr-BE" sz="1800" u="sng" dirty="0"/>
              <a:t>Fonds Blouses Blanches </a:t>
            </a:r>
            <a:r>
              <a:rPr lang="fr-BE" sz="1800" dirty="0"/>
              <a:t>(5.000 ETP mais difficiles à trouver)</a:t>
            </a:r>
          </a:p>
          <a:p>
            <a:pPr marL="0" indent="0">
              <a:buNone/>
            </a:pPr>
            <a:r>
              <a:rPr lang="fr-BE" sz="1800" dirty="0"/>
              <a:t>    - de meilleurs salaires (reclassification des fonctions </a:t>
            </a:r>
            <a:r>
              <a:rPr lang="fr-BE" sz="1800" u="sng" dirty="0"/>
              <a:t>IFIC</a:t>
            </a:r>
            <a:r>
              <a:rPr lang="fr-BE" sz="1800" dirty="0"/>
              <a:t>) : augmentation de 11% en termes réels (hors inflation) par rapport à 2019 en début de carrière</a:t>
            </a:r>
          </a:p>
          <a:p>
            <a:pPr marL="0" indent="0">
              <a:buNone/>
            </a:pPr>
            <a:r>
              <a:rPr lang="fr-BE" sz="1800" dirty="0"/>
              <a:t>    - des mesures pour les conditions de travail</a:t>
            </a:r>
          </a:p>
          <a:p>
            <a:pPr marL="0" indent="0">
              <a:buNone/>
            </a:pPr>
            <a:r>
              <a:rPr lang="fr-BE" sz="1800" dirty="0"/>
              <a:t>    - une compensation financière pour l’énergie </a:t>
            </a:r>
            <a:r>
              <a:rPr lang="fr-BE" sz="1500" dirty="0"/>
              <a:t>(mais seulement pour 1/5è du coût total)</a:t>
            </a:r>
          </a:p>
          <a:p>
            <a:pPr marL="0" indent="0">
              <a:buNone/>
            </a:pPr>
            <a:r>
              <a:rPr lang="fr-BE" sz="1800" dirty="0"/>
              <a:t>    - la référence pour le BMF est restée fixée à 2019</a:t>
            </a:r>
          </a:p>
          <a:p>
            <a:pPr marL="0" indent="0">
              <a:buNone/>
            </a:pPr>
            <a:r>
              <a:rPr lang="fr-BE" sz="1800" dirty="0"/>
              <a:t>    </a:t>
            </a:r>
          </a:p>
          <a:p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5D71449-9AB7-2CA1-C18E-38F2D2B0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99BE1B-C1B1-06B4-30DD-F2DCF23D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5163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86322-B0DD-5EE4-E5F6-5374314D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      </a:t>
            </a:r>
            <a:r>
              <a:rPr lang="fr-BE" sz="2700" dirty="0"/>
              <a:t>Et pendant la pandémie </a:t>
            </a:r>
            <a:r>
              <a:rPr lang="fr-BE" sz="1800" dirty="0"/>
              <a:t>(2020 jusque 09/21)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C0481F-07C8-6A9A-539F-DC31A46E3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De très grosses interventions qui ont maintenu le système hospitalier à flot </a:t>
            </a:r>
            <a:r>
              <a:rPr lang="fr-BE" dirty="0"/>
              <a:t>(pour compenser la chute d’activité et les coûts supplémentaires), par ex :</a:t>
            </a:r>
          </a:p>
          <a:p>
            <a:pPr marL="0" indent="0">
              <a:buNone/>
            </a:pPr>
            <a:r>
              <a:rPr lang="fr-BE" dirty="0"/>
              <a:t>     - avance de trésorerie</a:t>
            </a:r>
          </a:p>
          <a:p>
            <a:pPr marL="0" indent="0">
              <a:buNone/>
            </a:pPr>
            <a:r>
              <a:rPr lang="fr-BE" dirty="0"/>
              <a:t>     - forfaits pour les coûts supplémentaires d’infrastructure, de personnel et de fonctionnement</a:t>
            </a:r>
          </a:p>
          <a:p>
            <a:pPr marL="0" indent="0">
              <a:buNone/>
            </a:pPr>
            <a:r>
              <a:rPr lang="fr-BE" dirty="0"/>
              <a:t>     - forfaits pour couvrir la garantie de recettes</a:t>
            </a:r>
          </a:p>
          <a:p>
            <a:pPr marL="0" indent="0">
              <a:buNone/>
            </a:pPr>
            <a:r>
              <a:rPr lang="fr-BE" dirty="0"/>
              <a:t>    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0A4B9C-126B-2744-39E9-3901FF88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0C8353-A7C2-0863-52B6-FC7D9397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43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57521-A626-2D4A-3150-D3F45BFE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                   2022 fut désastreux : ALERTE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7E8DCAEB-52B1-52A8-2913-F5A5EF4B3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35225" y="2159302"/>
            <a:ext cx="4665076" cy="3122903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5D6776-BD4B-AA81-2D34-576250EB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736FF8-C3DE-945C-AA57-D3B8369EB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0384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4CD5F6-F18E-995D-3861-85A96B7F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53729E-9C50-51C6-1509-C9DFBA553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>
                <a:solidFill>
                  <a:srgbClr val="0070C0"/>
                </a:solidFill>
              </a:rPr>
              <a:t>Le BMF est en sous-financement notoire </a:t>
            </a:r>
            <a:r>
              <a:rPr lang="fr-BE" dirty="0"/>
              <a:t>(inflation insuffisamment compensée, augmentations barémiques qui ne sont plus financées, financement du bloc opératoire à 73% de sa valeur reconnue,…)</a:t>
            </a:r>
          </a:p>
          <a:p>
            <a:r>
              <a:rPr lang="fr-BE" dirty="0"/>
              <a:t>Le secteur des </a:t>
            </a:r>
            <a:r>
              <a:rPr lang="fr-BE" dirty="0">
                <a:solidFill>
                  <a:srgbClr val="0070C0"/>
                </a:solidFill>
              </a:rPr>
              <a:t>honoraires</a:t>
            </a:r>
            <a:r>
              <a:rPr lang="fr-BE" dirty="0"/>
              <a:t> était traditionnellement en bénéfice (de 1,9% en 2022) mais </a:t>
            </a:r>
            <a:r>
              <a:rPr lang="fr-BE" dirty="0">
                <a:solidFill>
                  <a:srgbClr val="0070C0"/>
                </a:solidFill>
              </a:rPr>
              <a:t>risque de déficit en 2024 </a:t>
            </a:r>
          </a:p>
          <a:p>
            <a:endParaRPr lang="fr-BE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BE" sz="2400" dirty="0">
                <a:solidFill>
                  <a:srgbClr val="FF0000"/>
                </a:solidFill>
              </a:rPr>
              <a:t>Alors qu’il y a encore des défis </a:t>
            </a:r>
            <a:r>
              <a:rPr lang="fr-BE" dirty="0"/>
              <a:t>:</a:t>
            </a:r>
          </a:p>
          <a:p>
            <a:pPr marL="0" indent="0">
              <a:buNone/>
            </a:pPr>
            <a:r>
              <a:rPr lang="fr-BE" dirty="0"/>
              <a:t>                   - </a:t>
            </a:r>
            <a:r>
              <a:rPr lang="fr-BE" dirty="0" err="1"/>
              <a:t>cyber-sécurité</a:t>
            </a:r>
            <a:endParaRPr lang="fr-BE" dirty="0"/>
          </a:p>
          <a:p>
            <a:pPr marL="0" indent="0">
              <a:buNone/>
            </a:pPr>
            <a:r>
              <a:rPr lang="fr-BE" dirty="0"/>
              <a:t>                   - attraction et rétention du personnel</a:t>
            </a:r>
          </a:p>
          <a:p>
            <a:pPr marL="0" indent="0">
              <a:buNone/>
            </a:pPr>
            <a:r>
              <a:rPr lang="fr-BE" dirty="0"/>
              <a:t>                   - les pensions des statutaires (</a:t>
            </a:r>
            <a:r>
              <a:rPr lang="fr-BE" dirty="0" err="1"/>
              <a:t>hôp.publics</a:t>
            </a:r>
            <a:r>
              <a:rPr lang="fr-BE" dirty="0"/>
              <a:t>)</a:t>
            </a:r>
          </a:p>
          <a:p>
            <a:pPr marL="0" indent="0">
              <a:buNone/>
            </a:pPr>
            <a:r>
              <a:rPr lang="fr-BE" dirty="0"/>
              <a:t>                  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1A9C8D-BA84-528F-5CB7-F3549C387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309590-F54D-E6D5-7AFE-9E6E444C4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4469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B8047C-3B7E-59AE-A648-34CF29698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834600"/>
          </a:xfrm>
        </p:spPr>
        <p:txBody>
          <a:bodyPr/>
          <a:lstStyle/>
          <a:p>
            <a:r>
              <a:rPr lang="fr-BE" dirty="0"/>
              <a:t>                 Faire des économies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22AD98-EDFC-82D1-8D2F-20A26CD49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5695"/>
            <a:ext cx="7886700" cy="3524278"/>
          </a:xfrm>
        </p:spPr>
        <p:txBody>
          <a:bodyPr>
            <a:normAutofit lnSpcReduction="10000"/>
          </a:bodyPr>
          <a:lstStyle/>
          <a:p>
            <a:r>
              <a:rPr lang="fr-BE" dirty="0">
                <a:solidFill>
                  <a:srgbClr val="0070C0"/>
                </a:solidFill>
              </a:rPr>
              <a:t>Déjà beaucoup fait </a:t>
            </a:r>
            <a:r>
              <a:rPr lang="fr-BE" dirty="0"/>
              <a:t>(mutualisation des achats et de la logistique, informatisation, robotisation, </a:t>
            </a:r>
            <a:r>
              <a:rPr lang="fr-BE" i="1" dirty="0" err="1"/>
              <a:t>lean</a:t>
            </a:r>
            <a:r>
              <a:rPr lang="fr-BE" i="1" dirty="0"/>
              <a:t> management</a:t>
            </a:r>
            <a:r>
              <a:rPr lang="fr-BE" dirty="0"/>
              <a:t>, plans stratégiques, réduction de la DS et augmentation de l’</a:t>
            </a:r>
            <a:r>
              <a:rPr lang="fr-BE" dirty="0" err="1"/>
              <a:t>hospi</a:t>
            </a:r>
            <a:r>
              <a:rPr lang="fr-BE" dirty="0"/>
              <a:t> de jour,…)</a:t>
            </a:r>
          </a:p>
          <a:p>
            <a:r>
              <a:rPr lang="fr-BE" u="sng" dirty="0"/>
              <a:t>Développer l’HAD </a:t>
            </a:r>
            <a:r>
              <a:rPr lang="fr-BE" dirty="0"/>
              <a:t>? </a:t>
            </a:r>
            <a:r>
              <a:rPr lang="fr-BE" u="sng" dirty="0"/>
              <a:t>La prévention ? montant à tripler , </a:t>
            </a:r>
            <a:r>
              <a:rPr lang="fr-BE" dirty="0"/>
              <a:t>– nouvelles missions pour l’hôpital   </a:t>
            </a:r>
            <a:r>
              <a:rPr lang="fr-BE" dirty="0">
                <a:solidFill>
                  <a:srgbClr val="FF0000"/>
                </a:solidFill>
              </a:rPr>
              <a:t>Positif pour le patient</a:t>
            </a:r>
          </a:p>
          <a:p>
            <a:r>
              <a:rPr lang="fr-BE" u="sng" dirty="0"/>
              <a:t>Réduire la qualité </a:t>
            </a:r>
            <a:r>
              <a:rPr lang="fr-BE" dirty="0"/>
              <a:t>? </a:t>
            </a:r>
            <a:r>
              <a:rPr lang="fr-BE" u="sng" dirty="0"/>
              <a:t>Supprimer des activités déficitaires </a:t>
            </a:r>
            <a:r>
              <a:rPr lang="fr-BE" dirty="0"/>
              <a:t>? </a:t>
            </a:r>
            <a:r>
              <a:rPr lang="fr-BE" dirty="0">
                <a:solidFill>
                  <a:srgbClr val="FF0000"/>
                </a:solidFill>
              </a:rPr>
              <a:t>Impact inacceptable pour le patient</a:t>
            </a:r>
          </a:p>
          <a:p>
            <a:endParaRPr lang="fr-BE" dirty="0">
              <a:solidFill>
                <a:srgbClr val="FF0000"/>
              </a:solidFill>
            </a:endParaRPr>
          </a:p>
          <a:p>
            <a:r>
              <a:rPr lang="fr-BE" sz="2700" b="1" dirty="0">
                <a:solidFill>
                  <a:srgbClr val="FF0000"/>
                </a:solidFill>
              </a:rPr>
              <a:t>Réformer le financement hospitalier ? </a:t>
            </a:r>
            <a:r>
              <a:rPr lang="fr-BE" dirty="0"/>
              <a:t>La forfaitarisation entraînera probablement des gains de ressources mais </a:t>
            </a:r>
            <a:r>
              <a:rPr lang="fr-BE" u="sng" dirty="0"/>
              <a:t>ce n’est pas le but premier</a:t>
            </a:r>
            <a:endParaRPr lang="fr-BE" u="sng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514E73-C76B-E9A7-F475-63DAF4C3B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7837FC-6C6B-9ACF-4B4C-98E9A8C8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6114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AB7629-E3FF-F0F5-01FE-09C8634E8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700" dirty="0">
                <a:solidFill>
                  <a:srgbClr val="FF0000"/>
                </a:solidFill>
              </a:rPr>
              <a:t>Les réformes successives du financement hospitalier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CCFAC7-5965-48EC-EB92-086F327FE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1800" b="1" dirty="0"/>
              <a:t>1963</a:t>
            </a:r>
            <a:r>
              <a:rPr lang="fr-BE" sz="1800" dirty="0"/>
              <a:t> : 1</a:t>
            </a:r>
            <a:r>
              <a:rPr lang="fr-BE" sz="1800" baseline="30000" dirty="0"/>
              <a:t>ère</a:t>
            </a:r>
            <a:r>
              <a:rPr lang="fr-BE" sz="1800" dirty="0"/>
              <a:t> réglementation d’un financement structuré : institution </a:t>
            </a:r>
            <a:r>
              <a:rPr lang="fr-BE" sz="1800" u="sng" dirty="0"/>
              <a:t>d’un PRIX NORMAL de la journée d’entretien </a:t>
            </a:r>
            <a:r>
              <a:rPr lang="fr-BE" sz="1800" dirty="0"/>
              <a:t>: un même prix, par service, pour tous les hôpitaux, avec possibilité d’un complément a posteriori (art.9 de la loi sur les hôpitaux). Et 1</a:t>
            </a:r>
            <a:r>
              <a:rPr lang="fr-BE" sz="1800" baseline="30000" dirty="0"/>
              <a:t>ère</a:t>
            </a:r>
            <a:r>
              <a:rPr lang="fr-BE" sz="1800" dirty="0"/>
              <a:t> nomenclature des prestations de soins</a:t>
            </a:r>
          </a:p>
          <a:p>
            <a:r>
              <a:rPr lang="fr-BE" sz="1800" dirty="0"/>
              <a:t>1975 : 95% des hôpitaux font appel à l’article 9 : D’où un prix prévisionnel. </a:t>
            </a:r>
            <a:r>
              <a:rPr lang="fr-BE" sz="1800" u="sng" dirty="0"/>
              <a:t>Chaque hôpital a désormais un prix distinct</a:t>
            </a:r>
          </a:p>
          <a:p>
            <a:r>
              <a:rPr lang="fr-BE" sz="1800" dirty="0"/>
              <a:t>1982 : concept d’</a:t>
            </a:r>
            <a:r>
              <a:rPr lang="fr-BE" sz="1800" u="sng" dirty="0"/>
              <a:t>enveloppe</a:t>
            </a:r>
            <a:r>
              <a:rPr lang="fr-BE" sz="1800" dirty="0"/>
              <a:t> budgétaire : px.de journée x quota de jr. par hôpital</a:t>
            </a:r>
          </a:p>
          <a:p>
            <a:r>
              <a:rPr lang="fr-BE" sz="1800" dirty="0"/>
              <a:t>1986 : nouveau système de financement pour les </a:t>
            </a:r>
            <a:r>
              <a:rPr lang="fr-BE" sz="1800" u="sng" dirty="0"/>
              <a:t>services généraux</a:t>
            </a:r>
          </a:p>
          <a:p>
            <a:r>
              <a:rPr lang="fr-BE" sz="1800" dirty="0"/>
              <a:t>Jusque 2002 : adaptation des règles tous les 3 ans</a:t>
            </a:r>
          </a:p>
          <a:p>
            <a:r>
              <a:rPr lang="fr-BE" sz="1800" b="1" dirty="0">
                <a:solidFill>
                  <a:srgbClr val="FF0000"/>
                </a:solidFill>
              </a:rPr>
              <a:t>2002</a:t>
            </a:r>
            <a:r>
              <a:rPr lang="fr-BE" sz="1800" dirty="0">
                <a:solidFill>
                  <a:srgbClr val="FF0000"/>
                </a:solidFill>
              </a:rPr>
              <a:t> : AR du 25/04/2002 (Min. </a:t>
            </a:r>
            <a:r>
              <a:rPr lang="fr-BE" sz="1800" dirty="0" err="1">
                <a:solidFill>
                  <a:srgbClr val="FF0000"/>
                </a:solidFill>
              </a:rPr>
              <a:t>Vandenbroucke</a:t>
            </a:r>
            <a:r>
              <a:rPr lang="fr-BE" sz="1800" dirty="0">
                <a:solidFill>
                  <a:srgbClr val="FF0000"/>
                </a:solidFill>
              </a:rPr>
              <a:t>) : un </a:t>
            </a:r>
            <a:r>
              <a:rPr lang="fr-BE" sz="1800" b="1" dirty="0">
                <a:solidFill>
                  <a:srgbClr val="FF0000"/>
                </a:solidFill>
              </a:rPr>
              <a:t>BMF</a:t>
            </a:r>
            <a:r>
              <a:rPr lang="fr-BE" sz="1800" dirty="0">
                <a:solidFill>
                  <a:srgbClr val="FF0000"/>
                </a:solidFill>
              </a:rPr>
              <a:t> au lieu d’un prix de journée = enveloppe annuelle différenciée par hôpital en fonction de l’activité (la plus récente) : on ne finance plus des lits agréés (=structure) mais </a:t>
            </a:r>
            <a:r>
              <a:rPr lang="fr-BE" sz="1800" b="1" dirty="0">
                <a:solidFill>
                  <a:srgbClr val="FF0000"/>
                </a:solidFill>
              </a:rPr>
              <a:t>des lits justifiés </a:t>
            </a:r>
            <a:r>
              <a:rPr lang="fr-BE" sz="1800" dirty="0">
                <a:solidFill>
                  <a:srgbClr val="FF0000"/>
                </a:solidFill>
              </a:rPr>
              <a:t>(par l’activité). </a:t>
            </a:r>
            <a:r>
              <a:rPr lang="fr-BE" sz="1800" u="sng" dirty="0">
                <a:solidFill>
                  <a:srgbClr val="FF0000"/>
                </a:solidFill>
              </a:rPr>
              <a:t>Modifications chaque année</a:t>
            </a:r>
          </a:p>
          <a:p>
            <a:r>
              <a:rPr lang="fr-BE" sz="1800" dirty="0"/>
              <a:t>Depuis 1963 : des </a:t>
            </a:r>
            <a:r>
              <a:rPr lang="fr-BE" sz="1800" u="sng" dirty="0"/>
              <a:t>modifications incessantes de la nomenclature</a:t>
            </a:r>
          </a:p>
          <a:p>
            <a:pPr marL="0" indent="0">
              <a:buNone/>
            </a:pPr>
            <a:endParaRPr lang="fr-BE" sz="1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F2DD73-F1F9-B928-0698-DEE26D2C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54F029-7C49-415C-599A-BD9BAF91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9368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926C85-B359-8CDC-86F0-705AF29AA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846352"/>
          </a:xfrm>
        </p:spPr>
        <p:txBody>
          <a:bodyPr/>
          <a:lstStyle/>
          <a:p>
            <a:r>
              <a:rPr lang="fr-BE" dirty="0"/>
              <a:t>             </a:t>
            </a:r>
            <a:r>
              <a:rPr lang="fr-BE" b="1" dirty="0"/>
              <a:t>Les réformes à l’étranger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33BFE6-40D7-C7AF-F266-6FBBAFE09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013" y="1116419"/>
            <a:ext cx="7797531" cy="5239932"/>
          </a:xfrm>
        </p:spPr>
        <p:txBody>
          <a:bodyPr>
            <a:noAutofit/>
          </a:bodyPr>
          <a:lstStyle/>
          <a:p>
            <a:r>
              <a:rPr lang="fr-BE" sz="2000" dirty="0">
                <a:solidFill>
                  <a:srgbClr val="FF0000"/>
                </a:solidFill>
              </a:rPr>
              <a:t>Dans le passé jusqu’à aujourd’hui </a:t>
            </a:r>
            <a:r>
              <a:rPr lang="fr-BE" sz="2000" dirty="0"/>
              <a:t>:</a:t>
            </a:r>
          </a:p>
          <a:p>
            <a:pPr marL="0" indent="0">
              <a:buNone/>
            </a:pPr>
            <a:r>
              <a:rPr lang="fr-BE" sz="2000" dirty="0"/>
              <a:t>       - </a:t>
            </a:r>
            <a:r>
              <a:rPr lang="fr-BE" sz="2000" dirty="0">
                <a:solidFill>
                  <a:srgbClr val="0070C0"/>
                </a:solidFill>
              </a:rPr>
              <a:t>prix par journée </a:t>
            </a:r>
            <a:r>
              <a:rPr lang="fr-BE" sz="2000" dirty="0"/>
              <a:t>(honoraires inclus ou non) : ne tient pas compte du case-mix et n’incite pas à une réduction de la durée de séjour</a:t>
            </a:r>
          </a:p>
          <a:p>
            <a:pPr marL="0" indent="0">
              <a:buNone/>
            </a:pPr>
            <a:r>
              <a:rPr lang="fr-BE" sz="2000" dirty="0"/>
              <a:t>       - puis </a:t>
            </a:r>
            <a:r>
              <a:rPr lang="fr-BE" sz="2000" dirty="0">
                <a:solidFill>
                  <a:srgbClr val="0070C0"/>
                </a:solidFill>
              </a:rPr>
              <a:t>budget global</a:t>
            </a:r>
            <a:r>
              <a:rPr lang="fr-BE" sz="2000" dirty="0"/>
              <a:t>, souvent indépendant de l’activité, parfois basé sur les DRG</a:t>
            </a:r>
          </a:p>
          <a:p>
            <a:pPr marL="0" indent="0">
              <a:buNone/>
            </a:pPr>
            <a:r>
              <a:rPr lang="fr-BE" sz="2000" dirty="0"/>
              <a:t>       - puis </a:t>
            </a:r>
            <a:r>
              <a:rPr lang="fr-BE" sz="2000" dirty="0">
                <a:solidFill>
                  <a:srgbClr val="0070C0"/>
                </a:solidFill>
              </a:rPr>
              <a:t>capitation</a:t>
            </a:r>
            <a:r>
              <a:rPr lang="fr-BE" sz="2000" dirty="0"/>
              <a:t> : les HMO aux USA</a:t>
            </a:r>
          </a:p>
          <a:p>
            <a:pPr marL="0" indent="0">
              <a:buNone/>
            </a:pPr>
            <a:r>
              <a:rPr lang="fr-BE" sz="2000" dirty="0"/>
              <a:t>       - puis le </a:t>
            </a:r>
            <a:r>
              <a:rPr lang="fr-BE" sz="2000" b="1" dirty="0">
                <a:solidFill>
                  <a:srgbClr val="0070C0"/>
                </a:solidFill>
              </a:rPr>
              <a:t>paiement forfaitaire par cas </a:t>
            </a:r>
            <a:r>
              <a:rPr lang="fr-BE" sz="2000" dirty="0"/>
              <a:t>: un montant fixe par admission pour l’ensemble des soins dispensés pendant le séjour, quelles que soient les dépenses réelles. Avec ou sans honoraires médicaux</a:t>
            </a:r>
          </a:p>
          <a:p>
            <a:pPr marL="0" indent="0">
              <a:buNone/>
            </a:pPr>
            <a:r>
              <a:rPr lang="fr-BE" sz="2000" dirty="0"/>
              <a:t>       - puis apparition du </a:t>
            </a:r>
            <a:r>
              <a:rPr lang="fr-BE" sz="2000" b="1" dirty="0">
                <a:solidFill>
                  <a:srgbClr val="0070C0"/>
                </a:solidFill>
              </a:rPr>
              <a:t>Value-</a:t>
            </a:r>
            <a:r>
              <a:rPr lang="fr-BE" sz="2000" b="1" dirty="0" err="1">
                <a:solidFill>
                  <a:srgbClr val="0070C0"/>
                </a:solidFill>
              </a:rPr>
              <a:t>based</a:t>
            </a:r>
            <a:r>
              <a:rPr lang="fr-BE" sz="2000" b="1" dirty="0">
                <a:solidFill>
                  <a:srgbClr val="0070C0"/>
                </a:solidFill>
              </a:rPr>
              <a:t> Healthcare </a:t>
            </a:r>
            <a:r>
              <a:rPr lang="fr-BE" sz="2000" dirty="0"/>
              <a:t>: un financement fondé sur la valeur du soin :</a:t>
            </a:r>
          </a:p>
          <a:p>
            <a:pPr marL="0" indent="0">
              <a:buNone/>
            </a:pPr>
            <a:r>
              <a:rPr lang="fr-BE" sz="2000" dirty="0"/>
              <a:t>                               </a:t>
            </a:r>
            <a:r>
              <a:rPr lang="fr-BE" sz="1800" dirty="0"/>
              <a:t>- financement de la coordination des soins</a:t>
            </a:r>
          </a:p>
          <a:p>
            <a:pPr marL="0" indent="0">
              <a:buNone/>
            </a:pPr>
            <a:r>
              <a:rPr lang="fr-BE" sz="1800" dirty="0"/>
              <a:t>                                  - financement de la qualité (P4P)</a:t>
            </a:r>
          </a:p>
          <a:p>
            <a:pPr marL="0" indent="0">
              <a:buNone/>
            </a:pPr>
            <a:r>
              <a:rPr lang="fr-BE" sz="1800" dirty="0"/>
              <a:t>                                  - paiements groupés (</a:t>
            </a:r>
            <a:r>
              <a:rPr lang="fr-BE" sz="1800" i="1" dirty="0" err="1"/>
              <a:t>bundled</a:t>
            </a:r>
            <a:r>
              <a:rPr lang="fr-BE" sz="1800" i="1" dirty="0"/>
              <a:t> </a:t>
            </a:r>
            <a:r>
              <a:rPr lang="fr-BE" sz="1800" i="1" dirty="0" err="1"/>
              <a:t>payments</a:t>
            </a:r>
            <a:r>
              <a:rPr lang="fr-BE" sz="1800" dirty="0"/>
              <a:t>)</a:t>
            </a:r>
          </a:p>
          <a:p>
            <a:pPr marL="0" indent="0">
              <a:buNone/>
            </a:pPr>
            <a:r>
              <a:rPr lang="fr-BE" sz="1800" dirty="0"/>
              <a:t>                                  - paiements </a:t>
            </a:r>
            <a:r>
              <a:rPr lang="fr-BE" sz="1800" i="1" dirty="0"/>
              <a:t>population-</a:t>
            </a:r>
            <a:r>
              <a:rPr lang="fr-BE" sz="1800" i="1" dirty="0" err="1"/>
              <a:t>based</a:t>
            </a:r>
            <a:r>
              <a:rPr lang="fr-BE" sz="1800" i="1" dirty="0"/>
              <a:t> </a:t>
            </a:r>
            <a:r>
              <a:rPr lang="fr-BE" sz="1800" dirty="0"/>
              <a:t>: par patient enrôlé, toutes pathologies confondues, pour une période donnée. </a:t>
            </a:r>
            <a:r>
              <a:rPr lang="fr-BE" sz="1800" dirty="0" err="1"/>
              <a:t>Cfr</a:t>
            </a:r>
            <a:r>
              <a:rPr lang="fr-BE" sz="1800" dirty="0"/>
              <a:t> le modèle des </a:t>
            </a:r>
            <a:r>
              <a:rPr lang="fr-BE" sz="1800" b="1" dirty="0" err="1"/>
              <a:t>ACO</a:t>
            </a:r>
            <a:r>
              <a:rPr lang="fr-BE" sz="1800" dirty="0" err="1"/>
              <a:t>’s</a:t>
            </a:r>
            <a:endParaRPr lang="fr-BE" sz="1800" dirty="0"/>
          </a:p>
          <a:p>
            <a:pPr marL="0" indent="0">
              <a:buNone/>
            </a:pPr>
            <a:r>
              <a:rPr lang="fr-BE" sz="1800" dirty="0"/>
              <a:t>   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6DAC39-99AB-B902-E0C6-E3032F1FF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9A68AE-8EF7-8D4F-8C04-7A64AB78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3821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CF994B-267F-B59B-ECCD-955F527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              </a:t>
            </a:r>
            <a:r>
              <a:rPr lang="fr-BE" b="1" dirty="0"/>
              <a:t>Un mix de modèles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E559FB-84B5-189E-358A-0AC7D8A28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Il y a très souvent une combinaison de modèles de financement :</a:t>
            </a:r>
          </a:p>
          <a:p>
            <a:pPr marL="0" indent="0">
              <a:buNone/>
            </a:pPr>
            <a:r>
              <a:rPr lang="fr-BE" dirty="0"/>
              <a:t>                        - en partie en fonction de l’activité</a:t>
            </a:r>
          </a:p>
          <a:p>
            <a:pPr marL="0" indent="0">
              <a:buNone/>
            </a:pPr>
            <a:r>
              <a:rPr lang="fr-BE" dirty="0"/>
              <a:t>                        -  en partie des dotations forfaitaires  </a:t>
            </a:r>
          </a:p>
          <a:p>
            <a:pPr marL="0" indent="0">
              <a:buNone/>
            </a:pPr>
            <a:r>
              <a:rPr lang="fr-BE" dirty="0"/>
              <a:t>                        - éventuellement avec des honoraires séparés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>
                <a:solidFill>
                  <a:srgbClr val="FF0000"/>
                </a:solidFill>
              </a:rPr>
              <a:t>Le système le plus courant (60 pays) est celui d’un paiement forfaitaire par cas (= par pathologie)</a:t>
            </a:r>
            <a:r>
              <a:rPr lang="fr-BE" dirty="0"/>
              <a:t> majoritaire (70 à 80% du total des recettes), quelles que soient les dépenses réelles  </a:t>
            </a:r>
          </a:p>
          <a:p>
            <a:pPr marL="0" indent="0">
              <a:buNone/>
            </a:pPr>
            <a:r>
              <a:rPr lang="fr-BE" b="1" dirty="0"/>
              <a:t>Avec des disparités nombreuses entre pays      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1FCC0A-79FC-EA55-D859-0F08CCCC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8652D6-3795-3F51-D34D-8E4058F0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4525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62CAEC-FE23-D202-7074-F0FEB5A5F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700" b="1" dirty="0"/>
              <a:t>La réforme du financement des hôpitaux en Belgique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45127C-3F92-774D-BAB2-17FCD3987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Le système actuel a des qualités </a:t>
            </a:r>
            <a:r>
              <a:rPr lang="fr-BE" dirty="0"/>
              <a:t>(basé sur l’activité, équité, une certaine incitation à la performance)</a:t>
            </a:r>
            <a:r>
              <a:rPr lang="fr-BE" dirty="0">
                <a:solidFill>
                  <a:srgbClr val="FF0000"/>
                </a:solidFill>
              </a:rPr>
              <a:t> mais aussi des défauts :</a:t>
            </a:r>
          </a:p>
          <a:p>
            <a:pPr marL="0" indent="0">
              <a:buNone/>
            </a:pPr>
            <a:r>
              <a:rPr lang="fr-BE" dirty="0"/>
              <a:t>          </a:t>
            </a:r>
            <a:r>
              <a:rPr lang="fr-BE" sz="1800" dirty="0">
                <a:solidFill>
                  <a:srgbClr val="0070C0"/>
                </a:solidFill>
              </a:rPr>
              <a:t>&gt; </a:t>
            </a:r>
            <a:r>
              <a:rPr lang="fr-BE" sz="1800" b="1" dirty="0">
                <a:solidFill>
                  <a:srgbClr val="0070C0"/>
                </a:solidFill>
              </a:rPr>
              <a:t>Le BMF </a:t>
            </a:r>
            <a:r>
              <a:rPr lang="fr-BE" sz="1800" dirty="0"/>
              <a:t>est :</a:t>
            </a:r>
          </a:p>
          <a:p>
            <a:pPr marL="0" indent="0">
              <a:buNone/>
            </a:pPr>
            <a:r>
              <a:rPr lang="fr-BE" sz="1800" dirty="0"/>
              <a:t>                  - </a:t>
            </a:r>
            <a:r>
              <a:rPr lang="fr-BE" sz="1800" u="sng" dirty="0"/>
              <a:t>complexe</a:t>
            </a:r>
            <a:r>
              <a:rPr lang="fr-BE" sz="1800" dirty="0"/>
              <a:t> : l’AR = 160 p., 104 articles, 21 annexes </a:t>
            </a:r>
          </a:p>
          <a:p>
            <a:pPr marL="0" indent="0">
              <a:buNone/>
            </a:pPr>
            <a:r>
              <a:rPr lang="fr-BE" sz="1800" dirty="0"/>
              <a:t>                  - avec </a:t>
            </a:r>
            <a:r>
              <a:rPr lang="fr-BE" sz="1800" u="sng" dirty="0"/>
              <a:t>d’incessantes modifications </a:t>
            </a:r>
            <a:r>
              <a:rPr lang="fr-BE" sz="1800" dirty="0"/>
              <a:t>qui le rendent </a:t>
            </a:r>
            <a:r>
              <a:rPr lang="fr-BE" sz="1800" u="sng" dirty="0"/>
              <a:t>de moins en</a:t>
            </a:r>
          </a:p>
          <a:p>
            <a:pPr marL="0" indent="0">
              <a:buNone/>
            </a:pPr>
            <a:r>
              <a:rPr lang="fr-BE" sz="1800" dirty="0"/>
              <a:t>                    </a:t>
            </a:r>
            <a:r>
              <a:rPr lang="fr-BE" sz="1800" u="sng" dirty="0"/>
              <a:t>en moins lisible</a:t>
            </a:r>
          </a:p>
          <a:p>
            <a:pPr marL="0" indent="0">
              <a:buNone/>
            </a:pPr>
            <a:r>
              <a:rPr lang="fr-BE" sz="1800" dirty="0"/>
              <a:t>                  - peu transparent</a:t>
            </a:r>
          </a:p>
          <a:p>
            <a:pPr marL="0" indent="0">
              <a:buNone/>
            </a:pPr>
            <a:r>
              <a:rPr lang="fr-BE" sz="1800" dirty="0"/>
              <a:t>                  - sans garantie d’un financement stable dans le temps</a:t>
            </a:r>
          </a:p>
          <a:p>
            <a:pPr marL="0" indent="0">
              <a:buNone/>
            </a:pPr>
            <a:r>
              <a:rPr lang="fr-BE" sz="1800" dirty="0"/>
              <a:t>            &gt; </a:t>
            </a:r>
            <a:r>
              <a:rPr lang="fr-BE" sz="1800" b="1" dirty="0"/>
              <a:t>La </a:t>
            </a:r>
            <a:r>
              <a:rPr lang="fr-BE" sz="1800" b="1" dirty="0">
                <a:solidFill>
                  <a:srgbClr val="0070C0"/>
                </a:solidFill>
              </a:rPr>
              <a:t>nomenclature</a:t>
            </a:r>
            <a:r>
              <a:rPr lang="fr-BE" sz="1800" b="1" dirty="0"/>
              <a:t> </a:t>
            </a:r>
            <a:r>
              <a:rPr lang="fr-BE" sz="1800" dirty="0"/>
              <a:t>des actes médicaux est </a:t>
            </a:r>
            <a:r>
              <a:rPr lang="fr-BE" sz="1800" u="sng" dirty="0"/>
              <a:t>obsolète</a:t>
            </a:r>
            <a:r>
              <a:rPr lang="fr-BE" sz="1800" dirty="0"/>
              <a:t> (50 ans d’âge), peu </a:t>
            </a:r>
          </a:p>
          <a:p>
            <a:pPr marL="0" indent="0">
              <a:buNone/>
            </a:pPr>
            <a:r>
              <a:rPr lang="fr-BE" sz="1800" dirty="0"/>
              <a:t>                centrée sur le résultat des soins et avec </a:t>
            </a:r>
            <a:r>
              <a:rPr lang="fr-BE" sz="1800" u="sng" dirty="0"/>
              <a:t>des tarifs d’actes qui ne correspondent plus au prix de revient réel</a:t>
            </a:r>
          </a:p>
          <a:p>
            <a:pPr marL="0" indent="0">
              <a:buNone/>
            </a:pPr>
            <a:r>
              <a:rPr lang="fr-BE" dirty="0"/>
              <a:t>                            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CAEBD2-E0F8-92EF-CB64-4D94D3ED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C9FB60-AC7A-A171-86DD-9D6F625C8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9786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2FAC2F-395F-44C9-9FDB-56BC11E1B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           </a:t>
            </a:r>
            <a:r>
              <a:rPr lang="fr-BE" dirty="0">
                <a:solidFill>
                  <a:srgbClr val="FF0000"/>
                </a:solidFill>
              </a:rPr>
              <a:t>Les réformes successives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A4A98B-2A64-A122-B809-6197E022A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>
                <a:solidFill>
                  <a:srgbClr val="FF0000"/>
                </a:solidFill>
              </a:rPr>
              <a:t>&gt; La Ministre Onkelinx </a:t>
            </a:r>
            <a:r>
              <a:rPr lang="fr-BE" dirty="0"/>
              <a:t>: une feuille de route en </a:t>
            </a:r>
            <a:r>
              <a:rPr lang="fr-BE" b="1" dirty="0"/>
              <a:t>2013</a:t>
            </a:r>
            <a:r>
              <a:rPr lang="fr-BE" dirty="0"/>
              <a:t> pour un financement forfaitaire par pathologie, annoncée s’étaler jusqu’à l’horizon 2017 (!)</a:t>
            </a:r>
          </a:p>
          <a:p>
            <a:pPr marL="0" indent="0">
              <a:buNone/>
            </a:pPr>
            <a:r>
              <a:rPr lang="fr-BE" dirty="0"/>
              <a:t>   </a:t>
            </a:r>
            <a:r>
              <a:rPr lang="fr-BE" b="1" dirty="0"/>
              <a:t>Le KCE en a défini le cadre conceptuel </a:t>
            </a:r>
            <a:r>
              <a:rPr lang="fr-BE" dirty="0"/>
              <a:t>(</a:t>
            </a:r>
            <a:r>
              <a:rPr lang="fr-BE" i="1" dirty="0"/>
              <a:t>KCE Reports 229B – 2014</a:t>
            </a:r>
            <a:r>
              <a:rPr lang="fr-BE" dirty="0"/>
              <a:t>)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&gt; </a:t>
            </a:r>
            <a:r>
              <a:rPr lang="fr-BE" dirty="0">
                <a:solidFill>
                  <a:srgbClr val="FF0000"/>
                </a:solidFill>
              </a:rPr>
              <a:t>La Ministre De Block </a:t>
            </a:r>
            <a:r>
              <a:rPr lang="fr-BE" dirty="0"/>
              <a:t>: note de 43 pages du 28/04/</a:t>
            </a:r>
            <a:r>
              <a:rPr lang="fr-BE" b="1" dirty="0"/>
              <a:t>2015</a:t>
            </a:r>
            <a:r>
              <a:rPr lang="fr-BE" dirty="0"/>
              <a:t> : un financement différencié pour chacun des 3 clusters de patients mais </a:t>
            </a:r>
            <a:r>
              <a:rPr lang="fr-BE" u="sng" dirty="0"/>
              <a:t>seuls les soins à basse variabilité </a:t>
            </a:r>
            <a:r>
              <a:rPr lang="fr-BE" dirty="0"/>
              <a:t>ont fait l’objet d’une réforme (ne concerne que 10% des séjours et 12% des honoraires (4% des revenus totaux).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E23CE4-D47C-4B9C-486E-E5DC6E1F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52F2E4-B6C8-3BFE-DB83-71DDC6CB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870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3A0948-DB17-120E-BC8A-25BDC599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100" dirty="0"/>
              <a:t>                                                </a:t>
            </a:r>
            <a:r>
              <a:rPr lang="fr-BE" sz="2700" b="1" dirty="0"/>
              <a:t>Préambule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201A9B-AA60-4817-1703-6231F1DBB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b="1" dirty="0"/>
              <a:t>103 hôpitaux généraux </a:t>
            </a:r>
            <a:r>
              <a:rPr lang="fr-BE" dirty="0"/>
              <a:t>sur 197 sites (et 60 </a:t>
            </a:r>
            <a:r>
              <a:rPr lang="fr-BE" dirty="0" err="1"/>
              <a:t>hôp.psych</a:t>
            </a:r>
            <a:r>
              <a:rPr lang="fr-BE" dirty="0"/>
              <a:t>.)</a:t>
            </a:r>
          </a:p>
          <a:p>
            <a:r>
              <a:rPr lang="fr-BE" b="1" dirty="0"/>
              <a:t>28% publics, 72% privés </a:t>
            </a:r>
            <a:r>
              <a:rPr lang="fr-BE" dirty="0"/>
              <a:t>(tous en ASBL)</a:t>
            </a:r>
          </a:p>
          <a:p>
            <a:r>
              <a:rPr lang="fr-BE" dirty="0"/>
              <a:t>25 réseaux hospitaliers</a:t>
            </a:r>
          </a:p>
          <a:p>
            <a:r>
              <a:rPr lang="fr-BE" b="1" dirty="0"/>
              <a:t>40.000 lits agréés (mais 35.000 justifiés par l’activité)</a:t>
            </a:r>
          </a:p>
          <a:p>
            <a:r>
              <a:rPr lang="fr-BE" dirty="0"/>
              <a:t>2 millions d’admissions classiques par an et un peu plus d’hospitalisations de jour (médicales et chirurgicales)</a:t>
            </a:r>
          </a:p>
          <a:p>
            <a:r>
              <a:rPr lang="fr-BE" dirty="0"/>
              <a:t>3 sources de financement : -</a:t>
            </a:r>
            <a:r>
              <a:rPr lang="fr-BE" b="1" dirty="0"/>
              <a:t>BMF (37%) – 9,8 </a:t>
            </a:r>
            <a:r>
              <a:rPr lang="fr-BE" b="1" dirty="0" err="1"/>
              <a:t>mia</a:t>
            </a:r>
            <a:r>
              <a:rPr lang="fr-BE" b="1" dirty="0"/>
              <a:t> €</a:t>
            </a:r>
          </a:p>
          <a:p>
            <a:pPr marL="0" indent="0">
              <a:buNone/>
            </a:pPr>
            <a:r>
              <a:rPr lang="fr-BE" dirty="0"/>
              <a:t>                                                    -</a:t>
            </a:r>
            <a:r>
              <a:rPr lang="fr-BE" b="1" dirty="0"/>
              <a:t>Honoraires médicaux (38%) – 10 </a:t>
            </a:r>
            <a:r>
              <a:rPr lang="fr-BE" b="1" dirty="0" err="1"/>
              <a:t>mia</a:t>
            </a:r>
            <a:r>
              <a:rPr lang="fr-BE" b="1" dirty="0"/>
              <a:t> €</a:t>
            </a:r>
          </a:p>
          <a:p>
            <a:pPr marL="0" indent="0">
              <a:buNone/>
            </a:pPr>
            <a:r>
              <a:rPr lang="fr-BE" dirty="0"/>
              <a:t>                                                    - Produits pharma (20%)</a:t>
            </a:r>
          </a:p>
          <a:p>
            <a:pPr marL="0" indent="0">
              <a:buNone/>
            </a:pPr>
            <a:r>
              <a:rPr lang="fr-BE" dirty="0"/>
              <a:t>                                                                                                                                 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6FE993-1D2D-FB85-77AA-5EDF002C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2ED263-66BC-FE27-DBB4-982204A1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2256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6BD662-78F3-7100-5FEB-367D489B7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433796-F458-6617-0E34-6B7C7280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Les honoraires bruts sont maintenus, forfaitaires ou à l’acte, mais </a:t>
            </a:r>
            <a:r>
              <a:rPr lang="fr-BE" u="sng" dirty="0"/>
              <a:t>la partie « rémunération » et la partie « coûts de la pratique » seront clairement indiqués. </a:t>
            </a:r>
            <a:r>
              <a:rPr lang="fr-BE" dirty="0"/>
              <a:t>« </a:t>
            </a:r>
            <a:r>
              <a:rPr lang="fr-BE" i="1" dirty="0"/>
              <a:t>Ultérieurement, et si nécessaire, on évoluera vers une plus grande homogénéité dans le régime des coûts et on établira une liaison entre la partie frais de fonctionnement des prestations médicales et le budget hospitalier global »</a:t>
            </a:r>
          </a:p>
          <a:p>
            <a:endParaRPr lang="fr-BE" i="1" dirty="0"/>
          </a:p>
          <a:p>
            <a:pPr marL="0" indent="0">
              <a:buNone/>
            </a:pPr>
            <a:r>
              <a:rPr lang="fr-BE" i="1" dirty="0"/>
              <a:t>  « Des garanties seront alors données aux médecins, en les associant à la gestion, selon un nouveau modèle de gouvernance »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05B5BC-16F1-0478-D69C-9AAF0FA3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C504EE-76AE-5330-1B34-543D9FF3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1560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8F036D-7FB4-0BF0-2535-F4C9A2310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D2ECE4-8705-5803-D1FC-F06F5342B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BE" sz="2600" dirty="0">
                <a:solidFill>
                  <a:srgbClr val="FF0000"/>
                </a:solidFill>
              </a:rPr>
              <a:t>Le Ministre </a:t>
            </a:r>
            <a:r>
              <a:rPr lang="fr-BE" sz="2600" dirty="0" err="1">
                <a:solidFill>
                  <a:srgbClr val="FF0000"/>
                </a:solidFill>
              </a:rPr>
              <a:t>Vandenbroucke</a:t>
            </a:r>
            <a:r>
              <a:rPr lang="fr-BE" sz="2600" dirty="0">
                <a:solidFill>
                  <a:srgbClr val="FF0000"/>
                </a:solidFill>
              </a:rPr>
              <a:t> </a:t>
            </a:r>
            <a:r>
              <a:rPr lang="fr-BE" dirty="0"/>
              <a:t>: note de 17 pages du </a:t>
            </a:r>
            <a:r>
              <a:rPr lang="fr-BE" b="1" dirty="0"/>
              <a:t>28/01/2022</a:t>
            </a:r>
          </a:p>
          <a:p>
            <a:pPr>
              <a:buFont typeface="Wingdings" panose="05000000000000000000" pitchFamily="2" charset="2"/>
              <a:buChar char="Ø"/>
            </a:pPr>
            <a:endParaRPr lang="fr-BE" b="1" dirty="0"/>
          </a:p>
          <a:p>
            <a:pPr marL="0" indent="0">
              <a:buNone/>
            </a:pPr>
            <a:r>
              <a:rPr lang="fr-BE" sz="1800" dirty="0"/>
              <a:t>       </a:t>
            </a:r>
            <a:r>
              <a:rPr lang="fr-BE" sz="2000" dirty="0"/>
              <a:t>- opte pour </a:t>
            </a:r>
            <a:r>
              <a:rPr lang="fr-BE" sz="2000" b="1" dirty="0"/>
              <a:t>des forfaits par pathologie par admission </a:t>
            </a:r>
            <a:r>
              <a:rPr lang="fr-BE" sz="2000" u="sng" dirty="0"/>
              <a:t>pour les activités liées aux soins </a:t>
            </a:r>
            <a:r>
              <a:rPr lang="fr-BE" sz="2000" dirty="0"/>
              <a:t>(donc maintien de certaines sous-parties du BMF –</a:t>
            </a:r>
            <a:r>
              <a:rPr lang="fr-BE" sz="2000" dirty="0">
                <a:solidFill>
                  <a:srgbClr val="0070C0"/>
                </a:solidFill>
              </a:rPr>
              <a:t>ce qui ne va pas dans le sens de la simplification</a:t>
            </a:r>
            <a:r>
              <a:rPr lang="fr-BE" sz="2000" dirty="0"/>
              <a:t>…), incluant les médicaments et DM </a:t>
            </a:r>
            <a:r>
              <a:rPr lang="fr-BE" sz="2000" u="sng" dirty="0"/>
              <a:t>et la part des honoraires couvrant les frais de fonctionnement</a:t>
            </a:r>
          </a:p>
          <a:p>
            <a:pPr marL="0" indent="0">
              <a:buNone/>
            </a:pPr>
            <a:r>
              <a:rPr lang="fr-BE" sz="2000" dirty="0"/>
              <a:t>          - à terme : possibilité de </a:t>
            </a:r>
            <a:r>
              <a:rPr lang="fr-BE" sz="2000" i="1" dirty="0" err="1"/>
              <a:t>bundled</a:t>
            </a:r>
            <a:r>
              <a:rPr lang="fr-BE" sz="2000" i="1" dirty="0"/>
              <a:t> </a:t>
            </a:r>
            <a:r>
              <a:rPr lang="fr-BE" sz="2000" i="1" dirty="0" err="1"/>
              <a:t>payments</a:t>
            </a:r>
            <a:r>
              <a:rPr lang="fr-BE" sz="2000" i="1" dirty="0"/>
              <a:t> </a:t>
            </a:r>
          </a:p>
          <a:p>
            <a:pPr marL="0" indent="0">
              <a:buNone/>
            </a:pPr>
            <a:r>
              <a:rPr lang="fr-BE" sz="2000" dirty="0"/>
              <a:t>          - le système est fondé sur les </a:t>
            </a:r>
            <a:r>
              <a:rPr lang="fr-BE" sz="2000" b="1" dirty="0"/>
              <a:t>coûts réels </a:t>
            </a:r>
            <a:r>
              <a:rPr lang="fr-BE" sz="2000" dirty="0"/>
              <a:t>par pathologie : collecte des coûts directs dans un échantillon d’hôpitaux et des coûts indirects (peut-être dans </a:t>
            </a:r>
            <a:r>
              <a:rPr lang="fr-BE" sz="2000" dirty="0" err="1"/>
              <a:t>Finhosta</a:t>
            </a:r>
            <a:r>
              <a:rPr lang="fr-BE" sz="2000" dirty="0"/>
              <a:t>)</a:t>
            </a:r>
          </a:p>
          <a:p>
            <a:pPr marL="0" indent="0">
              <a:buNone/>
            </a:pPr>
            <a:r>
              <a:rPr lang="fr-BE" sz="2000" dirty="0"/>
              <a:t>          - </a:t>
            </a:r>
            <a:r>
              <a:rPr lang="fr-BE" sz="2000" b="1" dirty="0"/>
              <a:t>la nomenclature est révisée </a:t>
            </a:r>
            <a:r>
              <a:rPr lang="fr-BE" sz="2000" b="1" dirty="0">
                <a:solidFill>
                  <a:srgbClr val="0070C0"/>
                </a:solidFill>
              </a:rPr>
              <a:t>(préalable à l’institution de forfaits </a:t>
            </a:r>
            <a:r>
              <a:rPr lang="fr-BE" sz="2000" b="1" dirty="0" err="1">
                <a:solidFill>
                  <a:srgbClr val="0070C0"/>
                </a:solidFill>
              </a:rPr>
              <a:t>all-in</a:t>
            </a:r>
            <a:r>
              <a:rPr lang="fr-BE" sz="2000" b="1" dirty="0">
                <a:solidFill>
                  <a:srgbClr val="0070C0"/>
                </a:solidFill>
              </a:rPr>
              <a:t>)</a:t>
            </a:r>
            <a:r>
              <a:rPr lang="fr-BE" sz="2000" dirty="0">
                <a:solidFill>
                  <a:srgbClr val="0070C0"/>
                </a:solidFill>
              </a:rPr>
              <a:t>, </a:t>
            </a:r>
            <a:r>
              <a:rPr lang="fr-BE" sz="2000" b="1" dirty="0"/>
              <a:t>et</a:t>
            </a:r>
            <a:r>
              <a:rPr lang="fr-BE" sz="2000" dirty="0"/>
              <a:t> selon l’accord médico-mut du 16/12/2020, </a:t>
            </a:r>
            <a:r>
              <a:rPr lang="fr-BE" sz="2000" b="1" dirty="0"/>
              <a:t>on sépare la partie « coûts de la pratique » de celle couvrant la prestation médicale</a:t>
            </a:r>
            <a:r>
              <a:rPr lang="fr-BE" sz="2000" dirty="0"/>
              <a:t> :         </a:t>
            </a:r>
            <a:r>
              <a:rPr lang="fr-BE" sz="2000" dirty="0">
                <a:solidFill>
                  <a:srgbClr val="FF0000"/>
                </a:solidFill>
              </a:rPr>
              <a:t>honoraires purs </a:t>
            </a:r>
            <a:r>
              <a:rPr lang="fr-BE" sz="2000" dirty="0"/>
              <a:t>( en principe fin du système des rétrocessions)</a:t>
            </a:r>
          </a:p>
          <a:p>
            <a:pPr marL="0" indent="0">
              <a:buNone/>
            </a:pPr>
            <a:r>
              <a:rPr lang="fr-BE" sz="1800" dirty="0"/>
              <a:t>         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2B0899-883F-801A-68F1-B20F4112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797ADD-9DD9-93FE-89D8-4312EF719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21</a:t>
            </a:fld>
            <a:endParaRPr lang="fr-BE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09A270C3-0D27-7490-5DA3-DDE305F6CF8F}"/>
              </a:ext>
            </a:extLst>
          </p:cNvPr>
          <p:cNvSpPr/>
          <p:nvPr/>
        </p:nvSpPr>
        <p:spPr>
          <a:xfrm>
            <a:off x="6115050" y="5288369"/>
            <a:ext cx="191386" cy="1036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</p:spTree>
    <p:extLst>
      <p:ext uri="{BB962C8B-B14F-4D97-AF65-F5344CB8AC3E}">
        <p14:creationId xmlns:p14="http://schemas.microsoft.com/office/powerpoint/2010/main" val="335958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8AB1FA-7D8D-1FF5-9BA4-ED00E5566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               </a:t>
            </a:r>
            <a:r>
              <a:rPr lang="fr-BE" sz="2700" b="1" dirty="0"/>
              <a:t>Réforme de la nomenclature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08FF40-4C9D-50CD-D56A-AA9675D06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000" u="sng" dirty="0"/>
              <a:t>1</a:t>
            </a:r>
            <a:r>
              <a:rPr lang="fr-BE" sz="2000" u="sng" baseline="30000" dirty="0"/>
              <a:t>ère</a:t>
            </a:r>
            <a:r>
              <a:rPr lang="fr-BE" sz="2000" u="sng" dirty="0"/>
              <a:t> phase </a:t>
            </a:r>
            <a:r>
              <a:rPr lang="fr-BE" sz="2000" dirty="0"/>
              <a:t>(standardisation et restructuration des prestations) terminée fin 2022</a:t>
            </a:r>
          </a:p>
          <a:p>
            <a:r>
              <a:rPr lang="fr-BE" sz="2000" u="sng" dirty="0"/>
              <a:t>2è phase </a:t>
            </a:r>
            <a:r>
              <a:rPr lang="fr-BE" sz="2000" dirty="0"/>
              <a:t>: isoler les coûts de fonctionnement, en calculer les coûts réels, associer la partie professionnelle de chaque acte à une valeur relative et associer des tarifs aux prestations</a:t>
            </a:r>
          </a:p>
          <a:p>
            <a:r>
              <a:rPr lang="fr-BE" sz="2000" dirty="0"/>
              <a:t>Les paramètres pour la partie « honoraires purs » sont la durée de l’activité, sa complexité, le niveau de formation et les risques associés</a:t>
            </a:r>
          </a:p>
          <a:p>
            <a:r>
              <a:rPr lang="fr-BE" sz="2000" dirty="0"/>
              <a:t>Travail fait par une équipe de l’ULB, une autre de UGent et Möbius + KCE (coûts indirects)</a:t>
            </a:r>
          </a:p>
          <a:p>
            <a:r>
              <a:rPr lang="fr-BE" sz="2000" dirty="0"/>
              <a:t>D’après le Ministre : travail achevé à 70% en cette fin 2023, </a:t>
            </a:r>
            <a:r>
              <a:rPr lang="fr-BE" sz="2000" b="1" dirty="0"/>
              <a:t>objectif 100% fin 2024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051FA8-30A8-33A3-6402-431E240F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3F754A-B558-128A-C4F4-96C03309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5555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668500-00D3-9093-338A-1AE3FC23D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   </a:t>
            </a:r>
            <a:r>
              <a:rPr lang="fr-BE" sz="2700" b="1" dirty="0"/>
              <a:t>Par ailleurs : cahier de charges bien fourni…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E80A8A-EA29-C41B-CD2E-FCB8234DE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1800" dirty="0"/>
              <a:t>« Accélération » (2023 annoncé…) d’un forfait de </a:t>
            </a:r>
            <a:r>
              <a:rPr lang="fr-BE" sz="1800" b="1" dirty="0">
                <a:solidFill>
                  <a:srgbClr val="FF0000"/>
                </a:solidFill>
              </a:rPr>
              <a:t>biologie</a:t>
            </a:r>
            <a:r>
              <a:rPr lang="fr-BE" sz="1800" dirty="0"/>
              <a:t> par admission sur base d’une étude de coûts</a:t>
            </a:r>
          </a:p>
          <a:p>
            <a:r>
              <a:rPr lang="fr-BE" sz="1800" b="1" dirty="0">
                <a:solidFill>
                  <a:srgbClr val="FF0000"/>
                </a:solidFill>
              </a:rPr>
              <a:t>Imagerie lourde </a:t>
            </a:r>
            <a:r>
              <a:rPr lang="fr-BE" sz="1800" dirty="0"/>
              <a:t>: un honoraire professionnel et un honoraire forfaitaire séparé pour le fonctionnement des appareils, en se basant sur les coûts réels en fonction d’un volume de prestations justifié </a:t>
            </a:r>
            <a:r>
              <a:rPr lang="fr-BE" sz="1800" dirty="0" err="1"/>
              <a:t>çàd</a:t>
            </a:r>
            <a:r>
              <a:rPr lang="fr-BE" sz="1800" dirty="0"/>
              <a:t> un nombre d’appareils justifié par hôpital compte tenu de la </a:t>
            </a:r>
            <a:r>
              <a:rPr lang="fr-BE" sz="1800" b="1" dirty="0"/>
              <a:t>population</a:t>
            </a:r>
          </a:p>
          <a:p>
            <a:r>
              <a:rPr lang="fr-BE" sz="1800" dirty="0"/>
              <a:t>Remplacement du forfait actuel « </a:t>
            </a:r>
            <a:r>
              <a:rPr lang="fr-BE" sz="1800" b="1" dirty="0">
                <a:solidFill>
                  <a:srgbClr val="FF0000"/>
                </a:solidFill>
              </a:rPr>
              <a:t>pharmacie</a:t>
            </a:r>
            <a:r>
              <a:rPr lang="fr-BE" sz="1800" dirty="0"/>
              <a:t> » basé sur le case-mix de l’hôpital par un forfait </a:t>
            </a:r>
            <a:r>
              <a:rPr lang="fr-BE" sz="1800" u="sng" dirty="0"/>
              <a:t>par pathologie</a:t>
            </a:r>
          </a:p>
          <a:p>
            <a:r>
              <a:rPr lang="fr-BE" sz="1800" dirty="0"/>
              <a:t>Un régime spécifique pour les </a:t>
            </a:r>
            <a:r>
              <a:rPr lang="fr-BE" sz="1800" b="1" dirty="0">
                <a:solidFill>
                  <a:srgbClr val="FF0000"/>
                </a:solidFill>
              </a:rPr>
              <a:t>patients très complexes </a:t>
            </a:r>
            <a:r>
              <a:rPr lang="fr-BE" sz="1800" dirty="0"/>
              <a:t>car variabilité des coûts trop importante</a:t>
            </a:r>
          </a:p>
          <a:p>
            <a:r>
              <a:rPr lang="fr-BE" sz="1800" dirty="0"/>
              <a:t>Un financement approprié pour </a:t>
            </a:r>
            <a:r>
              <a:rPr lang="fr-BE" sz="1800" b="1" dirty="0">
                <a:solidFill>
                  <a:srgbClr val="FF0000"/>
                </a:solidFill>
              </a:rPr>
              <a:t>certaines fonctions spécialisées </a:t>
            </a:r>
            <a:r>
              <a:rPr lang="fr-BE" sz="1800" dirty="0"/>
              <a:t>comme un polytraumatisme ou un AVC</a:t>
            </a:r>
          </a:p>
          <a:p>
            <a:r>
              <a:rPr lang="fr-BE" sz="1800" dirty="0"/>
              <a:t>« La croissance des suppléments d’honoraires sera stabilisée puis ceux-ci seront limités (2024 annoncé), avec des mécanismes de compensation »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6FD613-A58E-FBF6-27A3-462DE1735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14F9F5-CE44-773B-0FAF-1E0CF474E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67348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BCD9C4-D795-C129-FDA7-566253135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3A9BE2-DC24-53A9-77E8-F0EE45F8D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La réforme s’inscrit </a:t>
            </a:r>
            <a:r>
              <a:rPr lang="fr-BE" u="sng" dirty="0"/>
              <a:t>dans la prolongation des propositions des Ministres Onkelinx et De Block</a:t>
            </a:r>
            <a:r>
              <a:rPr lang="fr-BE" dirty="0"/>
              <a:t>, en étant </a:t>
            </a:r>
            <a:r>
              <a:rPr lang="fr-BE" b="1" dirty="0"/>
              <a:t>plus concrète, plus vaste, plus ambitieuse </a:t>
            </a:r>
            <a:r>
              <a:rPr lang="fr-BE" dirty="0"/>
              <a:t>et avec un calendrier précis. Elle s’inspire notamment des réalisations à l’étranger (forfait par cas, </a:t>
            </a:r>
            <a:r>
              <a:rPr lang="fr-BE" i="1" dirty="0" err="1"/>
              <a:t>bundled</a:t>
            </a:r>
            <a:r>
              <a:rPr lang="fr-BE" i="1" dirty="0"/>
              <a:t> </a:t>
            </a:r>
            <a:r>
              <a:rPr lang="fr-BE" i="1" dirty="0" err="1"/>
              <a:t>payments</a:t>
            </a:r>
            <a:r>
              <a:rPr lang="fr-BE" dirty="0"/>
              <a:t>, financement accru de la qualité, approche populationnelle,…)</a:t>
            </a:r>
          </a:p>
          <a:p>
            <a:r>
              <a:rPr lang="fr-BE" dirty="0"/>
              <a:t>C‘est un </a:t>
            </a:r>
            <a:r>
              <a:rPr lang="fr-BE" u="sng" dirty="0"/>
              <a:t>changement radical</a:t>
            </a:r>
            <a:r>
              <a:rPr lang="fr-BE" dirty="0"/>
              <a:t>, une réforme par petites touches n’est plus possible</a:t>
            </a:r>
          </a:p>
          <a:p>
            <a:pPr marL="0" indent="0">
              <a:buNone/>
            </a:pPr>
            <a:r>
              <a:rPr lang="fr-BE" dirty="0"/>
              <a:t>La mise en œuvre était annoncée pour 2025 : ce sera plutôt </a:t>
            </a:r>
            <a:r>
              <a:rPr lang="fr-BE" b="1" dirty="0"/>
              <a:t>2026/2027</a:t>
            </a:r>
            <a:r>
              <a:rPr lang="fr-BE" dirty="0"/>
              <a:t>… si le (la) Ministre de la nouvelle législature poursuit et applique la réforme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D77CED-6771-1E93-FE28-ADA19428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A88972-E0E8-C3FC-8BCD-98FDFD05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58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BA24D2-4594-3866-5577-7C612BC9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52B887-7BF3-5B11-D217-0EAADBA98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dirty="0"/>
              <a:t>Pour celles et ceux qui s’intéressent à ces matières, avec plus de développements, voir le guide (mode d’emploi) :</a:t>
            </a:r>
          </a:p>
          <a:p>
            <a:endParaRPr lang="fr-BE" dirty="0"/>
          </a:p>
          <a:p>
            <a:pPr marL="0" indent="0">
              <a:buNone/>
            </a:pPr>
            <a:r>
              <a:rPr lang="fr-BE" dirty="0">
                <a:solidFill>
                  <a:srgbClr val="FF0000"/>
                </a:solidFill>
              </a:rPr>
              <a:t>Guy Durant, « Le financement de l’activité hospitalière en Belgique – Contexte, situation actuelle et perspectives </a:t>
            </a:r>
            <a:r>
              <a:rPr lang="fr-BE" dirty="0"/>
              <a:t>», </a:t>
            </a:r>
            <a:r>
              <a:rPr lang="fr-BE" dirty="0" err="1"/>
              <a:t>Ed.Mardaga</a:t>
            </a:r>
            <a:r>
              <a:rPr lang="fr-BE" dirty="0"/>
              <a:t>, 240 p., 2022</a:t>
            </a:r>
          </a:p>
          <a:p>
            <a:pPr marL="0" indent="0">
              <a:buNone/>
            </a:pPr>
            <a:r>
              <a:rPr lang="fr-BE" sz="1350" dirty="0"/>
              <a:t>(financement actuel par le BMF, les honoraires et les produits pharmaceutiques </a:t>
            </a:r>
            <a:r>
              <a:rPr lang="fr-BE" sz="1350"/>
              <a:t>pour les hôpitaux </a:t>
            </a:r>
            <a:r>
              <a:rPr lang="fr-BE" sz="1350" dirty="0"/>
              <a:t>belges privés et publics, généraux, psychiatriques et spécialisés ET systèmes de financement à l’étranger + réforme attendue en Belgique)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8A1E3C-F5B9-E6BC-16DC-5C1DCF44D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E86954-3AE3-F605-4FC4-DD42B6DC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1994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8C2B48-E3AC-3CA8-938A-421C4094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9E83E1-E279-6053-423F-3658B408B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                Merci pour votre attention</a:t>
            </a:r>
          </a:p>
          <a:p>
            <a:endParaRPr lang="fr-BE" dirty="0"/>
          </a:p>
          <a:p>
            <a:r>
              <a:rPr lang="fr-BE" dirty="0"/>
              <a:t>                guy.durant@uclouvain.be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4EB5B7-8234-4CA5-CC4D-0EA1CC2B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757966-961E-B7F3-98C2-871CC0AD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871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9D11EC-DBD9-5CDE-A294-4B6D578F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rgbClr val="FF0000"/>
                </a:solidFill>
              </a:rPr>
              <a:t>Situation financière de nos hôpitaux généraux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E76E54-1DB0-E6F0-5045-F2053AB90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Il n’y a pas de données en provenance du SPFSP ou de l’INAMI </a:t>
            </a:r>
            <a:r>
              <a:rPr lang="fr-BE" sz="1350" dirty="0"/>
              <a:t>(les seules informations datent de 2019 (« Données phares des hôpitaux généraux ») mais ne couvrent pas les aspects financiers)    </a:t>
            </a:r>
          </a:p>
          <a:p>
            <a:r>
              <a:rPr lang="fr-BE" dirty="0"/>
              <a:t>Il faut donc se tourner vers la </a:t>
            </a:r>
            <a:r>
              <a:rPr lang="fr-BE" u="sng" dirty="0"/>
              <a:t>banque</a:t>
            </a:r>
            <a:r>
              <a:rPr lang="fr-BE" dirty="0"/>
              <a:t> Belfius qui, depuis bientôt 30 ans, compare des centaines de paramètres dans quasi tous les hôpitaux généraux (privés et publics) : le </a:t>
            </a:r>
            <a:r>
              <a:rPr lang="fr-BE" b="1" dirty="0"/>
              <a:t>MAHA </a:t>
            </a:r>
            <a:r>
              <a:rPr lang="fr-BE" sz="1350" dirty="0"/>
              <a:t>( Model for </a:t>
            </a:r>
            <a:r>
              <a:rPr lang="fr-BE" sz="1350" dirty="0" err="1"/>
              <a:t>Automatic</a:t>
            </a:r>
            <a:r>
              <a:rPr lang="fr-BE" sz="1350" dirty="0"/>
              <a:t> Hospital Analyses)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4C596E-3527-A2C2-6850-5789835E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603DBF-FA6E-9C73-4FF9-E4BC5749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997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1D840-FB47-7034-5E16-1FBE65CE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                                 </a:t>
            </a:r>
            <a:r>
              <a:rPr lang="fr-BE" sz="2800" b="1" dirty="0"/>
              <a:t>les chiffres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E32AB1-E5E0-7BBC-BDF7-3C09E4C86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/>
              <a:t>Le </a:t>
            </a:r>
            <a:r>
              <a:rPr lang="fr-BE" sz="2400" b="1" dirty="0">
                <a:solidFill>
                  <a:srgbClr val="0070C0"/>
                </a:solidFill>
              </a:rPr>
              <a:t>résultat courant </a:t>
            </a:r>
            <a:r>
              <a:rPr lang="fr-BE" sz="2400" b="1" dirty="0"/>
              <a:t>2022</a:t>
            </a:r>
            <a:r>
              <a:rPr lang="fr-BE" sz="2400" dirty="0"/>
              <a:t> = </a:t>
            </a:r>
            <a:r>
              <a:rPr lang="fr-BE" sz="2400" dirty="0">
                <a:solidFill>
                  <a:srgbClr val="FF0000"/>
                </a:solidFill>
              </a:rPr>
              <a:t>-1,1% </a:t>
            </a:r>
            <a:r>
              <a:rPr lang="fr-BE" sz="2400" dirty="0"/>
              <a:t>du chiffre d’affaires en moyenne. Il est négatif dans les 3 Régions (-1,4% en Wallonie)</a:t>
            </a:r>
          </a:p>
          <a:p>
            <a:r>
              <a:rPr lang="fr-BE" sz="2400" dirty="0"/>
              <a:t>Mais avec les produits exceptionnels (rattrapages d’exercices antérieurs) : le </a:t>
            </a:r>
            <a:r>
              <a:rPr lang="fr-BE" sz="2400" u="sng" dirty="0"/>
              <a:t>résultat final </a:t>
            </a:r>
            <a:r>
              <a:rPr lang="fr-BE" sz="2400" dirty="0"/>
              <a:t>est à +0,2%</a:t>
            </a:r>
          </a:p>
          <a:p>
            <a:r>
              <a:rPr lang="fr-BE" sz="2400" dirty="0"/>
              <a:t>Disparités entre hôpitaux : la Marge bénéficiaire va de </a:t>
            </a:r>
            <a:r>
              <a:rPr lang="fr-BE" sz="2400" dirty="0">
                <a:solidFill>
                  <a:srgbClr val="0070C0"/>
                </a:solidFill>
              </a:rPr>
              <a:t>-10% à +3,3%</a:t>
            </a:r>
          </a:p>
          <a:p>
            <a:pPr marL="0" indent="0">
              <a:buNone/>
            </a:pPr>
            <a:r>
              <a:rPr lang="fr-BE" sz="2400" dirty="0"/>
              <a:t>   (Belfius recommande minimum 1%)</a:t>
            </a: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r>
              <a:rPr lang="fr-BE" sz="2400" dirty="0"/>
              <a:t>&gt; En €, le résultat courant passe de +144 </a:t>
            </a:r>
            <a:r>
              <a:rPr lang="fr-BE" sz="2400" dirty="0" err="1"/>
              <a:t>mios</a:t>
            </a:r>
            <a:r>
              <a:rPr lang="fr-BE" sz="2400" dirty="0"/>
              <a:t> en 2021 à </a:t>
            </a:r>
            <a:r>
              <a:rPr lang="fr-BE" sz="2400" dirty="0">
                <a:solidFill>
                  <a:srgbClr val="FF0000"/>
                </a:solidFill>
              </a:rPr>
              <a:t>-181 </a:t>
            </a:r>
            <a:r>
              <a:rPr lang="fr-BE" sz="2400" dirty="0" err="1">
                <a:solidFill>
                  <a:srgbClr val="FF0000"/>
                </a:solidFill>
              </a:rPr>
              <a:t>mios</a:t>
            </a:r>
            <a:r>
              <a:rPr lang="fr-BE" sz="2400" dirty="0">
                <a:solidFill>
                  <a:srgbClr val="FF0000"/>
                </a:solidFill>
              </a:rPr>
              <a:t> </a:t>
            </a:r>
            <a:r>
              <a:rPr lang="fr-BE" sz="2400" dirty="0"/>
              <a:t>en 2022 </a:t>
            </a:r>
            <a:r>
              <a:rPr lang="fr-BE" sz="2400" dirty="0" err="1"/>
              <a:t>çàd</a:t>
            </a:r>
            <a:r>
              <a:rPr lang="fr-BE" sz="2400" dirty="0"/>
              <a:t> écart de 328 </a:t>
            </a:r>
            <a:r>
              <a:rPr lang="fr-BE" sz="2400" dirty="0" err="1"/>
              <a:t>mios</a:t>
            </a:r>
            <a:r>
              <a:rPr lang="fr-BE" sz="2400" dirty="0"/>
              <a:t> </a:t>
            </a:r>
            <a:r>
              <a:rPr lang="fr-BE" sz="2400" b="1" dirty="0"/>
              <a:t>à cause de </a:t>
            </a:r>
            <a:r>
              <a:rPr lang="fr-BE" sz="2400" dirty="0"/>
              <a:t>:</a:t>
            </a:r>
          </a:p>
          <a:p>
            <a:pPr marL="0" indent="0">
              <a:buNone/>
            </a:pPr>
            <a:endParaRPr lang="fr-BE" sz="1500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8A1811-9778-117D-4174-26B910B43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B9CF03-C750-E017-A534-B20DE4A46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70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F5D6F0-6737-AA15-7FB1-FF544979E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                          </a:t>
            </a:r>
            <a:r>
              <a:rPr lang="fr-BE" sz="2700" b="1" dirty="0"/>
              <a:t>les causes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F9AC30-83A0-C213-FC83-C0EE9FCBD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BE" sz="2000" u="sng" dirty="0"/>
              <a:t>Inflation</a:t>
            </a:r>
            <a:r>
              <a:rPr lang="fr-BE" sz="2000" dirty="0"/>
              <a:t> élevée (10%) : presque compensée dans le BMF, retardée pour les honoraires</a:t>
            </a:r>
          </a:p>
          <a:p>
            <a:r>
              <a:rPr lang="fr-BE" sz="2000" dirty="0"/>
              <a:t>Coûts de l’</a:t>
            </a:r>
            <a:r>
              <a:rPr lang="fr-BE" sz="2000" u="sng" dirty="0"/>
              <a:t>énergie</a:t>
            </a:r>
            <a:r>
              <a:rPr lang="fr-BE" sz="2000" dirty="0"/>
              <a:t> (+253 </a:t>
            </a:r>
            <a:r>
              <a:rPr lang="fr-BE" sz="2000" dirty="0" err="1"/>
              <a:t>mios</a:t>
            </a:r>
            <a:r>
              <a:rPr lang="fr-BE" sz="2000" dirty="0"/>
              <a:t> de 2021 à 2022, </a:t>
            </a:r>
            <a:r>
              <a:rPr lang="fr-BE" sz="2000" dirty="0">
                <a:solidFill>
                  <a:srgbClr val="FF0000"/>
                </a:solidFill>
              </a:rPr>
              <a:t>expliquant à eux seuls le passage d’une MB+ à une MB-</a:t>
            </a:r>
            <a:r>
              <a:rPr lang="fr-BE" sz="2000" dirty="0"/>
              <a:t>) : +62%</a:t>
            </a:r>
          </a:p>
          <a:p>
            <a:r>
              <a:rPr lang="fr-BE" sz="2000" dirty="0"/>
              <a:t>Augmentation des </a:t>
            </a:r>
            <a:r>
              <a:rPr lang="fr-BE" sz="2000" u="sng" dirty="0"/>
              <a:t>taux d’intérêt </a:t>
            </a:r>
            <a:r>
              <a:rPr lang="fr-BE" sz="2000" dirty="0"/>
              <a:t>à CT et LT</a:t>
            </a:r>
          </a:p>
          <a:p>
            <a:r>
              <a:rPr lang="fr-BE" sz="2000" u="sng" dirty="0"/>
              <a:t>Sous-indexation des honoraires </a:t>
            </a:r>
            <a:r>
              <a:rPr lang="fr-BE" sz="2000" dirty="0"/>
              <a:t>(1,7% en moyenne -0,73% en janvier et 2% en juin) </a:t>
            </a:r>
          </a:p>
          <a:p>
            <a:r>
              <a:rPr lang="fr-BE" sz="2000" dirty="0"/>
              <a:t>Souvent une </a:t>
            </a:r>
            <a:r>
              <a:rPr lang="fr-BE" sz="2000" u="sng" dirty="0"/>
              <a:t>activité</a:t>
            </a:r>
            <a:r>
              <a:rPr lang="fr-BE" sz="2000" dirty="0"/>
              <a:t> pré-covid non encore retrouvée (-5,6% par rapport à 2021 - -6,4% pour l’</a:t>
            </a:r>
            <a:r>
              <a:rPr lang="fr-BE" sz="2000" dirty="0" err="1"/>
              <a:t>hospi</a:t>
            </a:r>
            <a:r>
              <a:rPr lang="fr-BE" sz="2000" dirty="0"/>
              <a:t> classique et +2,2% pour l’</a:t>
            </a:r>
            <a:r>
              <a:rPr lang="fr-BE" sz="2000" dirty="0" err="1"/>
              <a:t>hospi</a:t>
            </a:r>
            <a:r>
              <a:rPr lang="fr-BE" sz="2000" dirty="0"/>
              <a:t> chirur.de jour). Activité ralentie aussi par les pénuries de personnel (de l’ordre de 5%) et l’absentéisme croissant (7,2% à CT et 4,1% à LT)</a:t>
            </a:r>
          </a:p>
          <a:p>
            <a:endParaRPr lang="fr-BE" sz="2000" dirty="0"/>
          </a:p>
          <a:p>
            <a:pPr marL="0" indent="0">
              <a:buNone/>
            </a:pPr>
            <a:r>
              <a:rPr lang="fr-BE" sz="2000" dirty="0"/>
              <a:t>    </a:t>
            </a:r>
            <a:r>
              <a:rPr lang="fr-BE" sz="2000" b="1" dirty="0"/>
              <a:t>Les coûts ont augmenté de 8% alors que les recettes se sont accrues</a:t>
            </a:r>
          </a:p>
          <a:p>
            <a:pPr marL="0" indent="0">
              <a:buNone/>
            </a:pPr>
            <a:r>
              <a:rPr lang="fr-BE" sz="2000" b="1" dirty="0"/>
              <a:t>    de 6,6%     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83329A-6930-6217-94B6-DFDE4AD7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08102C-BE67-5F3A-F10F-BD03AE5B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81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83EDF5-47F3-7BC2-9167-79E4B09A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C7993C-B8B1-F598-1DDA-80134B2ED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6"/>
            <a:ext cx="7886700" cy="2935485"/>
          </a:xfrm>
        </p:spPr>
        <p:txBody>
          <a:bodyPr>
            <a:normAutofit/>
          </a:bodyPr>
          <a:lstStyle/>
          <a:p>
            <a:r>
              <a:rPr lang="fr-BE" sz="2000" dirty="0">
                <a:solidFill>
                  <a:srgbClr val="FF0000"/>
                </a:solidFill>
              </a:rPr>
              <a:t>57% des hôpitaux sont dans le rouge </a:t>
            </a:r>
            <a:r>
              <a:rPr lang="fr-BE" sz="2000" dirty="0"/>
              <a:t>en résultat courant (2X + qu’en 2021)</a:t>
            </a:r>
          </a:p>
          <a:p>
            <a:r>
              <a:rPr lang="fr-BE" sz="2000" dirty="0"/>
              <a:t>Des 37 hôpitaux en résultat &gt; 0, la plupart le sont « tout juste » (entre 0 et 1%) de sorte que près de </a:t>
            </a:r>
            <a:r>
              <a:rPr lang="fr-BE" sz="2000" dirty="0">
                <a:solidFill>
                  <a:srgbClr val="FF0000"/>
                </a:solidFill>
              </a:rPr>
              <a:t>90% des hôpitaux sont en situation précaire</a:t>
            </a:r>
          </a:p>
          <a:p>
            <a:r>
              <a:rPr lang="fr-BE" sz="2000" dirty="0"/>
              <a:t>Un quart des hôpitaux ont un free cash flow (trésorerie disponible) négatif </a:t>
            </a:r>
            <a:r>
              <a:rPr lang="fr-BE" sz="2000" dirty="0" err="1"/>
              <a:t>çàd</a:t>
            </a:r>
            <a:r>
              <a:rPr lang="fr-BE" sz="2000" dirty="0"/>
              <a:t> ne peuvent faire face à leurs engagements</a:t>
            </a:r>
          </a:p>
          <a:p>
            <a:r>
              <a:rPr lang="fr-BE" sz="2000" dirty="0">
                <a:solidFill>
                  <a:srgbClr val="FF0000"/>
                </a:solidFill>
              </a:rPr>
              <a:t>Le Cash flow rapporté aux dettes à LT venant à échéance dans l’année est de 1,25 </a:t>
            </a:r>
            <a:r>
              <a:rPr lang="fr-BE" sz="2000" dirty="0"/>
              <a:t>(1,85 en 2021). En dessous de 1, l’hôpital ne peut pas rembourses ses dettes…sauf à emprunter (effet boule de neige)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68EAEE-6092-3801-38D9-10B89761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2E7305-1497-B0CE-7488-68F23E96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423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AC0D27-DC42-0DF1-29CA-24E5BA7FF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                     </a:t>
            </a:r>
            <a:r>
              <a:rPr lang="fr-BE" sz="2700" b="1" dirty="0"/>
              <a:t>2023 ne sera pas meilleur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489A23-23B4-24AF-FB75-29055A953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dirty="0"/>
              <a:t>                                  </a:t>
            </a:r>
            <a:r>
              <a:rPr lang="fr-BE" sz="2625" dirty="0"/>
              <a:t>2024 probablement pas non plus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&gt; </a:t>
            </a:r>
            <a:r>
              <a:rPr lang="fr-BE" dirty="0">
                <a:solidFill>
                  <a:srgbClr val="FF0000"/>
                </a:solidFill>
              </a:rPr>
              <a:t>Situation jamais vue </a:t>
            </a:r>
            <a:r>
              <a:rPr lang="fr-BE" dirty="0"/>
              <a:t>au cours de mes 35 années de carrière de directeur d’hôpital même si les difficultés financières ont toujours été un souci majeur </a:t>
            </a:r>
            <a:r>
              <a:rPr lang="fr-BE" sz="1950" dirty="0"/>
              <a:t>(généralement 2% de MB -ce qui est très peu- avec un quart des hôpitaux dans le rouge)</a:t>
            </a:r>
          </a:p>
          <a:p>
            <a:pPr marL="0" indent="0">
              <a:buNone/>
            </a:pPr>
            <a:r>
              <a:rPr lang="fr-BE" dirty="0"/>
              <a:t> &gt; </a:t>
            </a:r>
            <a:r>
              <a:rPr lang="fr-BE" sz="2925" dirty="0">
                <a:solidFill>
                  <a:srgbClr val="FF0000"/>
                </a:solidFill>
              </a:rPr>
              <a:t>Les hôpitaux sont en danger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/>
              <a:t>: </a:t>
            </a:r>
            <a:r>
              <a:rPr lang="fr-BE" dirty="0">
                <a:solidFill>
                  <a:srgbClr val="0070C0"/>
                </a:solidFill>
              </a:rPr>
              <a:t>on pourrait s’attendre à l’une ou l’autre </a:t>
            </a:r>
            <a:r>
              <a:rPr lang="fr-BE" b="1" dirty="0">
                <a:solidFill>
                  <a:srgbClr val="0070C0"/>
                </a:solidFill>
              </a:rPr>
              <a:t>faillite</a:t>
            </a:r>
            <a:r>
              <a:rPr lang="fr-BE" dirty="0">
                <a:solidFill>
                  <a:srgbClr val="0070C0"/>
                </a:solidFill>
              </a:rPr>
              <a:t> </a:t>
            </a:r>
            <a:r>
              <a:rPr lang="fr-BE" sz="1650" dirty="0"/>
              <a:t>(puisque les </a:t>
            </a:r>
            <a:r>
              <a:rPr lang="fr-BE" sz="1650" dirty="0" err="1"/>
              <a:t>hôp</a:t>
            </a:r>
            <a:r>
              <a:rPr lang="fr-BE" sz="1650" dirty="0"/>
              <a:t>. sont désormais soumis au code des sociétés)</a:t>
            </a:r>
          </a:p>
          <a:p>
            <a:pPr marL="0" indent="0">
              <a:buNone/>
            </a:pPr>
            <a:r>
              <a:rPr lang="fr-BE" dirty="0"/>
              <a:t>&gt; </a:t>
            </a:r>
            <a:r>
              <a:rPr lang="fr-BE" dirty="0">
                <a:solidFill>
                  <a:srgbClr val="FF0000"/>
                </a:solidFill>
              </a:rPr>
              <a:t>La situation est particulièrement critique pour les services médicaux</a:t>
            </a:r>
            <a:r>
              <a:rPr lang="fr-BE" dirty="0"/>
              <a:t>, traditionnellement en léger bénéfice de 2% mais à envisager en perte à partir de 2024 </a:t>
            </a:r>
            <a:r>
              <a:rPr lang="fr-BE" sz="1650" dirty="0"/>
              <a:t>(du fait du décalage de l’indexation versus l’inflation et de la non compensation de coûts accrus : énergie, taux d’intérêt, charges de personnel IFIC, coût du matériel-équipement,…)</a:t>
            </a:r>
          </a:p>
          <a:p>
            <a:pPr>
              <a:buFont typeface="Wingdings" panose="05000000000000000000" pitchFamily="2" charset="2"/>
              <a:buChar char="Ø"/>
            </a:pP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421736-FB53-5DCA-4884-5ACC59D5B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C27199-1AB7-459F-D44F-F34DB7FD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8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6CFBD6-B862-AFA8-4683-2EF543F63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            </a:t>
            </a:r>
            <a:r>
              <a:rPr lang="fr-BE" sz="2700" b="1" dirty="0"/>
              <a:t>Indexation des honoraires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A8C569-1D6B-15A6-B938-73551633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                           </a:t>
            </a:r>
            <a:r>
              <a:rPr lang="fr-BE" u="sng" dirty="0"/>
              <a:t>% index honoraires</a:t>
            </a:r>
            <a:r>
              <a:rPr lang="fr-BE" dirty="0"/>
              <a:t>                </a:t>
            </a:r>
            <a:r>
              <a:rPr lang="fr-BE" u="sng" dirty="0"/>
              <a:t>% inflation</a:t>
            </a:r>
          </a:p>
          <a:p>
            <a:pPr marL="0" indent="0">
              <a:buNone/>
            </a:pPr>
            <a:r>
              <a:rPr lang="fr-BE" dirty="0"/>
              <a:t>   </a:t>
            </a:r>
            <a:r>
              <a:rPr lang="fr-BE" sz="1800" dirty="0"/>
              <a:t>2021                            1,05                                                  3,22</a:t>
            </a:r>
          </a:p>
          <a:p>
            <a:r>
              <a:rPr lang="fr-BE" sz="1800" dirty="0"/>
              <a:t>2022                            1,70 </a:t>
            </a:r>
            <a:r>
              <a:rPr lang="fr-BE" sz="1050" dirty="0"/>
              <a:t>(0,73 en J et 2 en juin)                                        </a:t>
            </a:r>
            <a:r>
              <a:rPr lang="fr-BE" sz="1800" dirty="0"/>
              <a:t>10,33</a:t>
            </a:r>
          </a:p>
          <a:p>
            <a:r>
              <a:rPr lang="fr-BE" sz="1800" u="sng" dirty="0"/>
              <a:t>2023</a:t>
            </a:r>
            <a:r>
              <a:rPr lang="fr-BE" sz="1800" dirty="0"/>
              <a:t>                            5,11 </a:t>
            </a:r>
            <a:r>
              <a:rPr lang="fr-BE" sz="1050" dirty="0"/>
              <a:t>(7,11 moins 2 déjà </a:t>
            </a:r>
            <a:r>
              <a:rPr lang="fr-BE" sz="1050" dirty="0" err="1"/>
              <a:t>appl</a:t>
            </a:r>
            <a:r>
              <a:rPr lang="fr-BE" sz="1050" dirty="0"/>
              <a:t>. en juin)                          </a:t>
            </a:r>
            <a:r>
              <a:rPr lang="fr-BE" sz="1800" dirty="0"/>
              <a:t>4,68</a:t>
            </a:r>
            <a:r>
              <a:rPr lang="fr-BE" sz="1050" dirty="0"/>
              <a:t>  </a:t>
            </a:r>
          </a:p>
          <a:p>
            <a:r>
              <a:rPr lang="fr-BE" sz="1800" u="sng" dirty="0"/>
              <a:t>2024</a:t>
            </a:r>
            <a:r>
              <a:rPr lang="fr-BE" sz="1800" dirty="0"/>
              <a:t> </a:t>
            </a:r>
            <a:r>
              <a:rPr lang="fr-BE" sz="1050" dirty="0"/>
              <a:t>                                               </a:t>
            </a:r>
            <a:r>
              <a:rPr lang="fr-BE" sz="1800" dirty="0"/>
              <a:t>6,05                                                  3 à 4 estimés</a:t>
            </a:r>
          </a:p>
          <a:p>
            <a:endParaRPr lang="fr-BE" sz="1800" dirty="0"/>
          </a:p>
          <a:p>
            <a:r>
              <a:rPr lang="fr-BE" sz="1800" dirty="0"/>
              <a:t>Ces différences sont dues au mécanisme de décalage du calcul de l’index</a:t>
            </a:r>
          </a:p>
          <a:p>
            <a:r>
              <a:rPr lang="fr-BE" sz="1800" dirty="0"/>
              <a:t>      </a:t>
            </a:r>
            <a:r>
              <a:rPr lang="fr-BE" sz="1800" i="1" dirty="0"/>
              <a:t>« Ce qui n’est pas donné est perdu » </a:t>
            </a:r>
            <a:r>
              <a:rPr lang="fr-BE" sz="1800" dirty="0"/>
              <a:t>(</a:t>
            </a:r>
            <a:r>
              <a:rPr lang="fr-BE" sz="1800" dirty="0" err="1"/>
              <a:t>L.Cassiers</a:t>
            </a:r>
            <a:r>
              <a:rPr lang="fr-BE" sz="1800" dirty="0"/>
              <a:t>)</a:t>
            </a:r>
            <a:endParaRPr lang="fr-BE" sz="1800" i="1" dirty="0"/>
          </a:p>
          <a:p>
            <a:endParaRPr lang="fr-BE" sz="1800" i="1" dirty="0"/>
          </a:p>
          <a:p>
            <a:pPr marL="0" indent="0">
              <a:buNone/>
            </a:pPr>
            <a:endParaRPr lang="fr-BE" sz="1800" dirty="0"/>
          </a:p>
          <a:p>
            <a:pPr marL="0" indent="0">
              <a:buNone/>
            </a:pPr>
            <a:endParaRPr lang="fr-BE" sz="1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F29478-28B7-1068-E710-9A74741FF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9356A6-E24C-BE24-9D15-5D491B73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122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3EEA9-4352-74EA-0504-B310F8CCA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400" dirty="0">
                <a:solidFill>
                  <a:srgbClr val="FF0000"/>
                </a:solidFill>
              </a:rPr>
              <a:t>Heureusement les principaux ratios </a:t>
            </a:r>
            <a:r>
              <a:rPr lang="fr-BE" sz="2400" dirty="0" err="1">
                <a:solidFill>
                  <a:srgbClr val="FF0000"/>
                </a:solidFill>
              </a:rPr>
              <a:t>bilantaires</a:t>
            </a:r>
            <a:r>
              <a:rPr lang="fr-BE" sz="2400" dirty="0">
                <a:solidFill>
                  <a:srgbClr val="FF0000"/>
                </a:solidFill>
              </a:rPr>
              <a:t> sont encore acceptables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D25896-235F-6B7C-DF47-CF3C7F87F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BE" dirty="0">
                <a:solidFill>
                  <a:srgbClr val="0070C0"/>
                </a:solidFill>
              </a:rPr>
              <a:t>mais pour combien de temps </a:t>
            </a:r>
            <a:r>
              <a:rPr lang="fr-BE" dirty="0"/>
              <a:t>? Ils peuvent rapidement se dégrader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000" dirty="0"/>
              <a:t>Le ratio de </a:t>
            </a:r>
            <a:r>
              <a:rPr lang="fr-BE" sz="2000" dirty="0">
                <a:solidFill>
                  <a:srgbClr val="FF0000"/>
                </a:solidFill>
              </a:rPr>
              <a:t>solvabilité</a:t>
            </a:r>
            <a:r>
              <a:rPr lang="fr-BE" sz="2000" dirty="0"/>
              <a:t> (Fds propres hors subsides sur le total du passif) est de 23,7%, pour la première fois sous pression (minimum 20% recommandé)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000" dirty="0"/>
              <a:t>Le ratio de </a:t>
            </a:r>
            <a:r>
              <a:rPr lang="fr-BE" sz="2000" dirty="0">
                <a:solidFill>
                  <a:srgbClr val="FF0000"/>
                </a:solidFill>
              </a:rPr>
              <a:t>liquidité</a:t>
            </a:r>
            <a:r>
              <a:rPr lang="fr-BE" sz="2000" dirty="0"/>
              <a:t> est de 1,40 (mais en dessous de 1, l’hôpital ne peut faire face à ses dettes)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000" dirty="0"/>
              <a:t>Le ratio de continuité des investissements est de 1 mais en baisse de 25% depuis 2018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000" dirty="0"/>
              <a:t>Le ratio de couverture (cash flow/dettes à LT à échéance) est de 1,25 (mais 1,84 en 2021)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D5DE68-8C18-EBD7-2660-BAACA819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G.Durant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2494DF-6614-0730-E3A1-40C907EF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C42-34B9-4A67-B8FC-5CDE8B53CB50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448603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Organique</Template>
  <TotalTime>0</TotalTime>
  <Words>2714</Words>
  <Application>Microsoft Office PowerPoint</Application>
  <PresentationFormat>Affichage à l'écran (4:3)</PresentationFormat>
  <Paragraphs>239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Calibri</vt:lpstr>
      <vt:lpstr>Calibri Light</vt:lpstr>
      <vt:lpstr>Wingdings</vt:lpstr>
      <vt:lpstr>Wingdings 2</vt:lpstr>
      <vt:lpstr>HDOfficeLightV0</vt:lpstr>
      <vt:lpstr>Réformes successives du financement hospitalier et situation financière des hôpitaux belges</vt:lpstr>
      <vt:lpstr>                                                Préambule</vt:lpstr>
      <vt:lpstr>Situation financière de nos hôpitaux généraux</vt:lpstr>
      <vt:lpstr>                                 les chiffres</vt:lpstr>
      <vt:lpstr>                          les causes</vt:lpstr>
      <vt:lpstr>Présentation PowerPoint</vt:lpstr>
      <vt:lpstr>                     2023 ne sera pas meilleur</vt:lpstr>
      <vt:lpstr>            Indexation des honoraires</vt:lpstr>
      <vt:lpstr>Heureusement les principaux ratios bilantaires sont encore acceptables</vt:lpstr>
      <vt:lpstr>                         Et pourtant</vt:lpstr>
      <vt:lpstr>      Et pendant la pandémie (2020 jusque 09/21)</vt:lpstr>
      <vt:lpstr>                   2022 fut désastreux : ALERTE</vt:lpstr>
      <vt:lpstr>Présentation PowerPoint</vt:lpstr>
      <vt:lpstr>                 Faire des économies ? </vt:lpstr>
      <vt:lpstr>Les réformes successives du financement hospitalier</vt:lpstr>
      <vt:lpstr>             Les réformes à l’étranger</vt:lpstr>
      <vt:lpstr>              Un mix de modèles</vt:lpstr>
      <vt:lpstr>La réforme du financement des hôpitaux en Belgique</vt:lpstr>
      <vt:lpstr>           Les réformes successives</vt:lpstr>
      <vt:lpstr>Présentation PowerPoint</vt:lpstr>
      <vt:lpstr>Présentation PowerPoint</vt:lpstr>
      <vt:lpstr>               Réforme de la nomenclature</vt:lpstr>
      <vt:lpstr>   Par ailleurs : cahier de charges bien fourni…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Réformes successives du financement hospitalier et situation financière des hôpitaux belges</dc:title>
  <dc:creator>gdurant332@gmail.com</dc:creator>
  <cp:lastModifiedBy>Stéphanie André</cp:lastModifiedBy>
  <cp:revision>121</cp:revision>
  <dcterms:created xsi:type="dcterms:W3CDTF">2024-01-23T15:41:48Z</dcterms:created>
  <dcterms:modified xsi:type="dcterms:W3CDTF">2024-01-30T08:06:56Z</dcterms:modified>
</cp:coreProperties>
</file>