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2"/>
  </p:sldMasterIdLst>
  <p:notesMasterIdLst>
    <p:notesMasterId r:id="rId48"/>
  </p:notesMasterIdLst>
  <p:sldIdLst>
    <p:sldId id="256" r:id="rId13"/>
    <p:sldId id="3533" r:id="rId14"/>
    <p:sldId id="3629" r:id="rId15"/>
    <p:sldId id="3562" r:id="rId16"/>
    <p:sldId id="3631" r:id="rId17"/>
    <p:sldId id="3621" r:id="rId18"/>
    <p:sldId id="3626" r:id="rId19"/>
    <p:sldId id="3654" r:id="rId20"/>
    <p:sldId id="3625" r:id="rId21"/>
    <p:sldId id="3627" r:id="rId22"/>
    <p:sldId id="3628" r:id="rId23"/>
    <p:sldId id="3630" r:id="rId24"/>
    <p:sldId id="3374" r:id="rId25"/>
    <p:sldId id="3624" r:id="rId26"/>
    <p:sldId id="3633" r:id="rId27"/>
    <p:sldId id="3634" r:id="rId28"/>
    <p:sldId id="3635" r:id="rId29"/>
    <p:sldId id="3636" r:id="rId30"/>
    <p:sldId id="3638" r:id="rId31"/>
    <p:sldId id="3641" r:id="rId32"/>
    <p:sldId id="3639" r:id="rId33"/>
    <p:sldId id="3640" r:id="rId34"/>
    <p:sldId id="3642" r:id="rId35"/>
    <p:sldId id="3643" r:id="rId36"/>
    <p:sldId id="3644" r:id="rId37"/>
    <p:sldId id="3645" r:id="rId38"/>
    <p:sldId id="3646" r:id="rId39"/>
    <p:sldId id="3647" r:id="rId40"/>
    <p:sldId id="3648" r:id="rId41"/>
    <p:sldId id="3650" r:id="rId42"/>
    <p:sldId id="3649" r:id="rId43"/>
    <p:sldId id="3651" r:id="rId44"/>
    <p:sldId id="3652" r:id="rId45"/>
    <p:sldId id="3653" r:id="rId46"/>
    <p:sldId id="518" r:id="rId4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4" autoAdjust="0"/>
    <p:restoredTop sz="88161" autoAdjust="0"/>
  </p:normalViewPr>
  <p:slideViewPr>
    <p:cSldViewPr snapToGrid="0">
      <p:cViewPr varScale="1">
        <p:scale>
          <a:sx n="45" d="100"/>
          <a:sy n="45" d="100"/>
        </p:scale>
        <p:origin x="12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05B1A-287F-4C74-9BCD-2DD59ADCCC9C}" type="datetimeFigureOut">
              <a:rPr lang="nl-NL" smtClean="0"/>
              <a:t>12-6-2023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81278-F71D-4557-8C6B-83C93B490D2C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45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58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97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53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100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40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42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62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56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59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252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16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26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389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88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842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17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398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687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373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441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469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4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96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81278-F71D-4557-8C6B-83C93B490D2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9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20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13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46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45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1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81278-F71D-4557-8C6B-83C93B490D2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08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2A4EC-149C-44E8-B123-46801F780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99" y="5257800"/>
            <a:ext cx="8024068" cy="8160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>
              <a:defRPr lang="nl-NL" sz="4000" b="1" i="0" u="none" strike="noStrike" cap="none" spc="0" baseline="0" dirty="0">
                <a:solidFill>
                  <a:srgbClr val="152846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tabLst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51FB8-A867-4236-BFB0-A75090623D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1799" y="6165903"/>
            <a:ext cx="8024068" cy="478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nl-NL" sz="20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cs typeface="Calibri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| Voornaam en naam</a:t>
            </a:r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7D453B24-069E-43B5-90D4-63EA1028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839" y="6165903"/>
            <a:ext cx="2666362" cy="478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7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EFF2EE97-8321-47C0-BE34-F2E8F7D83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31009"/>
          <a:stretch/>
        </p:blipFill>
        <p:spPr>
          <a:xfrm>
            <a:off x="-7" y="692097"/>
            <a:ext cx="12192000" cy="4365707"/>
          </a:xfrm>
          <a:prstGeom prst="rect">
            <a:avLst/>
          </a:prstGeom>
        </p:spPr>
      </p:pic>
      <p:sp>
        <p:nvSpPr>
          <p:cNvPr id="9" name="Kruis 19">
            <a:extLst>
              <a:ext uri="{FF2B5EF4-FFF2-40B4-BE49-F238E27FC236}">
                <a16:creationId xmlns:a16="http://schemas.microsoft.com/office/drawing/2014/main" id="{6B29CD15-0E67-4DA1-842F-75C14CB659FB}"/>
              </a:ext>
            </a:extLst>
          </p:cNvPr>
          <p:cNvSpPr/>
          <p:nvPr userDrawn="1"/>
        </p:nvSpPr>
        <p:spPr>
          <a:xfrm>
            <a:off x="1087018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Kruis 20">
            <a:extLst>
              <a:ext uri="{FF2B5EF4-FFF2-40B4-BE49-F238E27FC236}">
                <a16:creationId xmlns:a16="http://schemas.microsoft.com/office/drawing/2014/main" id="{BABF8892-1FE6-49DB-8EA8-6B94853BE857}"/>
              </a:ext>
            </a:extLst>
          </p:cNvPr>
          <p:cNvSpPr/>
          <p:nvPr userDrawn="1"/>
        </p:nvSpPr>
        <p:spPr>
          <a:xfrm>
            <a:off x="1138965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81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8A38440F-AAE6-4C81-8C0C-4A7023C2A497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1473200"/>
            <a:ext cx="10541000" cy="45037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om een SmartArt-graphic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410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1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0F68C0B3-5E70-4ECB-8510-0116D9A1FD8E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096000" y="1490663"/>
            <a:ext cx="5265738" cy="46751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om een SmartArt-graphic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92099"/>
            <a:ext cx="10524068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97105B87-A036-4ADF-8590-BE3397CCE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731" y="1490662"/>
            <a:ext cx="5063069" cy="46752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82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92099"/>
            <a:ext cx="10524068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7" name="Rechthoek 7">
            <a:extLst>
              <a:ext uri="{FF2B5EF4-FFF2-40B4-BE49-F238E27FC236}">
                <a16:creationId xmlns:a16="http://schemas.microsoft.com/office/drawing/2014/main" id="{6D949F51-F533-474E-AEC1-9BA03AB2AFA6}"/>
              </a:ext>
            </a:extLst>
          </p:cNvPr>
          <p:cNvSpPr/>
          <p:nvPr userDrawn="1"/>
        </p:nvSpPr>
        <p:spPr>
          <a:xfrm>
            <a:off x="884766" y="1502556"/>
            <a:ext cx="2112236" cy="360035"/>
          </a:xfrm>
          <a:prstGeom prst="rect">
            <a:avLst/>
          </a:pr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8" name="Gelijkbenige driehoek 8">
            <a:extLst>
              <a:ext uri="{FF2B5EF4-FFF2-40B4-BE49-F238E27FC236}">
                <a16:creationId xmlns:a16="http://schemas.microsoft.com/office/drawing/2014/main" id="{83CA579C-47D0-4750-A087-52D62F260106}"/>
              </a:ext>
            </a:extLst>
          </p:cNvPr>
          <p:cNvSpPr/>
          <p:nvPr userDrawn="1"/>
        </p:nvSpPr>
        <p:spPr>
          <a:xfrm rot="10799991">
            <a:off x="1540867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9" name="Rechthoek 9">
            <a:extLst>
              <a:ext uri="{FF2B5EF4-FFF2-40B4-BE49-F238E27FC236}">
                <a16:creationId xmlns:a16="http://schemas.microsoft.com/office/drawing/2014/main" id="{BCB5DC51-CE63-4FB4-90AD-FDFC842543B7}"/>
              </a:ext>
            </a:extLst>
          </p:cNvPr>
          <p:cNvSpPr/>
          <p:nvPr userDrawn="1"/>
        </p:nvSpPr>
        <p:spPr>
          <a:xfrm>
            <a:off x="2996993" y="1502556"/>
            <a:ext cx="2134279" cy="360035"/>
          </a:xfrm>
          <a:prstGeom prst="rect">
            <a:avLst/>
          </a:prstGeom>
          <a:solidFill>
            <a:srgbClr val="152846"/>
          </a:solidFill>
          <a:ln w="12701" cap="flat">
            <a:solidFill>
              <a:srgbClr val="18386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1" name="Gelijkbenige driehoek 10">
            <a:extLst>
              <a:ext uri="{FF2B5EF4-FFF2-40B4-BE49-F238E27FC236}">
                <a16:creationId xmlns:a16="http://schemas.microsoft.com/office/drawing/2014/main" id="{EDBF06B4-8BD0-4A9D-812A-C7C9030F6CDD}"/>
              </a:ext>
            </a:extLst>
          </p:cNvPr>
          <p:cNvSpPr/>
          <p:nvPr userDrawn="1"/>
        </p:nvSpPr>
        <p:spPr>
          <a:xfrm rot="10799991">
            <a:off x="3653104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152846"/>
          </a:solidFill>
          <a:ln w="12701" cap="flat">
            <a:solidFill>
              <a:srgbClr val="15284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6A23DE4-8245-411E-A48B-C0E5FA81D20D}"/>
              </a:ext>
            </a:extLst>
          </p:cNvPr>
          <p:cNvSpPr/>
          <p:nvPr userDrawn="1"/>
        </p:nvSpPr>
        <p:spPr>
          <a:xfrm>
            <a:off x="5109239" y="1502556"/>
            <a:ext cx="2112236" cy="360035"/>
          </a:xfrm>
          <a:prstGeom prst="rect">
            <a:avLst/>
          </a:pr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4" name="Gelijkbenige driehoek 12">
            <a:extLst>
              <a:ext uri="{FF2B5EF4-FFF2-40B4-BE49-F238E27FC236}">
                <a16:creationId xmlns:a16="http://schemas.microsoft.com/office/drawing/2014/main" id="{3966A5E4-D35E-46B3-BC59-41318033C348}"/>
              </a:ext>
            </a:extLst>
          </p:cNvPr>
          <p:cNvSpPr/>
          <p:nvPr userDrawn="1"/>
        </p:nvSpPr>
        <p:spPr>
          <a:xfrm rot="10799991">
            <a:off x="5765331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5" name="Rechthoek 13">
            <a:extLst>
              <a:ext uri="{FF2B5EF4-FFF2-40B4-BE49-F238E27FC236}">
                <a16:creationId xmlns:a16="http://schemas.microsoft.com/office/drawing/2014/main" id="{4A694EC0-1D3E-4A35-820D-1178E4F9C720}"/>
              </a:ext>
            </a:extLst>
          </p:cNvPr>
          <p:cNvSpPr/>
          <p:nvPr userDrawn="1"/>
        </p:nvSpPr>
        <p:spPr>
          <a:xfrm>
            <a:off x="7221466" y="1502556"/>
            <a:ext cx="2112236" cy="360035"/>
          </a:xfrm>
          <a:prstGeom prst="rect">
            <a:avLst/>
          </a:prstGeom>
          <a:solidFill>
            <a:srgbClr val="152846"/>
          </a:solidFill>
          <a:ln w="12701" cap="flat">
            <a:solidFill>
              <a:srgbClr val="18386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6" name="Gelijkbenige driehoek 14">
            <a:extLst>
              <a:ext uri="{FF2B5EF4-FFF2-40B4-BE49-F238E27FC236}">
                <a16:creationId xmlns:a16="http://schemas.microsoft.com/office/drawing/2014/main" id="{64A46E13-D8E3-47A7-A226-CFA618991A4F}"/>
              </a:ext>
            </a:extLst>
          </p:cNvPr>
          <p:cNvSpPr/>
          <p:nvPr userDrawn="1"/>
        </p:nvSpPr>
        <p:spPr>
          <a:xfrm rot="10799991">
            <a:off x="7877568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152846"/>
          </a:solidFill>
          <a:ln w="12701" cap="flat">
            <a:solidFill>
              <a:srgbClr val="15284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7" name="Rechthoek 15">
            <a:extLst>
              <a:ext uri="{FF2B5EF4-FFF2-40B4-BE49-F238E27FC236}">
                <a16:creationId xmlns:a16="http://schemas.microsoft.com/office/drawing/2014/main" id="{9DC3A8BF-680E-4E2C-B35A-9FF2F4E74E08}"/>
              </a:ext>
            </a:extLst>
          </p:cNvPr>
          <p:cNvSpPr/>
          <p:nvPr userDrawn="1"/>
        </p:nvSpPr>
        <p:spPr>
          <a:xfrm>
            <a:off x="9333703" y="1502556"/>
            <a:ext cx="1989789" cy="360035"/>
          </a:xfrm>
          <a:prstGeom prst="rect">
            <a:avLst/>
          </a:pr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8" name="Gelijkbenige driehoek 16">
            <a:extLst>
              <a:ext uri="{FF2B5EF4-FFF2-40B4-BE49-F238E27FC236}">
                <a16:creationId xmlns:a16="http://schemas.microsoft.com/office/drawing/2014/main" id="{AF1280E1-0CF8-4FDE-9B73-2821535D5D0F}"/>
              </a:ext>
            </a:extLst>
          </p:cNvPr>
          <p:cNvSpPr/>
          <p:nvPr userDrawn="1"/>
        </p:nvSpPr>
        <p:spPr>
          <a:xfrm rot="10799991">
            <a:off x="9989804" y="1662558"/>
            <a:ext cx="67207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58675"/>
          </a:solidFill>
          <a:ln w="12701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sp>
        <p:nvSpPr>
          <p:cNvPr id="19" name="Tekstvak 17">
            <a:extLst>
              <a:ext uri="{FF2B5EF4-FFF2-40B4-BE49-F238E27FC236}">
                <a16:creationId xmlns:a16="http://schemas.microsoft.com/office/drawing/2014/main" id="{9ABD761B-A604-4214-9C33-4A5A7DA91F27}"/>
              </a:ext>
            </a:extLst>
          </p:cNvPr>
          <p:cNvSpPr txBox="1"/>
          <p:nvPr userDrawn="1"/>
        </p:nvSpPr>
        <p:spPr>
          <a:xfrm>
            <a:off x="906800" y="1535767"/>
            <a:ext cx="2084682" cy="307777"/>
          </a:xfrm>
          <a:prstGeom prst="rect">
            <a:avLst/>
          </a:prstGeom>
          <a:noFill/>
          <a:ln w="9528" cap="flat">
            <a:solidFill>
              <a:srgbClr val="758675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1</a:t>
            </a:r>
          </a:p>
        </p:txBody>
      </p:sp>
      <p:sp>
        <p:nvSpPr>
          <p:cNvPr id="20" name="Tekstvak 18">
            <a:extLst>
              <a:ext uri="{FF2B5EF4-FFF2-40B4-BE49-F238E27FC236}">
                <a16:creationId xmlns:a16="http://schemas.microsoft.com/office/drawing/2014/main" id="{E02C92AB-33A3-4417-B615-F09F7A63701D}"/>
              </a:ext>
            </a:extLst>
          </p:cNvPr>
          <p:cNvSpPr txBox="1"/>
          <p:nvPr userDrawn="1"/>
        </p:nvSpPr>
        <p:spPr>
          <a:xfrm>
            <a:off x="2991482" y="1527455"/>
            <a:ext cx="211222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</a:t>
            </a:r>
            <a:r>
              <a:rPr lang="nl-BE" sz="12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Tahoma" pitchFamily="34"/>
                <a:cs typeface="Arial" pitchFamily="34"/>
              </a:rPr>
              <a:t> </a:t>
            </a: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2</a:t>
            </a:r>
          </a:p>
        </p:txBody>
      </p:sp>
      <p:sp>
        <p:nvSpPr>
          <p:cNvPr id="21" name="Tekstvak 19">
            <a:extLst>
              <a:ext uri="{FF2B5EF4-FFF2-40B4-BE49-F238E27FC236}">
                <a16:creationId xmlns:a16="http://schemas.microsoft.com/office/drawing/2014/main" id="{2CD110E4-3503-4A18-B98E-0F90D04C637D}"/>
              </a:ext>
            </a:extLst>
          </p:cNvPr>
          <p:cNvSpPr txBox="1"/>
          <p:nvPr userDrawn="1"/>
        </p:nvSpPr>
        <p:spPr>
          <a:xfrm>
            <a:off x="5109228" y="1527455"/>
            <a:ext cx="211222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3</a:t>
            </a:r>
          </a:p>
        </p:txBody>
      </p:sp>
      <p:sp>
        <p:nvSpPr>
          <p:cNvPr id="22" name="Tekstvak 20">
            <a:extLst>
              <a:ext uri="{FF2B5EF4-FFF2-40B4-BE49-F238E27FC236}">
                <a16:creationId xmlns:a16="http://schemas.microsoft.com/office/drawing/2014/main" id="{784EB8FE-8511-4EAF-B8EE-691CDE34C77C}"/>
              </a:ext>
            </a:extLst>
          </p:cNvPr>
          <p:cNvSpPr txBox="1"/>
          <p:nvPr userDrawn="1"/>
        </p:nvSpPr>
        <p:spPr>
          <a:xfrm>
            <a:off x="7280495" y="1537243"/>
            <a:ext cx="201622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4</a:t>
            </a:r>
          </a:p>
        </p:txBody>
      </p:sp>
      <p:sp>
        <p:nvSpPr>
          <p:cNvPr id="23" name="Tekstvak 21">
            <a:extLst>
              <a:ext uri="{FF2B5EF4-FFF2-40B4-BE49-F238E27FC236}">
                <a16:creationId xmlns:a16="http://schemas.microsoft.com/office/drawing/2014/main" id="{9666E9C4-23D4-4823-8FA3-D06C49C4835E}"/>
              </a:ext>
            </a:extLst>
          </p:cNvPr>
          <p:cNvSpPr txBox="1"/>
          <p:nvPr userDrawn="1"/>
        </p:nvSpPr>
        <p:spPr>
          <a:xfrm>
            <a:off x="9355738" y="1540083"/>
            <a:ext cx="196776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Tahoma" pitchFamily="34"/>
                <a:cs typeface="Arial" pitchFamily="34"/>
              </a:rPr>
              <a:t>Stap 5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5F2ABB85-8918-4C1C-B583-16CFA7C255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012" y="2428638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BE" sz="1400">
                <a:solidFill>
                  <a:srgbClr val="152846"/>
                </a:solidFill>
                <a:latin typeface="+mn-lt"/>
                <a:cs typeface="Arial" pitchFamily="34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E394C156-97BF-44CD-A3C2-1D3F97D52E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18837" y="2428912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tekst 23">
            <a:extLst>
              <a:ext uri="{FF2B5EF4-FFF2-40B4-BE49-F238E27FC236}">
                <a16:creationId xmlns:a16="http://schemas.microsoft.com/office/drawing/2014/main" id="{27C841A9-AB78-4CA2-80C9-C3DD29A279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31074" y="2428912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3">
            <a:extLst>
              <a:ext uri="{FF2B5EF4-FFF2-40B4-BE49-F238E27FC236}">
                <a16:creationId xmlns:a16="http://schemas.microsoft.com/office/drawing/2014/main" id="{6A4A909B-CC62-4DCB-83B9-F1FF8D2286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43310" y="2428912"/>
            <a:ext cx="2112428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3">
            <a:extLst>
              <a:ext uri="{FF2B5EF4-FFF2-40B4-BE49-F238E27FC236}">
                <a16:creationId xmlns:a16="http://schemas.microsoft.com/office/drawing/2014/main" id="{20BFFFA5-D5C9-4F60-9E8E-5F1BD76E50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55547" y="2428912"/>
            <a:ext cx="1989789" cy="3313108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None/>
              <a:defRPr lang="nl-NL" sz="1400" b="0" i="0" u="none" strike="noStrike" kern="1200" cap="none" spc="0" baseline="0" dirty="0" smtClean="0">
                <a:solidFill>
                  <a:srgbClr val="152846"/>
                </a:solidFill>
                <a:uFillTx/>
                <a:latin typeface="+mn-lt"/>
                <a:cs typeface="Arial" pitchFamily="34"/>
              </a:defRPr>
            </a:lvl1pPr>
          </a:lstStyle>
          <a:p>
            <a:pPr marL="0" marR="0" lvl="0" indent="0" algn="ctr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</a:pPr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63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8">
            <a:extLst>
              <a:ext uri="{FF2B5EF4-FFF2-40B4-BE49-F238E27FC236}">
                <a16:creationId xmlns:a16="http://schemas.microsoft.com/office/drawing/2014/main" id="{1733DD5F-968A-44E7-A9BD-6CBCC8F1A9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7697" y="855920"/>
            <a:ext cx="5411870" cy="47633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9714EBF8-F61A-47FE-8E9C-3C64FDCF0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7153" y="1796902"/>
            <a:ext cx="5411870" cy="2881424"/>
          </a:xfrm>
          <a:prstGeom prst="rect">
            <a:avLst/>
          </a:prstGeom>
          <a:solidFill>
            <a:srgbClr val="152846"/>
          </a:solidFill>
        </p:spPr>
        <p:txBody>
          <a:bodyPr anchor="ctr"/>
          <a:lstStyle>
            <a:lvl1pPr marL="0" indent="0" algn="ctr">
              <a:buNone/>
              <a:defRPr b="1" i="1">
                <a:solidFill>
                  <a:srgbClr val="F8F8F8"/>
                </a:solidFill>
              </a:defRPr>
            </a:lvl1pPr>
          </a:lstStyle>
          <a:p>
            <a:pPr lvl="0"/>
            <a:r>
              <a:rPr lang="nl-NL" dirty="0"/>
              <a:t>Klik hier om een quote </a:t>
            </a:r>
            <a:br>
              <a:rPr lang="nl-NL" dirty="0"/>
            </a:br>
            <a:r>
              <a:rPr lang="nl-NL" dirty="0"/>
              <a:t>toe te voegen.</a:t>
            </a:r>
            <a:endParaRPr lang="nl-BE" dirty="0"/>
          </a:p>
        </p:txBody>
      </p:sp>
      <p:sp>
        <p:nvSpPr>
          <p:cNvPr id="5" name="Tijdelijke aanduiding voor dianummer 12">
            <a:extLst>
              <a:ext uri="{FF2B5EF4-FFF2-40B4-BE49-F238E27FC236}">
                <a16:creationId xmlns:a16="http://schemas.microsoft.com/office/drawing/2014/main" id="{461CE237-8BC3-42BF-930E-B4608383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CE898E-AE82-48C0-A801-89C53568D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4898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/opmerk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E8F6F55-9C48-49B6-A304-9A7CF25D480B}"/>
              </a:ext>
            </a:extLst>
          </p:cNvPr>
          <p:cNvSpPr txBox="1"/>
          <p:nvPr userDrawn="1"/>
        </p:nvSpPr>
        <p:spPr>
          <a:xfrm>
            <a:off x="391799" y="5354296"/>
            <a:ext cx="802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rPr>
              <a:t>Vragen of opmerkingen?</a:t>
            </a:r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7D453B24-069E-43B5-90D4-63EA1028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839" y="6165903"/>
            <a:ext cx="2666362" cy="478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7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EFF2EE97-8321-47C0-BE34-F2E8F7D83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31009"/>
          <a:stretch/>
        </p:blipFill>
        <p:spPr>
          <a:xfrm>
            <a:off x="-7" y="692097"/>
            <a:ext cx="12192000" cy="4365707"/>
          </a:xfrm>
          <a:prstGeom prst="rect">
            <a:avLst/>
          </a:prstGeom>
        </p:spPr>
      </p:pic>
      <p:sp>
        <p:nvSpPr>
          <p:cNvPr id="9" name="Kruis 19">
            <a:extLst>
              <a:ext uri="{FF2B5EF4-FFF2-40B4-BE49-F238E27FC236}">
                <a16:creationId xmlns:a16="http://schemas.microsoft.com/office/drawing/2014/main" id="{6B29CD15-0E67-4DA1-842F-75C14CB659FB}"/>
              </a:ext>
            </a:extLst>
          </p:cNvPr>
          <p:cNvSpPr/>
          <p:nvPr userDrawn="1"/>
        </p:nvSpPr>
        <p:spPr>
          <a:xfrm>
            <a:off x="1087018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Kruis 20">
            <a:extLst>
              <a:ext uri="{FF2B5EF4-FFF2-40B4-BE49-F238E27FC236}">
                <a16:creationId xmlns:a16="http://schemas.microsoft.com/office/drawing/2014/main" id="{BABF8892-1FE6-49DB-8EA8-6B94853BE857}"/>
              </a:ext>
            </a:extLst>
          </p:cNvPr>
          <p:cNvSpPr/>
          <p:nvPr userDrawn="1"/>
        </p:nvSpPr>
        <p:spPr>
          <a:xfrm>
            <a:off x="1138965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Afbeelding 10" descr="Afbeelding met iPod&#10;&#10;Automatisch gegenereerde beschrijving">
            <a:extLst>
              <a:ext uri="{FF2B5EF4-FFF2-40B4-BE49-F238E27FC236}">
                <a16:creationId xmlns:a16="http://schemas.microsoft.com/office/drawing/2014/main" id="{039285A6-9D41-4846-82DE-30F0D4EDEB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38" y="6262132"/>
            <a:ext cx="186667" cy="180000"/>
          </a:xfrm>
          <a:prstGeom prst="rect">
            <a:avLst/>
          </a:prstGeom>
        </p:spPr>
      </p:pic>
      <p:pic>
        <p:nvPicPr>
          <p:cNvPr id="12" name="Afbeelding 11" descr="Afbeelding met tekst, donker&#10;&#10;Automatisch gegenereerde beschrijving">
            <a:extLst>
              <a:ext uri="{FF2B5EF4-FFF2-40B4-BE49-F238E27FC236}">
                <a16:creationId xmlns:a16="http://schemas.microsoft.com/office/drawing/2014/main" id="{F563D039-84DD-468B-8307-2A8B427289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1" y="6241609"/>
            <a:ext cx="188372" cy="1800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46E81992-35C4-44BC-A99B-9202FF64A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6" y="6241609"/>
            <a:ext cx="107308" cy="18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BA9ED7-1EF8-4B6D-94B1-F10DDFBE83C9}"/>
              </a:ext>
            </a:extLst>
          </p:cNvPr>
          <p:cNvSpPr txBox="1"/>
          <p:nvPr userDrawn="1"/>
        </p:nvSpPr>
        <p:spPr>
          <a:xfrm>
            <a:off x="448007" y="6123737"/>
            <a:ext cx="409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n-ea"/>
                <a:cs typeface="Calibri" pitchFamily="34"/>
              </a:rPr>
              <a:t>vandelanotte.be | contact@vdl.be |</a:t>
            </a:r>
          </a:p>
        </p:txBody>
      </p:sp>
    </p:spTree>
    <p:extLst>
      <p:ext uri="{BB962C8B-B14F-4D97-AF65-F5344CB8AC3E}">
        <p14:creationId xmlns:p14="http://schemas.microsoft.com/office/powerpoint/2010/main" val="6019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gen/opmerk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E8F6F55-9C48-49B6-A304-9A7CF25D480B}"/>
              </a:ext>
            </a:extLst>
          </p:cNvPr>
          <p:cNvSpPr txBox="1"/>
          <p:nvPr userDrawn="1"/>
        </p:nvSpPr>
        <p:spPr>
          <a:xfrm>
            <a:off x="391799" y="5354296"/>
            <a:ext cx="802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rPr>
              <a:t>Bedankt voor uw aandacht!</a:t>
            </a:r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7D453B24-069E-43B5-90D4-63EA1028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839" y="6165903"/>
            <a:ext cx="2666362" cy="478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7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EFF2EE97-8321-47C0-BE34-F2E8F7D83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31009"/>
          <a:stretch/>
        </p:blipFill>
        <p:spPr>
          <a:xfrm>
            <a:off x="-7" y="692097"/>
            <a:ext cx="12192000" cy="4365707"/>
          </a:xfrm>
          <a:prstGeom prst="rect">
            <a:avLst/>
          </a:prstGeom>
        </p:spPr>
      </p:pic>
      <p:sp>
        <p:nvSpPr>
          <p:cNvPr id="9" name="Kruis 19">
            <a:extLst>
              <a:ext uri="{FF2B5EF4-FFF2-40B4-BE49-F238E27FC236}">
                <a16:creationId xmlns:a16="http://schemas.microsoft.com/office/drawing/2014/main" id="{6B29CD15-0E67-4DA1-842F-75C14CB659FB}"/>
              </a:ext>
            </a:extLst>
          </p:cNvPr>
          <p:cNvSpPr/>
          <p:nvPr userDrawn="1"/>
        </p:nvSpPr>
        <p:spPr>
          <a:xfrm>
            <a:off x="1087018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Kruis 20">
            <a:extLst>
              <a:ext uri="{FF2B5EF4-FFF2-40B4-BE49-F238E27FC236}">
                <a16:creationId xmlns:a16="http://schemas.microsoft.com/office/drawing/2014/main" id="{BABF8892-1FE6-49DB-8EA8-6B94853BE857}"/>
              </a:ext>
            </a:extLst>
          </p:cNvPr>
          <p:cNvSpPr/>
          <p:nvPr userDrawn="1"/>
        </p:nvSpPr>
        <p:spPr>
          <a:xfrm>
            <a:off x="11389654" y="4777597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Afbeelding 10" descr="Afbeelding met iPod&#10;&#10;Automatisch gegenereerde beschrijving">
            <a:extLst>
              <a:ext uri="{FF2B5EF4-FFF2-40B4-BE49-F238E27FC236}">
                <a16:creationId xmlns:a16="http://schemas.microsoft.com/office/drawing/2014/main" id="{039285A6-9D41-4846-82DE-30F0D4EDEB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38" y="6262132"/>
            <a:ext cx="186667" cy="180000"/>
          </a:xfrm>
          <a:prstGeom prst="rect">
            <a:avLst/>
          </a:prstGeom>
        </p:spPr>
      </p:pic>
      <p:pic>
        <p:nvPicPr>
          <p:cNvPr id="12" name="Afbeelding 11" descr="Afbeelding met tekst, donker&#10;&#10;Automatisch gegenereerde beschrijving">
            <a:extLst>
              <a:ext uri="{FF2B5EF4-FFF2-40B4-BE49-F238E27FC236}">
                <a16:creationId xmlns:a16="http://schemas.microsoft.com/office/drawing/2014/main" id="{F563D039-84DD-468B-8307-2A8B427289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1" y="6241609"/>
            <a:ext cx="188372" cy="1800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46E81992-35C4-44BC-A99B-9202FF64A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6" y="6241609"/>
            <a:ext cx="107308" cy="18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BA9ED7-1EF8-4B6D-94B1-F10DDFBE83C9}"/>
              </a:ext>
            </a:extLst>
          </p:cNvPr>
          <p:cNvSpPr txBox="1"/>
          <p:nvPr userDrawn="1"/>
        </p:nvSpPr>
        <p:spPr>
          <a:xfrm>
            <a:off x="448007" y="6123737"/>
            <a:ext cx="409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n-ea"/>
                <a:cs typeface="Calibri" pitchFamily="34"/>
              </a:rPr>
              <a:t>vandelanotte.be | contact@vdl.be |</a:t>
            </a:r>
          </a:p>
        </p:txBody>
      </p:sp>
    </p:spTree>
    <p:extLst>
      <p:ext uri="{BB962C8B-B14F-4D97-AF65-F5344CB8AC3E}">
        <p14:creationId xmlns:p14="http://schemas.microsoft.com/office/powerpoint/2010/main" val="273892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195"/>
            <a:ext cx="105156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912534"/>
            <a:ext cx="10515600" cy="325336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 descr="Afbeelding met vloer, binnen, gebouw, plafond&#10;&#10;Automatisch gegenereerde beschrijving">
            <a:extLst>
              <a:ext uri="{FF2B5EF4-FFF2-40B4-BE49-F238E27FC236}">
                <a16:creationId xmlns:a16="http://schemas.microsoft.com/office/drawing/2014/main" id="{C9190690-4544-4248-A502-ACAF1DCB2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7351" r="5527" b="60788"/>
          <a:stretch/>
        </p:blipFill>
        <p:spPr>
          <a:xfrm>
            <a:off x="-7" y="692098"/>
            <a:ext cx="12192000" cy="12433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Kruis 19">
            <a:extLst>
              <a:ext uri="{FF2B5EF4-FFF2-40B4-BE49-F238E27FC236}">
                <a16:creationId xmlns:a16="http://schemas.microsoft.com/office/drawing/2014/main" id="{14A24712-5E60-4BEF-901E-8297EC04F94C}"/>
              </a:ext>
            </a:extLst>
          </p:cNvPr>
          <p:cNvSpPr/>
          <p:nvPr userDrawn="1"/>
        </p:nvSpPr>
        <p:spPr>
          <a:xfrm>
            <a:off x="10870184" y="1649185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Kruis 20">
            <a:extLst>
              <a:ext uri="{FF2B5EF4-FFF2-40B4-BE49-F238E27FC236}">
                <a16:creationId xmlns:a16="http://schemas.microsoft.com/office/drawing/2014/main" id="{00E4456F-0303-416E-9083-2018B3E7D3B6}"/>
              </a:ext>
            </a:extLst>
          </p:cNvPr>
          <p:cNvSpPr/>
          <p:nvPr userDrawn="1"/>
        </p:nvSpPr>
        <p:spPr>
          <a:xfrm>
            <a:off x="11389654" y="1649185"/>
            <a:ext cx="410547" cy="422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428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1528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85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156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0134"/>
            <a:ext cx="10515600" cy="467576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85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92099"/>
            <a:ext cx="5283199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1490134"/>
            <a:ext cx="5283199" cy="467576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1EE3994-E829-4A6D-B096-743AC1C5D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31709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470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799" y="692099"/>
            <a:ext cx="7535334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8CC7ED6-9329-4A55-97D0-4EF7264CE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0799" y="1490134"/>
            <a:ext cx="7535334" cy="467576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1EE3994-E829-4A6D-B096-743AC1C5D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528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4786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7B6B2315-B053-4A25-AABB-E998158C3B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490663"/>
            <a:ext cx="10515599" cy="45545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15599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ijdelijke aanduiding voor dianummer 12">
            <a:extLst>
              <a:ext uri="{FF2B5EF4-FFF2-40B4-BE49-F238E27FC236}">
                <a16:creationId xmlns:a16="http://schemas.microsoft.com/office/drawing/2014/main" id="{DCA6A0DD-97BC-47B8-839A-7B858237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70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7B6B2315-B053-4A25-AABB-E998158C3B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85467" y="1490663"/>
            <a:ext cx="4868332" cy="46751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15599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6228A277-EE64-41DB-AA49-AEFEAE609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732" y="1490662"/>
            <a:ext cx="5435602" cy="46752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12">
            <a:extLst>
              <a:ext uri="{FF2B5EF4-FFF2-40B4-BE49-F238E27FC236}">
                <a16:creationId xmlns:a16="http://schemas.microsoft.com/office/drawing/2014/main" id="{C8E7B449-271F-4FBF-8B70-25425645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54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B50F971A-19D7-4E4C-8001-1032E32872E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490664"/>
            <a:ext cx="10541000" cy="446987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2099"/>
            <a:ext cx="10541000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585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4864DBEE-FF03-4665-9303-A12CF6E9D7E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0" y="1490663"/>
            <a:ext cx="5266268" cy="467518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1E1F6-01EB-402F-8755-A95AB455D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92099"/>
            <a:ext cx="10524068" cy="628461"/>
          </a:xfrm>
          <a:prstGeom prst="rect">
            <a:avLst/>
          </a:prstGeom>
        </p:spPr>
        <p:txBody>
          <a:bodyPr/>
          <a:lstStyle>
            <a:lvl1pPr>
              <a:defRPr lang="nl-NL" sz="36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j-ea"/>
                <a:cs typeface="Calibri" pitchFamily="3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6E4FA2-F8FE-4EF7-B81C-FB7FA0FAE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634" y="6306848"/>
            <a:ext cx="1906652" cy="34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B3FDF7D4-FA4D-4FC6-A497-ADFE5258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7" y="342205"/>
            <a:ext cx="373909" cy="453667"/>
          </a:xfrm>
          <a:prstGeom prst="rect">
            <a:avLst/>
          </a:prstGeom>
          <a:noFill/>
        </p:spPr>
        <p:txBody>
          <a:bodyPr/>
          <a:lstStyle>
            <a:lvl1pPr algn="ctr">
              <a:defRPr sz="1050" b="1">
                <a:solidFill>
                  <a:srgbClr val="152846"/>
                </a:solidFill>
              </a:defRPr>
            </a:lvl1pPr>
          </a:lstStyle>
          <a:p>
            <a:fld id="{32CB2C88-E80D-4EDE-9671-8DE00173A5BA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97105B87-A036-4ADF-8590-BE3397CCE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731" y="1490662"/>
            <a:ext cx="5063069" cy="46752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428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7" r:id="rId7"/>
    <p:sldLayoutId id="2147483665" r:id="rId8"/>
    <p:sldLayoutId id="2147483666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le">
            <a:extLst>
              <a:ext uri="{FF2B5EF4-FFF2-40B4-BE49-F238E27FC236}">
                <a16:creationId xmlns:a16="http://schemas.microsoft.com/office/drawing/2014/main" id="{E0E4DDB9-5534-4BF5-8D01-950C6EB9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99" y="5349875"/>
            <a:ext cx="11171551" cy="816028"/>
          </a:xfrm>
        </p:spPr>
        <p:txBody>
          <a:bodyPr>
            <a:normAutofit fontScale="90000"/>
          </a:bodyPr>
          <a:lstStyle/>
          <a:p>
            <a:r>
              <a:rPr lang="fr-FR" dirty="0"/>
              <a:t>Fin de carrière : Céder, liquider ou  transformer sa société médicale</a:t>
            </a:r>
          </a:p>
        </p:txBody>
      </p:sp>
      <p:sp>
        <p:nvSpPr>
          <p:cNvPr id="3" name="cbmPowerAuthorDate">
            <a:extLst>
              <a:ext uri="{FF2B5EF4-FFF2-40B4-BE49-F238E27FC236}">
                <a16:creationId xmlns:a16="http://schemas.microsoft.com/office/drawing/2014/main" id="{147507DF-1C92-4ED7-9715-62D25C0C1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Jérémy Carsana | 17 juin 2023</a:t>
            </a:r>
          </a:p>
        </p:txBody>
      </p:sp>
    </p:spTree>
    <p:extLst>
      <p:ext uri="{BB962C8B-B14F-4D97-AF65-F5344CB8AC3E}">
        <p14:creationId xmlns:p14="http://schemas.microsoft.com/office/powerpoint/2010/main" val="427126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Cession</a:t>
            </a:r>
            <a:r>
              <a:rPr lang="nl-NL" b="1" dirty="0"/>
              <a:t> </a:t>
            </a:r>
            <a:r>
              <a:rPr lang="nl-NL" b="1" dirty="0" err="1"/>
              <a:t>d’actions</a:t>
            </a:r>
            <a:r>
              <a:rPr lang="nl-NL" b="1" dirty="0"/>
              <a:t> – </a:t>
            </a:r>
            <a:r>
              <a:rPr lang="nl-NL" b="1" dirty="0" err="1"/>
              <a:t>Conséquences</a:t>
            </a:r>
            <a:r>
              <a:rPr lang="nl-NL" b="1" dirty="0"/>
              <a:t> </a:t>
            </a:r>
            <a:r>
              <a:rPr lang="nl-NL" b="1" dirty="0" err="1"/>
              <a:t>fiscales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dirty="0" err="1"/>
              <a:t>D’un</a:t>
            </a:r>
            <a:r>
              <a:rPr lang="nl-NL" dirty="0"/>
              <a:t> point de vue </a:t>
            </a:r>
            <a:r>
              <a:rPr lang="nl-NL" dirty="0" err="1"/>
              <a:t>fiscal</a:t>
            </a:r>
            <a:r>
              <a:rPr lang="nl-NL" dirty="0"/>
              <a:t>, dans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cas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</a:t>
            </a:r>
            <a:r>
              <a:rPr lang="nl-NL" dirty="0" err="1"/>
              <a:t>cession</a:t>
            </a:r>
            <a:r>
              <a:rPr lang="nl-NL" dirty="0"/>
              <a:t> de </a:t>
            </a:r>
            <a:r>
              <a:rPr lang="nl-NL" dirty="0" err="1"/>
              <a:t>sociétés</a:t>
            </a:r>
            <a:r>
              <a:rPr lang="nl-NL" dirty="0"/>
              <a:t>, </a:t>
            </a:r>
            <a:r>
              <a:rPr lang="nl-NL" dirty="0" err="1"/>
              <a:t>ce</a:t>
            </a:r>
            <a:r>
              <a:rPr lang="nl-NL" dirty="0"/>
              <a:t> </a:t>
            </a:r>
            <a:r>
              <a:rPr lang="nl-NL" dirty="0" err="1"/>
              <a:t>sont</a:t>
            </a:r>
            <a:r>
              <a:rPr lang="nl-NL" dirty="0"/>
              <a:t> </a:t>
            </a:r>
            <a:r>
              <a:rPr lang="nl-NL" dirty="0" err="1"/>
              <a:t>donc</a:t>
            </a:r>
            <a:r>
              <a:rPr lang="nl-NL" dirty="0"/>
              <a:t> les actions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sont</a:t>
            </a:r>
            <a:r>
              <a:rPr lang="nl-NL" dirty="0"/>
              <a:t> </a:t>
            </a:r>
            <a:r>
              <a:rPr lang="nl-NL" dirty="0" err="1"/>
              <a:t>effectivment</a:t>
            </a:r>
            <a:r>
              <a:rPr lang="nl-NL" dirty="0"/>
              <a:t> </a:t>
            </a:r>
            <a:r>
              <a:rPr lang="nl-NL" dirty="0" err="1"/>
              <a:t>cédées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Dans la </a:t>
            </a:r>
            <a:r>
              <a:rPr lang="nl-NL" dirty="0" err="1"/>
              <a:t>législation</a:t>
            </a:r>
            <a:r>
              <a:rPr lang="nl-NL" dirty="0"/>
              <a:t> </a:t>
            </a:r>
            <a:r>
              <a:rPr lang="nl-NL" dirty="0" err="1"/>
              <a:t>actuelle</a:t>
            </a:r>
            <a:r>
              <a:rPr lang="nl-NL" dirty="0"/>
              <a:t>, la plus-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actions </a:t>
            </a:r>
            <a:r>
              <a:rPr lang="nl-NL" dirty="0" err="1"/>
              <a:t>n’est</a:t>
            </a:r>
            <a:r>
              <a:rPr lang="nl-NL" dirty="0"/>
              <a:t> pas </a:t>
            </a:r>
            <a:r>
              <a:rPr lang="nl-NL" dirty="0" err="1"/>
              <a:t>taxable</a:t>
            </a:r>
            <a:r>
              <a:rPr lang="nl-NL" dirty="0"/>
              <a:t> à </a:t>
            </a:r>
            <a:r>
              <a:rPr lang="nl-NL" dirty="0" err="1"/>
              <a:t>l’impôt</a:t>
            </a:r>
            <a:r>
              <a:rPr lang="nl-NL" dirty="0"/>
              <a:t> des </a:t>
            </a:r>
            <a:r>
              <a:rPr lang="nl-NL" dirty="0" err="1"/>
              <a:t>personnes</a:t>
            </a:r>
            <a:r>
              <a:rPr lang="nl-NL" dirty="0"/>
              <a:t> </a:t>
            </a:r>
            <a:r>
              <a:rPr lang="nl-NL" dirty="0" err="1"/>
              <a:t>physiques</a:t>
            </a:r>
            <a:r>
              <a:rPr lang="nl-NL" dirty="0"/>
              <a:t> : </a:t>
            </a:r>
          </a:p>
          <a:p>
            <a:endParaRPr lang="nl-NL" dirty="0"/>
          </a:p>
          <a:p>
            <a:pPr lvl="1"/>
            <a:r>
              <a:rPr lang="nl-NL" dirty="0" err="1"/>
              <a:t>Lorsque</a:t>
            </a:r>
            <a:r>
              <a:rPr lang="nl-NL" dirty="0"/>
              <a:t> la plus-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réalisée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la </a:t>
            </a:r>
            <a:r>
              <a:rPr lang="nl-NL" dirty="0" err="1"/>
              <a:t>vente</a:t>
            </a:r>
            <a:r>
              <a:rPr lang="nl-NL" dirty="0"/>
              <a:t> </a:t>
            </a:r>
            <a:r>
              <a:rPr lang="nl-NL" dirty="0" err="1"/>
              <a:t>d’actions</a:t>
            </a:r>
            <a:r>
              <a:rPr lang="nl-NL" dirty="0"/>
              <a:t> </a:t>
            </a:r>
            <a:r>
              <a:rPr lang="nl-NL" dirty="0" err="1"/>
              <a:t>n’est</a:t>
            </a:r>
            <a:r>
              <a:rPr lang="nl-NL" dirty="0"/>
              <a:t> pas </a:t>
            </a:r>
            <a:r>
              <a:rPr lang="nl-NL" dirty="0" err="1"/>
              <a:t>affectée</a:t>
            </a:r>
            <a:r>
              <a:rPr lang="nl-NL" dirty="0"/>
              <a:t> à </a:t>
            </a:r>
            <a:r>
              <a:rPr lang="nl-NL" dirty="0" err="1"/>
              <a:t>l’exercice</a:t>
            </a:r>
            <a:r>
              <a:rPr lang="nl-NL" dirty="0"/>
              <a:t> de </a:t>
            </a:r>
            <a:r>
              <a:rPr lang="nl-NL" dirty="0" err="1"/>
              <a:t>l’activité</a:t>
            </a:r>
            <a:r>
              <a:rPr lang="nl-NL" dirty="0"/>
              <a:t> </a:t>
            </a:r>
            <a:r>
              <a:rPr lang="nl-NL" dirty="0" err="1"/>
              <a:t>professionnelle</a:t>
            </a:r>
            <a:r>
              <a:rPr lang="nl-NL" dirty="0"/>
              <a:t> (</a:t>
            </a:r>
            <a:r>
              <a:rPr lang="nl-NL" dirty="0" err="1"/>
              <a:t>Articles</a:t>
            </a:r>
            <a:r>
              <a:rPr lang="nl-NL" dirty="0"/>
              <a:t> 23, §1 et 37 du CIR 92)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Lorsque</a:t>
            </a:r>
            <a:r>
              <a:rPr lang="nl-NL" dirty="0"/>
              <a:t> la plus-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n’a</a:t>
            </a:r>
            <a:r>
              <a:rPr lang="nl-NL" dirty="0"/>
              <a:t> pas de </a:t>
            </a:r>
            <a:r>
              <a:rPr lang="nl-NL" dirty="0" err="1"/>
              <a:t>caractère</a:t>
            </a:r>
            <a:r>
              <a:rPr lang="nl-NL" dirty="0"/>
              <a:t> </a:t>
            </a:r>
            <a:r>
              <a:rPr lang="nl-NL" dirty="0" err="1"/>
              <a:t>spéculatif</a:t>
            </a:r>
            <a:r>
              <a:rPr lang="nl-NL" dirty="0"/>
              <a:t> (</a:t>
            </a:r>
            <a:r>
              <a:rPr lang="nl-NL" dirty="0" err="1"/>
              <a:t>Article</a:t>
            </a:r>
            <a:r>
              <a:rPr lang="nl-NL" dirty="0"/>
              <a:t> 90, 1° du CIR 92)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Lorsque</a:t>
            </a:r>
            <a:r>
              <a:rPr lang="nl-NL" dirty="0"/>
              <a:t> la plus-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réalisée</a:t>
            </a:r>
            <a:r>
              <a:rPr lang="nl-NL" dirty="0"/>
              <a:t> dans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cadre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</a:t>
            </a:r>
            <a:r>
              <a:rPr lang="nl-NL" dirty="0" err="1"/>
              <a:t>opération</a:t>
            </a:r>
            <a:r>
              <a:rPr lang="nl-NL" dirty="0"/>
              <a:t> de </a:t>
            </a:r>
            <a:r>
              <a:rPr lang="nl-NL" dirty="0" err="1"/>
              <a:t>gestion</a:t>
            </a:r>
            <a:r>
              <a:rPr lang="nl-NL" dirty="0"/>
              <a:t> normale de </a:t>
            </a:r>
            <a:r>
              <a:rPr lang="nl-NL" dirty="0" err="1"/>
              <a:t>patrimoine</a:t>
            </a:r>
            <a:r>
              <a:rPr lang="nl-NL" dirty="0"/>
              <a:t> privé (</a:t>
            </a:r>
            <a:r>
              <a:rPr lang="nl-NL" dirty="0" err="1"/>
              <a:t>Article</a:t>
            </a:r>
            <a:r>
              <a:rPr lang="nl-NL" dirty="0"/>
              <a:t> 90, 9° du CIR 92)</a:t>
            </a:r>
          </a:p>
          <a:p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52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Cession</a:t>
            </a:r>
            <a:r>
              <a:rPr lang="nl-NL" b="1" dirty="0"/>
              <a:t> </a:t>
            </a:r>
            <a:r>
              <a:rPr lang="nl-NL" b="1" dirty="0" err="1"/>
              <a:t>d’actions</a:t>
            </a:r>
            <a:r>
              <a:rPr lang="nl-NL" b="1" dirty="0"/>
              <a:t> – </a:t>
            </a:r>
            <a:r>
              <a:rPr lang="nl-NL" b="1" dirty="0" err="1"/>
              <a:t>Conséquences</a:t>
            </a:r>
            <a:r>
              <a:rPr lang="nl-NL" b="1" dirty="0"/>
              <a:t> </a:t>
            </a:r>
            <a:r>
              <a:rPr lang="nl-NL" b="1" dirty="0" err="1"/>
              <a:t>fiscales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Remarque : </a:t>
            </a:r>
            <a:r>
              <a:rPr lang="nl-NL" dirty="0" err="1"/>
              <a:t>Epure</a:t>
            </a:r>
            <a:r>
              <a:rPr lang="nl-NL" dirty="0"/>
              <a:t> pour la vaste </a:t>
            </a:r>
            <a:r>
              <a:rPr lang="nl-NL" dirty="0" err="1"/>
              <a:t>réforme</a:t>
            </a:r>
            <a:r>
              <a:rPr lang="nl-NL" dirty="0"/>
              <a:t> fiscale (</a:t>
            </a:r>
            <a:r>
              <a:rPr lang="nl-NL" dirty="0" err="1"/>
              <a:t>juilllet</a:t>
            </a:r>
            <a:r>
              <a:rPr lang="nl-NL" dirty="0"/>
              <a:t> 2022) : 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Proposition</a:t>
            </a:r>
            <a:r>
              <a:rPr lang="nl-NL" dirty="0"/>
              <a:t> </a:t>
            </a:r>
            <a:r>
              <a:rPr lang="nl-NL" dirty="0" err="1"/>
              <a:t>d’imposition</a:t>
            </a:r>
            <a:r>
              <a:rPr lang="nl-NL" dirty="0"/>
              <a:t> des plus-</a:t>
            </a:r>
            <a:r>
              <a:rPr lang="nl-NL" dirty="0" err="1"/>
              <a:t>values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actions au </a:t>
            </a:r>
            <a:r>
              <a:rPr lang="nl-NL" dirty="0" err="1"/>
              <a:t>taux</a:t>
            </a:r>
            <a:r>
              <a:rPr lang="nl-NL" dirty="0"/>
              <a:t> de 15% </a:t>
            </a:r>
          </a:p>
          <a:p>
            <a:pPr lvl="1"/>
            <a:r>
              <a:rPr lang="nl-NL" dirty="0"/>
              <a:t>Respect des </a:t>
            </a:r>
            <a:r>
              <a:rPr lang="nl-NL" dirty="0" err="1"/>
              <a:t>droits</a:t>
            </a:r>
            <a:r>
              <a:rPr lang="nl-NL" dirty="0"/>
              <a:t> </a:t>
            </a:r>
            <a:r>
              <a:rPr lang="nl-NL" dirty="0" err="1"/>
              <a:t>acquis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A </a:t>
            </a:r>
            <a:r>
              <a:rPr lang="nl-NL" dirty="0" err="1"/>
              <a:t>ce</a:t>
            </a:r>
            <a:r>
              <a:rPr lang="nl-NL" dirty="0"/>
              <a:t> jour, </a:t>
            </a:r>
            <a:r>
              <a:rPr lang="nl-NL" dirty="0" err="1"/>
              <a:t>aucune</a:t>
            </a:r>
            <a:r>
              <a:rPr lang="nl-NL" dirty="0"/>
              <a:t> information complémentaire </a:t>
            </a:r>
            <a:r>
              <a:rPr lang="nl-NL" dirty="0" err="1"/>
              <a:t>disponible</a:t>
            </a:r>
            <a:r>
              <a:rPr lang="nl-NL" dirty="0"/>
              <a:t> à </a:t>
            </a:r>
            <a:r>
              <a:rPr lang="nl-NL" dirty="0" err="1"/>
              <a:t>ce</a:t>
            </a:r>
            <a:r>
              <a:rPr lang="nl-NL" dirty="0"/>
              <a:t> sujet</a:t>
            </a:r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83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3.  </a:t>
            </a:r>
            <a:r>
              <a:rPr lang="nl-NL" dirty="0" err="1"/>
              <a:t>Cession</a:t>
            </a:r>
            <a:r>
              <a:rPr lang="nl-NL" dirty="0"/>
              <a:t> de </a:t>
            </a:r>
            <a:r>
              <a:rPr lang="nl-NL" dirty="0" err="1"/>
              <a:t>pratique</a:t>
            </a:r>
            <a:r>
              <a:rPr lang="nl-NL" dirty="0"/>
              <a:t> </a:t>
            </a:r>
            <a:r>
              <a:rPr lang="nl-NL" dirty="0" err="1"/>
              <a:t>médicale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26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Cession</a:t>
            </a:r>
            <a:r>
              <a:rPr lang="nl-NL" b="1" dirty="0"/>
              <a:t> de </a:t>
            </a:r>
            <a:r>
              <a:rPr lang="nl-NL" b="1" dirty="0" err="1"/>
              <a:t>pratique</a:t>
            </a:r>
            <a:r>
              <a:rPr lang="nl-NL" b="1" dirty="0"/>
              <a:t> </a:t>
            </a:r>
            <a:r>
              <a:rPr lang="nl-NL" b="1" dirty="0" err="1"/>
              <a:t>médicale</a:t>
            </a:r>
            <a:r>
              <a:rPr lang="nl-NL" b="1" dirty="0"/>
              <a:t> - </a:t>
            </a:r>
            <a:r>
              <a:rPr lang="nl-NL" b="1" dirty="0" err="1"/>
              <a:t>Valorisation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00371"/>
            <a:ext cx="10688178" cy="476553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Tout</a:t>
            </a:r>
            <a:r>
              <a:rPr lang="nl-NL" dirty="0"/>
              <a:t> comme pour </a:t>
            </a:r>
            <a:r>
              <a:rPr lang="nl-NL" dirty="0" err="1"/>
              <a:t>l’évaluation</a:t>
            </a:r>
            <a:r>
              <a:rPr lang="nl-NL" dirty="0"/>
              <a:t> </a:t>
            </a:r>
            <a:r>
              <a:rPr lang="nl-NL" dirty="0" err="1"/>
              <a:t>d’entreprise</a:t>
            </a:r>
            <a:r>
              <a:rPr lang="nl-NL" dirty="0"/>
              <a:t>, absence de </a:t>
            </a:r>
            <a:r>
              <a:rPr lang="nl-NL" dirty="0" err="1"/>
              <a:t>modalités</a:t>
            </a:r>
            <a:r>
              <a:rPr lang="nl-NL" dirty="0"/>
              <a:t> </a:t>
            </a:r>
            <a:r>
              <a:rPr lang="nl-NL" dirty="0" err="1"/>
              <a:t>strictes</a:t>
            </a:r>
            <a:r>
              <a:rPr lang="nl-NL" dirty="0"/>
              <a:t> pour </a:t>
            </a:r>
            <a:r>
              <a:rPr lang="nl-NL" dirty="0" err="1"/>
              <a:t>l’évaluation</a:t>
            </a:r>
            <a:r>
              <a:rPr lang="nl-NL" dirty="0"/>
              <a:t> </a:t>
            </a:r>
            <a:r>
              <a:rPr lang="nl-NL" dirty="0" err="1"/>
              <a:t>d’un</a:t>
            </a:r>
            <a:r>
              <a:rPr lang="nl-NL" dirty="0"/>
              <a:t> goodwill :</a:t>
            </a:r>
          </a:p>
          <a:p>
            <a:endParaRPr lang="nl-NL" dirty="0"/>
          </a:p>
          <a:p>
            <a:pPr lvl="1"/>
            <a:r>
              <a:rPr lang="nl-NL" dirty="0"/>
              <a:t>Evaluation des </a:t>
            </a:r>
            <a:r>
              <a:rPr lang="nl-NL" dirty="0" err="1"/>
              <a:t>actifs</a:t>
            </a:r>
            <a:r>
              <a:rPr lang="nl-NL" dirty="0"/>
              <a:t> matériels (</a:t>
            </a:r>
            <a:r>
              <a:rPr lang="nl-NL" dirty="0" err="1"/>
              <a:t>constructions</a:t>
            </a:r>
            <a:r>
              <a:rPr lang="nl-NL" dirty="0"/>
              <a:t>, </a:t>
            </a:r>
            <a:r>
              <a:rPr lang="nl-NL" dirty="0" err="1"/>
              <a:t>installations</a:t>
            </a:r>
            <a:r>
              <a:rPr lang="nl-NL" dirty="0"/>
              <a:t>, machines, …)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Evaluation des </a:t>
            </a:r>
            <a:r>
              <a:rPr lang="nl-NL" dirty="0" err="1"/>
              <a:t>actifs</a:t>
            </a:r>
            <a:r>
              <a:rPr lang="nl-NL" dirty="0"/>
              <a:t> </a:t>
            </a:r>
            <a:r>
              <a:rPr lang="nl-NL" dirty="0" err="1"/>
              <a:t>immatériels</a:t>
            </a:r>
            <a:r>
              <a:rPr lang="nl-NL" dirty="0"/>
              <a:t> (</a:t>
            </a:r>
            <a:r>
              <a:rPr lang="nl-NL" dirty="0" err="1"/>
              <a:t>patientèle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pPr lvl="2"/>
            <a:r>
              <a:rPr lang="nl-NL" dirty="0"/>
              <a:t>De </a:t>
            </a:r>
            <a:r>
              <a:rPr lang="nl-NL" dirty="0" err="1"/>
              <a:t>manière</a:t>
            </a:r>
            <a:r>
              <a:rPr lang="nl-NL" dirty="0"/>
              <a:t> générale, dans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secteur</a:t>
            </a:r>
            <a:r>
              <a:rPr lang="nl-NL" dirty="0"/>
              <a:t> </a:t>
            </a:r>
            <a:r>
              <a:rPr lang="nl-NL" dirty="0" err="1"/>
              <a:t>médical</a:t>
            </a:r>
            <a:r>
              <a:rPr lang="nl-NL" dirty="0"/>
              <a:t>, la </a:t>
            </a:r>
            <a:r>
              <a:rPr lang="nl-NL" dirty="0" err="1"/>
              <a:t>règle</a:t>
            </a:r>
            <a:r>
              <a:rPr lang="nl-NL" dirty="0"/>
              <a:t> </a:t>
            </a:r>
            <a:r>
              <a:rPr lang="nl-NL" dirty="0" err="1"/>
              <a:t>empirique</a:t>
            </a:r>
            <a:r>
              <a:rPr lang="nl-NL" dirty="0"/>
              <a:t> sera </a:t>
            </a:r>
            <a:r>
              <a:rPr lang="nl-NL" dirty="0" err="1"/>
              <a:t>d’application</a:t>
            </a:r>
            <a:r>
              <a:rPr lang="nl-NL" dirty="0"/>
              <a:t> pour </a:t>
            </a:r>
            <a:r>
              <a:rPr lang="nl-NL" dirty="0" err="1"/>
              <a:t>l’évaluation</a:t>
            </a:r>
            <a:r>
              <a:rPr lang="nl-NL" dirty="0"/>
              <a:t> de la </a:t>
            </a:r>
            <a:r>
              <a:rPr lang="nl-NL" dirty="0" err="1"/>
              <a:t>patientèle</a:t>
            </a:r>
            <a:endParaRPr lang="nl-NL" dirty="0"/>
          </a:p>
          <a:p>
            <a:pPr lvl="2"/>
            <a:r>
              <a:rPr lang="nl-NL" dirty="0"/>
              <a:t>Evaluation à 1 </a:t>
            </a:r>
            <a:r>
              <a:rPr lang="nl-NL" dirty="0" err="1"/>
              <a:t>année</a:t>
            </a:r>
            <a:r>
              <a:rPr lang="nl-NL" dirty="0"/>
              <a:t> </a:t>
            </a:r>
            <a:r>
              <a:rPr lang="nl-NL" dirty="0" err="1"/>
              <a:t>d’honoraires</a:t>
            </a:r>
            <a:r>
              <a:rPr lang="nl-NL" dirty="0"/>
              <a:t> dans la </a:t>
            </a:r>
            <a:r>
              <a:rPr lang="nl-NL" dirty="0" err="1"/>
              <a:t>pratique</a:t>
            </a:r>
            <a:endParaRPr lang="nl-NL" dirty="0"/>
          </a:p>
          <a:p>
            <a:pPr lvl="2"/>
            <a:r>
              <a:rPr lang="nl-NL" dirty="0" err="1"/>
              <a:t>Pondération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des </a:t>
            </a:r>
            <a:r>
              <a:rPr lang="nl-NL" dirty="0" err="1"/>
              <a:t>honoraires</a:t>
            </a:r>
            <a:r>
              <a:rPr lang="nl-NL" dirty="0"/>
              <a:t> des </a:t>
            </a:r>
            <a:r>
              <a:rPr lang="nl-NL" dirty="0" err="1"/>
              <a:t>derniers</a:t>
            </a:r>
            <a:r>
              <a:rPr lang="nl-NL" dirty="0"/>
              <a:t> </a:t>
            </a:r>
            <a:r>
              <a:rPr lang="nl-NL" dirty="0" err="1"/>
              <a:t>exercices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26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Cession</a:t>
            </a:r>
            <a:r>
              <a:rPr lang="nl-NL" b="1" dirty="0"/>
              <a:t> de </a:t>
            </a:r>
            <a:r>
              <a:rPr lang="nl-NL" b="1" dirty="0" err="1"/>
              <a:t>pratique</a:t>
            </a:r>
            <a:r>
              <a:rPr lang="nl-NL" b="1" dirty="0"/>
              <a:t> </a:t>
            </a:r>
            <a:r>
              <a:rPr lang="nl-NL" b="1" dirty="0" err="1"/>
              <a:t>médicale</a:t>
            </a:r>
            <a:r>
              <a:rPr lang="nl-NL" b="1" dirty="0"/>
              <a:t> – </a:t>
            </a:r>
            <a:r>
              <a:rPr lang="nl-NL" b="1" dirty="0" err="1"/>
              <a:t>Conséquences</a:t>
            </a:r>
            <a:r>
              <a:rPr lang="nl-NL" b="1" dirty="0"/>
              <a:t> </a:t>
            </a:r>
            <a:r>
              <a:rPr lang="nl-NL" b="1" dirty="0" err="1"/>
              <a:t>fiscales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D’un</a:t>
            </a:r>
            <a:r>
              <a:rPr lang="nl-NL" dirty="0"/>
              <a:t> point de vue </a:t>
            </a:r>
            <a:r>
              <a:rPr lang="nl-NL" dirty="0" err="1"/>
              <a:t>fiscal</a:t>
            </a:r>
            <a:r>
              <a:rPr lang="nl-NL" dirty="0"/>
              <a:t>, la plus-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</a:t>
            </a:r>
            <a:r>
              <a:rPr lang="nl-NL" dirty="0" err="1"/>
              <a:t>cette</a:t>
            </a:r>
            <a:r>
              <a:rPr lang="nl-NL" dirty="0"/>
              <a:t> </a:t>
            </a:r>
            <a:r>
              <a:rPr lang="nl-NL" dirty="0" err="1"/>
              <a:t>cession</a:t>
            </a:r>
            <a:r>
              <a:rPr lang="nl-NL" dirty="0"/>
              <a:t> sera </a:t>
            </a:r>
            <a:r>
              <a:rPr lang="nl-NL" dirty="0" err="1"/>
              <a:t>taxable</a:t>
            </a:r>
            <a:r>
              <a:rPr lang="nl-NL" dirty="0"/>
              <a:t> à </a:t>
            </a:r>
            <a:r>
              <a:rPr lang="nl-NL" dirty="0" err="1"/>
              <a:t>l’impôt</a:t>
            </a:r>
            <a:r>
              <a:rPr lang="nl-NL" dirty="0"/>
              <a:t> des </a:t>
            </a:r>
            <a:r>
              <a:rPr lang="nl-NL" dirty="0" err="1"/>
              <a:t>sociétés</a:t>
            </a:r>
            <a:r>
              <a:rPr lang="nl-NL" dirty="0"/>
              <a:t> </a:t>
            </a:r>
          </a:p>
          <a:p>
            <a:endParaRPr lang="nl-NL" dirty="0"/>
          </a:p>
          <a:p>
            <a:pPr lvl="2"/>
            <a:r>
              <a:rPr lang="nl-NL" dirty="0"/>
              <a:t>Pour les grandes </a:t>
            </a:r>
            <a:r>
              <a:rPr lang="nl-NL" dirty="0" err="1"/>
              <a:t>entreprises</a:t>
            </a:r>
            <a:r>
              <a:rPr lang="nl-NL" dirty="0"/>
              <a:t>,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taux</a:t>
            </a:r>
            <a:r>
              <a:rPr lang="nl-NL" dirty="0"/>
              <a:t> </a:t>
            </a:r>
            <a:r>
              <a:rPr lang="nl-NL" dirty="0" err="1"/>
              <a:t>d’imposition</a:t>
            </a:r>
            <a:r>
              <a:rPr lang="nl-NL" dirty="0"/>
              <a:t> </a:t>
            </a:r>
            <a:r>
              <a:rPr lang="nl-NL" dirty="0" err="1"/>
              <a:t>s’élève</a:t>
            </a:r>
            <a:r>
              <a:rPr lang="nl-NL" dirty="0"/>
              <a:t> à 25%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Pour les PME, </a:t>
            </a:r>
            <a:r>
              <a:rPr lang="nl-NL" dirty="0" err="1"/>
              <a:t>moyennant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respect des </a:t>
            </a:r>
            <a:r>
              <a:rPr lang="nl-NL" dirty="0" err="1"/>
              <a:t>conditions</a:t>
            </a:r>
            <a:r>
              <a:rPr lang="nl-NL" dirty="0"/>
              <a:t> </a:t>
            </a:r>
            <a:r>
              <a:rPr lang="nl-NL" dirty="0" err="1"/>
              <a:t>d’application</a:t>
            </a:r>
            <a:r>
              <a:rPr lang="nl-NL" dirty="0"/>
              <a:t>,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taux</a:t>
            </a:r>
            <a:r>
              <a:rPr lang="nl-NL" dirty="0"/>
              <a:t> </a:t>
            </a:r>
            <a:r>
              <a:rPr lang="nl-NL" dirty="0" err="1"/>
              <a:t>d’imposition</a:t>
            </a:r>
            <a:r>
              <a:rPr lang="nl-NL" dirty="0"/>
              <a:t> peut </a:t>
            </a:r>
            <a:r>
              <a:rPr lang="nl-NL" dirty="0" err="1"/>
              <a:t>s’élèver</a:t>
            </a:r>
            <a:r>
              <a:rPr lang="nl-NL" dirty="0"/>
              <a:t> à :</a:t>
            </a:r>
          </a:p>
          <a:p>
            <a:pPr lvl="3"/>
            <a:endParaRPr lang="nl-NL" dirty="0"/>
          </a:p>
          <a:p>
            <a:pPr lvl="3"/>
            <a:r>
              <a:rPr lang="nl-NL" dirty="0"/>
              <a:t>20% </a:t>
            </a:r>
            <a:r>
              <a:rPr lang="nl-NL" dirty="0" err="1"/>
              <a:t>sur</a:t>
            </a:r>
            <a:r>
              <a:rPr lang="nl-NL" dirty="0"/>
              <a:t> la première tranche de 100.000 €</a:t>
            </a:r>
          </a:p>
          <a:p>
            <a:pPr lvl="3"/>
            <a:r>
              <a:rPr lang="nl-NL" dirty="0"/>
              <a:t>25% pour </a:t>
            </a:r>
            <a:r>
              <a:rPr lang="nl-NL" dirty="0" err="1"/>
              <a:t>le</a:t>
            </a:r>
            <a:r>
              <a:rPr lang="nl-NL" dirty="0"/>
              <a:t> surplus</a:t>
            </a:r>
          </a:p>
          <a:p>
            <a:pPr lvl="3"/>
            <a:endParaRPr lang="nl-NL" dirty="0"/>
          </a:p>
          <a:p>
            <a:pPr lvl="2"/>
            <a:r>
              <a:rPr lang="nl-NL" dirty="0" err="1"/>
              <a:t>Taxation</a:t>
            </a:r>
            <a:r>
              <a:rPr lang="nl-NL" dirty="0"/>
              <a:t> </a:t>
            </a:r>
            <a:r>
              <a:rPr lang="nl-NL" dirty="0" err="1"/>
              <a:t>étalée</a:t>
            </a:r>
            <a:r>
              <a:rPr lang="nl-NL" dirty="0"/>
              <a:t> : </a:t>
            </a:r>
            <a:r>
              <a:rPr lang="nl-NL" dirty="0" err="1"/>
              <a:t>jurisprudence</a:t>
            </a:r>
            <a:r>
              <a:rPr lang="nl-NL" dirty="0"/>
              <a:t> </a:t>
            </a:r>
            <a:r>
              <a:rPr lang="nl-NL" dirty="0" err="1"/>
              <a:t>partagée</a:t>
            </a:r>
            <a:r>
              <a:rPr lang="nl-NL" dirty="0"/>
              <a:t>… </a:t>
            </a:r>
          </a:p>
          <a:p>
            <a:pPr lvl="2"/>
            <a:endParaRPr lang="nl-NL" dirty="0"/>
          </a:p>
          <a:p>
            <a:pPr lvl="2"/>
            <a:r>
              <a:rPr lang="nl-NL" dirty="0" err="1"/>
              <a:t>Constitution</a:t>
            </a:r>
            <a:r>
              <a:rPr lang="nl-NL" dirty="0"/>
              <a:t> </a:t>
            </a:r>
            <a:r>
              <a:rPr lang="nl-NL" dirty="0" err="1"/>
              <a:t>éventuelle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réserve de </a:t>
            </a:r>
            <a:r>
              <a:rPr lang="nl-NL" dirty="0" err="1"/>
              <a:t>liquidation</a:t>
            </a:r>
            <a:r>
              <a:rPr lang="nl-NL" dirty="0"/>
              <a:t>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cotisation</a:t>
            </a:r>
            <a:r>
              <a:rPr lang="nl-NL" dirty="0"/>
              <a:t> </a:t>
            </a:r>
            <a:r>
              <a:rPr lang="nl-NL" dirty="0" err="1"/>
              <a:t>distincte</a:t>
            </a:r>
            <a:r>
              <a:rPr lang="nl-NL" dirty="0"/>
              <a:t> de 10%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PARTIE 2 : </a:t>
            </a:r>
            <a:r>
              <a:rPr lang="nl-NL" dirty="0" err="1"/>
              <a:t>Aspects</a:t>
            </a:r>
            <a:r>
              <a:rPr lang="nl-NL" dirty="0"/>
              <a:t> de la </a:t>
            </a:r>
            <a:r>
              <a:rPr lang="nl-NL" dirty="0" err="1"/>
              <a:t>liquidation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54656"/>
            <a:ext cx="10515600" cy="3922369"/>
          </a:xfrm>
        </p:spPr>
        <p:txBody>
          <a:bodyPr/>
          <a:lstStyle/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endParaRPr lang="nl-NL" sz="1000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/>
              <a:t>Principes généraux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endParaRPr lang="nl-NL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/>
              <a:t>Boni de </a:t>
            </a:r>
            <a:r>
              <a:rPr lang="nl-NL" dirty="0" err="1"/>
              <a:t>liquidation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/>
              <a:t>Concept </a:t>
            </a:r>
            <a:r>
              <a:rPr lang="nl-NL" dirty="0" err="1"/>
              <a:t>général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Mesures</a:t>
            </a:r>
            <a:r>
              <a:rPr lang="nl-NL" dirty="0"/>
              <a:t> </a:t>
            </a:r>
            <a:r>
              <a:rPr lang="nl-NL" dirty="0" err="1"/>
              <a:t>fiscales</a:t>
            </a:r>
            <a:r>
              <a:rPr lang="nl-NL" dirty="0"/>
              <a:t> </a:t>
            </a:r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Exemples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endParaRPr lang="nl-NL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/>
              <a:t>Liquidation en nature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524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1. Principes généraux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449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Principes généraux de la </a:t>
            </a:r>
            <a:r>
              <a:rPr lang="nl-NL" b="1" dirty="0" err="1"/>
              <a:t>liquidation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dirty="0"/>
              <a:t>Méthode </a:t>
            </a:r>
            <a:r>
              <a:rPr lang="nl-NL" dirty="0" err="1"/>
              <a:t>classique</a:t>
            </a:r>
            <a:r>
              <a:rPr lang="nl-NL" dirty="0"/>
              <a:t> : Dissolution </a:t>
            </a:r>
            <a:r>
              <a:rPr lang="nl-NL" dirty="0" err="1"/>
              <a:t>suivie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</a:t>
            </a:r>
            <a:r>
              <a:rPr lang="nl-NL" dirty="0" err="1"/>
              <a:t>liquidation</a:t>
            </a:r>
            <a:endParaRPr lang="nl-NL" dirty="0"/>
          </a:p>
          <a:p>
            <a:pPr lvl="1"/>
            <a:r>
              <a:rPr lang="nl-NL" dirty="0"/>
              <a:t>Dissolution : </a:t>
            </a:r>
          </a:p>
          <a:p>
            <a:pPr lvl="2"/>
            <a:r>
              <a:rPr lang="nl-NL" dirty="0" err="1"/>
              <a:t>Proposition</a:t>
            </a:r>
            <a:r>
              <a:rPr lang="nl-NL" dirty="0"/>
              <a:t> de dissolution par </a:t>
            </a:r>
            <a:r>
              <a:rPr lang="nl-NL" dirty="0" err="1"/>
              <a:t>l’organe</a:t>
            </a:r>
            <a:r>
              <a:rPr lang="nl-NL" dirty="0"/>
              <a:t> </a:t>
            </a:r>
            <a:r>
              <a:rPr lang="nl-NL" dirty="0" err="1"/>
              <a:t>d’administration</a:t>
            </a:r>
            <a:endParaRPr lang="nl-NL" dirty="0"/>
          </a:p>
          <a:p>
            <a:pPr lvl="2"/>
            <a:r>
              <a:rPr lang="nl-NL" dirty="0" err="1"/>
              <a:t>Etat</a:t>
            </a:r>
            <a:r>
              <a:rPr lang="nl-NL" dirty="0"/>
              <a:t> </a:t>
            </a:r>
            <a:r>
              <a:rPr lang="nl-NL" dirty="0" err="1"/>
              <a:t>résumant</a:t>
            </a:r>
            <a:r>
              <a:rPr lang="nl-NL" dirty="0"/>
              <a:t> la </a:t>
            </a:r>
            <a:r>
              <a:rPr lang="nl-NL" dirty="0" err="1"/>
              <a:t>situation</a:t>
            </a:r>
            <a:r>
              <a:rPr lang="nl-NL" dirty="0"/>
              <a:t> </a:t>
            </a:r>
            <a:r>
              <a:rPr lang="nl-NL" dirty="0" err="1"/>
              <a:t>active</a:t>
            </a:r>
            <a:r>
              <a:rPr lang="nl-NL" dirty="0"/>
              <a:t> et </a:t>
            </a:r>
            <a:r>
              <a:rPr lang="nl-NL" dirty="0" err="1"/>
              <a:t>passive</a:t>
            </a:r>
            <a:r>
              <a:rPr lang="nl-NL" dirty="0"/>
              <a:t> de </a:t>
            </a:r>
            <a:r>
              <a:rPr lang="nl-NL" dirty="0" err="1"/>
              <a:t>moins</a:t>
            </a:r>
            <a:r>
              <a:rPr lang="nl-NL" dirty="0"/>
              <a:t> de 3 </a:t>
            </a:r>
            <a:r>
              <a:rPr lang="nl-NL" dirty="0" err="1"/>
              <a:t>mois</a:t>
            </a:r>
            <a:endParaRPr lang="nl-NL" dirty="0"/>
          </a:p>
          <a:p>
            <a:pPr lvl="2"/>
            <a:r>
              <a:rPr lang="nl-NL" dirty="0"/>
              <a:t>Rapport de </a:t>
            </a:r>
            <a:r>
              <a:rPr lang="nl-NL" dirty="0" err="1"/>
              <a:t>contrôle</a:t>
            </a:r>
            <a:r>
              <a:rPr lang="nl-NL" dirty="0"/>
              <a:t> (</a:t>
            </a:r>
            <a:r>
              <a:rPr lang="nl-NL" dirty="0" err="1"/>
              <a:t>commissaire</a:t>
            </a:r>
            <a:r>
              <a:rPr lang="nl-NL" dirty="0"/>
              <a:t>, </a:t>
            </a:r>
            <a:r>
              <a:rPr lang="nl-NL" dirty="0" err="1"/>
              <a:t>réviseur</a:t>
            </a:r>
            <a:r>
              <a:rPr lang="nl-NL" dirty="0"/>
              <a:t> </a:t>
            </a:r>
            <a:r>
              <a:rPr lang="nl-NL" dirty="0" err="1"/>
              <a:t>d’entreprise</a:t>
            </a:r>
            <a:r>
              <a:rPr lang="nl-NL" dirty="0"/>
              <a:t> </a:t>
            </a:r>
            <a:r>
              <a:rPr lang="nl-NL" dirty="0" err="1"/>
              <a:t>ou</a:t>
            </a:r>
            <a:r>
              <a:rPr lang="nl-NL" dirty="0"/>
              <a:t> expert-</a:t>
            </a:r>
            <a:r>
              <a:rPr lang="nl-NL" dirty="0" err="1"/>
              <a:t>comptable</a:t>
            </a:r>
            <a:r>
              <a:rPr lang="nl-NL" dirty="0"/>
              <a:t>)</a:t>
            </a:r>
          </a:p>
          <a:p>
            <a:pPr lvl="2"/>
            <a:r>
              <a:rPr lang="nl-NL" dirty="0" err="1"/>
              <a:t>Nomination</a:t>
            </a:r>
            <a:r>
              <a:rPr lang="nl-NL" dirty="0"/>
              <a:t> du/des liquidateur(s) par AGE</a:t>
            </a:r>
          </a:p>
          <a:p>
            <a:pPr lvl="2"/>
            <a:r>
              <a:rPr lang="nl-NL" dirty="0"/>
              <a:t>Dissolution par acte </a:t>
            </a:r>
            <a:r>
              <a:rPr lang="nl-NL" dirty="0" err="1"/>
              <a:t>authentique</a:t>
            </a:r>
            <a:r>
              <a:rPr lang="nl-NL" dirty="0"/>
              <a:t> </a:t>
            </a:r>
            <a:r>
              <a:rPr lang="nl-NL" dirty="0" err="1"/>
              <a:t>devant</a:t>
            </a:r>
            <a:r>
              <a:rPr lang="nl-NL" dirty="0"/>
              <a:t> notaire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Liquidation : </a:t>
            </a:r>
          </a:p>
          <a:p>
            <a:pPr lvl="2"/>
            <a:r>
              <a:rPr lang="nl-NL" dirty="0" err="1"/>
              <a:t>Travaux</a:t>
            </a:r>
            <a:r>
              <a:rPr lang="nl-NL" dirty="0"/>
              <a:t> du liquidateur (</a:t>
            </a:r>
            <a:r>
              <a:rPr lang="nl-NL" dirty="0" err="1"/>
              <a:t>réalisation</a:t>
            </a:r>
            <a:r>
              <a:rPr lang="nl-NL" dirty="0"/>
              <a:t> des </a:t>
            </a:r>
            <a:r>
              <a:rPr lang="nl-NL" dirty="0" err="1"/>
              <a:t>actifs</a:t>
            </a:r>
            <a:r>
              <a:rPr lang="nl-NL" dirty="0"/>
              <a:t>, </a:t>
            </a:r>
            <a:r>
              <a:rPr lang="nl-NL" dirty="0" err="1"/>
              <a:t>paiement</a:t>
            </a:r>
            <a:r>
              <a:rPr lang="nl-NL" dirty="0"/>
              <a:t> des </a:t>
            </a:r>
            <a:r>
              <a:rPr lang="nl-NL" dirty="0" err="1"/>
              <a:t>dettes</a:t>
            </a:r>
            <a:r>
              <a:rPr lang="nl-NL" dirty="0"/>
              <a:t>, remboursement des </a:t>
            </a:r>
            <a:r>
              <a:rPr lang="nl-NL" dirty="0" err="1"/>
              <a:t>apports</a:t>
            </a:r>
            <a:r>
              <a:rPr lang="nl-NL" dirty="0"/>
              <a:t>)</a:t>
            </a:r>
          </a:p>
          <a:p>
            <a:pPr lvl="2"/>
            <a:endParaRPr lang="nl-NL" dirty="0"/>
          </a:p>
          <a:p>
            <a:pPr lvl="1"/>
            <a:r>
              <a:rPr lang="nl-NL" dirty="0" err="1"/>
              <a:t>Clôture</a:t>
            </a:r>
            <a:r>
              <a:rPr lang="nl-NL" dirty="0"/>
              <a:t> de la </a:t>
            </a:r>
            <a:r>
              <a:rPr lang="nl-NL" dirty="0" err="1"/>
              <a:t>liquidation</a:t>
            </a:r>
            <a:r>
              <a:rPr lang="nl-NL" dirty="0"/>
              <a:t>, </a:t>
            </a:r>
            <a:r>
              <a:rPr lang="nl-NL" dirty="0" err="1"/>
              <a:t>déclaration</a:t>
            </a:r>
            <a:r>
              <a:rPr lang="nl-NL" dirty="0"/>
              <a:t> fiscale spéciale, </a:t>
            </a:r>
            <a:r>
              <a:rPr lang="nl-NL" dirty="0" err="1"/>
              <a:t>déclaration</a:t>
            </a:r>
            <a:r>
              <a:rPr lang="nl-NL" dirty="0"/>
              <a:t> au </a:t>
            </a:r>
            <a:r>
              <a:rPr lang="nl-NL" dirty="0" err="1"/>
              <a:t>précompte</a:t>
            </a:r>
            <a:r>
              <a:rPr lang="nl-NL" dirty="0"/>
              <a:t> </a:t>
            </a:r>
            <a:r>
              <a:rPr lang="nl-NL" dirty="0" err="1"/>
              <a:t>mobilier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N.B. : La </a:t>
            </a:r>
            <a:r>
              <a:rPr lang="nl-NL" dirty="0" err="1"/>
              <a:t>société</a:t>
            </a:r>
            <a:r>
              <a:rPr lang="nl-NL" dirty="0"/>
              <a:t> continue </a:t>
            </a:r>
            <a:r>
              <a:rPr lang="nl-NL" dirty="0" err="1"/>
              <a:t>d’exister</a:t>
            </a:r>
            <a:r>
              <a:rPr lang="nl-NL" dirty="0"/>
              <a:t> </a:t>
            </a:r>
            <a:r>
              <a:rPr lang="nl-NL" dirty="0" err="1"/>
              <a:t>après</a:t>
            </a:r>
            <a:r>
              <a:rPr lang="nl-NL" dirty="0"/>
              <a:t> sa dissolution pour les </a:t>
            </a:r>
            <a:r>
              <a:rPr lang="nl-NL" dirty="0" err="1"/>
              <a:t>raisons</a:t>
            </a:r>
            <a:r>
              <a:rPr lang="nl-NL" dirty="0"/>
              <a:t> de sa </a:t>
            </a:r>
            <a:r>
              <a:rPr lang="nl-NL" dirty="0" err="1"/>
              <a:t>liquidation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490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Principes généraux de la </a:t>
            </a:r>
            <a:r>
              <a:rPr lang="nl-NL" b="1" dirty="0" err="1"/>
              <a:t>liquidation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dirty="0"/>
              <a:t>Méthode “turbo” : Dissolution et </a:t>
            </a:r>
            <a:r>
              <a:rPr lang="nl-NL" dirty="0" err="1"/>
              <a:t>liquidation</a:t>
            </a:r>
            <a:r>
              <a:rPr lang="nl-NL" dirty="0"/>
              <a:t> en </a:t>
            </a:r>
            <a:r>
              <a:rPr lang="nl-NL" dirty="0" err="1"/>
              <a:t>un</a:t>
            </a:r>
            <a:r>
              <a:rPr lang="nl-NL" dirty="0"/>
              <a:t> acte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Une</a:t>
            </a:r>
            <a:r>
              <a:rPr lang="nl-NL" dirty="0"/>
              <a:t> dissolution et </a:t>
            </a:r>
            <a:r>
              <a:rPr lang="nl-NL" dirty="0" err="1"/>
              <a:t>clôture</a:t>
            </a:r>
            <a:r>
              <a:rPr lang="nl-NL" dirty="0"/>
              <a:t> de </a:t>
            </a:r>
            <a:r>
              <a:rPr lang="nl-NL" dirty="0" err="1"/>
              <a:t>liquidation</a:t>
            </a:r>
            <a:r>
              <a:rPr lang="nl-NL" dirty="0"/>
              <a:t> en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seul</a:t>
            </a:r>
            <a:r>
              <a:rPr lang="nl-NL" dirty="0"/>
              <a:t> acte </a:t>
            </a:r>
            <a:r>
              <a:rPr lang="nl-NL" dirty="0" err="1"/>
              <a:t>sont</a:t>
            </a:r>
            <a:r>
              <a:rPr lang="nl-NL" dirty="0"/>
              <a:t> </a:t>
            </a:r>
            <a:r>
              <a:rPr lang="nl-NL" dirty="0" err="1"/>
              <a:t>possibles</a:t>
            </a:r>
            <a:r>
              <a:rPr lang="nl-NL" dirty="0"/>
              <a:t> </a:t>
            </a:r>
            <a:r>
              <a:rPr lang="nl-NL" dirty="0" err="1"/>
              <a:t>moyennant</a:t>
            </a:r>
            <a:r>
              <a:rPr lang="nl-NL" dirty="0"/>
              <a:t> </a:t>
            </a:r>
            <a:r>
              <a:rPr lang="nl-NL" dirty="0" err="1"/>
              <a:t>certaines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 : </a:t>
            </a:r>
          </a:p>
          <a:p>
            <a:pPr lvl="1"/>
            <a:endParaRPr lang="nl-NL" dirty="0"/>
          </a:p>
          <a:p>
            <a:pPr lvl="2"/>
            <a:r>
              <a:rPr lang="nl-NL" dirty="0" err="1"/>
              <a:t>Aucun</a:t>
            </a:r>
            <a:r>
              <a:rPr lang="nl-NL" dirty="0"/>
              <a:t> liquidateur </a:t>
            </a:r>
            <a:r>
              <a:rPr lang="nl-NL" dirty="0" err="1"/>
              <a:t>n’est</a:t>
            </a:r>
            <a:r>
              <a:rPr lang="nl-NL" dirty="0"/>
              <a:t> </a:t>
            </a:r>
            <a:r>
              <a:rPr lang="nl-NL" dirty="0" err="1"/>
              <a:t>nommé</a:t>
            </a:r>
            <a:endParaRPr lang="nl-NL" dirty="0"/>
          </a:p>
          <a:p>
            <a:pPr lvl="2"/>
            <a:r>
              <a:rPr lang="nl-NL" dirty="0" err="1"/>
              <a:t>Toutes</a:t>
            </a:r>
            <a:r>
              <a:rPr lang="nl-NL" dirty="0"/>
              <a:t> les </a:t>
            </a:r>
            <a:r>
              <a:rPr lang="nl-NL" dirty="0" err="1"/>
              <a:t>dettes</a:t>
            </a:r>
            <a:r>
              <a:rPr lang="nl-NL" dirty="0"/>
              <a:t> à </a:t>
            </a:r>
            <a:r>
              <a:rPr lang="nl-NL" dirty="0" err="1"/>
              <a:t>l’égard</a:t>
            </a:r>
            <a:r>
              <a:rPr lang="nl-NL" dirty="0"/>
              <a:t> des </a:t>
            </a:r>
            <a:r>
              <a:rPr lang="nl-NL" dirty="0" err="1"/>
              <a:t>tiers</a:t>
            </a:r>
            <a:r>
              <a:rPr lang="nl-NL" dirty="0"/>
              <a:t> ont </a:t>
            </a:r>
            <a:r>
              <a:rPr lang="nl-NL" dirty="0" err="1"/>
              <a:t>été</a:t>
            </a:r>
            <a:r>
              <a:rPr lang="nl-NL" dirty="0"/>
              <a:t> </a:t>
            </a:r>
            <a:r>
              <a:rPr lang="nl-NL" dirty="0" err="1"/>
              <a:t>remboursées</a:t>
            </a:r>
            <a:r>
              <a:rPr lang="nl-NL" dirty="0"/>
              <a:t> </a:t>
            </a:r>
            <a:r>
              <a:rPr lang="nl-NL" dirty="0" err="1"/>
              <a:t>ou</a:t>
            </a:r>
            <a:r>
              <a:rPr lang="nl-NL" dirty="0"/>
              <a:t> </a:t>
            </a:r>
            <a:r>
              <a:rPr lang="nl-NL" dirty="0" err="1"/>
              <a:t>consignées</a:t>
            </a:r>
            <a:endParaRPr lang="nl-NL" dirty="0"/>
          </a:p>
          <a:p>
            <a:pPr lvl="2"/>
            <a:r>
              <a:rPr lang="nl-NL" dirty="0" err="1"/>
              <a:t>L’assemblée</a:t>
            </a:r>
            <a:r>
              <a:rPr lang="nl-NL" dirty="0"/>
              <a:t> générale se </a:t>
            </a:r>
            <a:r>
              <a:rPr lang="nl-NL" dirty="0" err="1"/>
              <a:t>prononce</a:t>
            </a:r>
            <a:r>
              <a:rPr lang="nl-NL" dirty="0"/>
              <a:t> à </a:t>
            </a:r>
            <a:r>
              <a:rPr lang="nl-NL" dirty="0" err="1"/>
              <a:t>l’unanimité</a:t>
            </a:r>
            <a:r>
              <a:rPr lang="nl-NL" dirty="0"/>
              <a:t> des </a:t>
            </a:r>
            <a:r>
              <a:rPr lang="nl-NL" dirty="0" err="1"/>
              <a:t>voix</a:t>
            </a:r>
            <a:r>
              <a:rPr lang="nl-NL" dirty="0"/>
              <a:t> (quorum de </a:t>
            </a:r>
            <a:r>
              <a:rPr lang="nl-NL" dirty="0" err="1"/>
              <a:t>présence</a:t>
            </a:r>
            <a:r>
              <a:rPr lang="nl-NL" dirty="0"/>
              <a:t> : 50% des actions </a:t>
            </a:r>
            <a:r>
              <a:rPr lang="nl-NL" dirty="0" err="1"/>
              <a:t>émises</a:t>
            </a:r>
            <a:r>
              <a:rPr lang="nl-NL" dirty="0"/>
              <a:t>)</a:t>
            </a:r>
          </a:p>
          <a:p>
            <a:pPr lvl="2"/>
            <a:r>
              <a:rPr lang="nl-NL" dirty="0" err="1"/>
              <a:t>L’actif</a:t>
            </a:r>
            <a:r>
              <a:rPr lang="nl-NL" dirty="0"/>
              <a:t> restant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repris</a:t>
            </a:r>
            <a:r>
              <a:rPr lang="nl-NL" dirty="0"/>
              <a:t> par les associés</a:t>
            </a:r>
          </a:p>
          <a:p>
            <a:pPr lvl="2"/>
            <a:endParaRPr lang="nl-NL" dirty="0"/>
          </a:p>
          <a:p>
            <a:pPr lvl="1"/>
            <a:r>
              <a:rPr lang="nl-NL" dirty="0" err="1"/>
              <a:t>L’introduction</a:t>
            </a:r>
            <a:r>
              <a:rPr lang="nl-NL" dirty="0"/>
              <a:t> du CSA </a:t>
            </a:r>
            <a:r>
              <a:rPr lang="nl-NL" dirty="0" err="1"/>
              <a:t>ajoute</a:t>
            </a:r>
            <a:r>
              <a:rPr lang="nl-NL" dirty="0"/>
              <a:t> </a:t>
            </a:r>
            <a:r>
              <a:rPr lang="nl-NL" dirty="0" err="1"/>
              <a:t>également</a:t>
            </a:r>
            <a:r>
              <a:rPr lang="nl-NL" dirty="0"/>
              <a:t> la </a:t>
            </a:r>
            <a:r>
              <a:rPr lang="nl-NL" dirty="0" err="1"/>
              <a:t>possibilité</a:t>
            </a:r>
            <a:r>
              <a:rPr lang="nl-NL" dirty="0"/>
              <a:t> de </a:t>
            </a:r>
            <a:r>
              <a:rPr lang="nl-NL" dirty="0" err="1"/>
              <a:t>procéder</a:t>
            </a:r>
            <a:r>
              <a:rPr lang="nl-NL" dirty="0"/>
              <a:t> à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liquidation</a:t>
            </a:r>
            <a:r>
              <a:rPr lang="nl-NL" dirty="0"/>
              <a:t> déficitaire par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biais</a:t>
            </a:r>
            <a:r>
              <a:rPr lang="nl-NL" dirty="0"/>
              <a:t> de </a:t>
            </a:r>
            <a:r>
              <a:rPr lang="nl-NL" dirty="0" err="1"/>
              <a:t>cette</a:t>
            </a:r>
            <a:r>
              <a:rPr lang="nl-NL" dirty="0"/>
              <a:t> </a:t>
            </a:r>
            <a:r>
              <a:rPr lang="nl-NL" dirty="0" err="1"/>
              <a:t>mesure</a:t>
            </a:r>
            <a:r>
              <a:rPr lang="nl-NL" dirty="0"/>
              <a:t> (</a:t>
            </a:r>
            <a:r>
              <a:rPr lang="nl-NL" dirty="0" err="1"/>
              <a:t>accord</a:t>
            </a:r>
            <a:r>
              <a:rPr lang="nl-NL" dirty="0"/>
              <a:t> </a:t>
            </a:r>
            <a:r>
              <a:rPr lang="nl-NL" dirty="0" err="1"/>
              <a:t>préalable</a:t>
            </a:r>
            <a:r>
              <a:rPr lang="nl-NL" dirty="0"/>
              <a:t> des </a:t>
            </a:r>
            <a:r>
              <a:rPr lang="nl-NL" dirty="0" err="1"/>
              <a:t>créanciers</a:t>
            </a:r>
            <a:r>
              <a:rPr lang="nl-NL" dirty="0"/>
              <a:t>, …)</a:t>
            </a:r>
          </a:p>
          <a:p>
            <a:pPr lvl="2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13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2. Boni de </a:t>
            </a:r>
            <a:r>
              <a:rPr lang="nl-NL" dirty="0" err="1"/>
              <a:t>liquidation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769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D058-F233-F818-0863-DA9E59C1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CONTENU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3785F9-7F01-15AA-43AE-5806C271A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54656"/>
            <a:ext cx="10515600" cy="3253367"/>
          </a:xfrm>
        </p:spPr>
        <p:txBody>
          <a:bodyPr/>
          <a:lstStyle/>
          <a:p>
            <a:endParaRPr lang="nl-NL" sz="2000" dirty="0">
              <a:highlight>
                <a:srgbClr val="FFFF00"/>
              </a:highlight>
            </a:endParaRPr>
          </a:p>
          <a:p>
            <a:r>
              <a:rPr lang="fr-FR" sz="2400" dirty="0"/>
              <a:t>Partie 1 : Cession d’activité</a:t>
            </a:r>
          </a:p>
          <a:p>
            <a:endParaRPr lang="nl-NL" sz="2400" dirty="0"/>
          </a:p>
          <a:p>
            <a:r>
              <a:rPr lang="fr-FR" sz="2400" dirty="0"/>
              <a:t>Partie 2 : Aspects de la liquidation</a:t>
            </a:r>
          </a:p>
          <a:p>
            <a:endParaRPr lang="nl-NL" sz="2400" dirty="0">
              <a:highlight>
                <a:srgbClr val="FFFF00"/>
              </a:highlight>
            </a:endParaRPr>
          </a:p>
          <a:p>
            <a:r>
              <a:rPr lang="fr-FR" sz="2400" dirty="0"/>
              <a:t>Partie 3 : Transformation et planification</a:t>
            </a:r>
          </a:p>
        </p:txBody>
      </p:sp>
    </p:spTree>
    <p:extLst>
      <p:ext uri="{BB962C8B-B14F-4D97-AF65-F5344CB8AC3E}">
        <p14:creationId xmlns:p14="http://schemas.microsoft.com/office/powerpoint/2010/main" val="120605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Boni de </a:t>
            </a:r>
            <a:r>
              <a:rPr lang="nl-NL" b="1" dirty="0" err="1"/>
              <a:t>liquidation</a:t>
            </a:r>
            <a:r>
              <a:rPr lang="nl-NL" b="1" dirty="0"/>
              <a:t> – Concept </a:t>
            </a:r>
            <a:r>
              <a:rPr lang="nl-NL" b="1" dirty="0" err="1"/>
              <a:t>général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sz="2000" dirty="0"/>
              <a:t>Le boni de </a:t>
            </a:r>
            <a:r>
              <a:rPr lang="nl-NL" sz="2000" dirty="0" err="1"/>
              <a:t>liquidation</a:t>
            </a:r>
            <a:r>
              <a:rPr lang="nl-NL" sz="2000" dirty="0"/>
              <a:t> </a:t>
            </a:r>
            <a:r>
              <a:rPr lang="nl-NL" sz="2000" dirty="0" err="1"/>
              <a:t>correspond</a:t>
            </a:r>
            <a:r>
              <a:rPr lang="nl-NL" sz="2000" dirty="0"/>
              <a:t> au </a:t>
            </a:r>
            <a:r>
              <a:rPr lang="nl-NL" sz="2000" dirty="0" err="1"/>
              <a:t>paiement</a:t>
            </a:r>
            <a:r>
              <a:rPr lang="nl-NL" sz="2000" dirty="0"/>
              <a:t> </a:t>
            </a:r>
            <a:r>
              <a:rPr lang="nl-NL" sz="2000" dirty="0" err="1"/>
              <a:t>qui</a:t>
            </a:r>
            <a:r>
              <a:rPr lang="nl-NL" sz="2000" dirty="0"/>
              <a:t> </a:t>
            </a:r>
            <a:r>
              <a:rPr lang="nl-NL" sz="2000" dirty="0" err="1"/>
              <a:t>excède</a:t>
            </a:r>
            <a:r>
              <a:rPr lang="nl-NL" sz="2000" dirty="0"/>
              <a:t> la </a:t>
            </a:r>
            <a:r>
              <a:rPr lang="nl-NL" sz="2000" dirty="0" err="1"/>
              <a:t>partie</a:t>
            </a:r>
            <a:r>
              <a:rPr lang="nl-NL" sz="2000" dirty="0"/>
              <a:t> du </a:t>
            </a:r>
            <a:r>
              <a:rPr lang="nl-NL" sz="2000" dirty="0" err="1"/>
              <a:t>capital</a:t>
            </a:r>
            <a:r>
              <a:rPr lang="nl-NL" sz="2000" dirty="0"/>
              <a:t> (</a:t>
            </a:r>
            <a:r>
              <a:rPr lang="nl-NL" sz="2000" dirty="0" err="1"/>
              <a:t>rééavalué</a:t>
            </a:r>
            <a:r>
              <a:rPr lang="nl-NL" sz="2000" dirty="0"/>
              <a:t>) </a:t>
            </a:r>
            <a:r>
              <a:rPr lang="nl-NL" sz="2000" dirty="0" err="1"/>
              <a:t>effectivement</a:t>
            </a:r>
            <a:r>
              <a:rPr lang="nl-NL" sz="2000" dirty="0"/>
              <a:t> </a:t>
            </a:r>
            <a:r>
              <a:rPr lang="nl-NL" sz="2000" dirty="0" err="1"/>
              <a:t>libéré</a:t>
            </a:r>
            <a:endParaRPr lang="nl-NL" sz="2000" dirty="0"/>
          </a:p>
          <a:p>
            <a:r>
              <a:rPr lang="nl-NL" sz="2000" dirty="0"/>
              <a:t>Le boni de </a:t>
            </a:r>
            <a:r>
              <a:rPr lang="nl-NL" sz="2000" dirty="0" err="1"/>
              <a:t>liquidation</a:t>
            </a:r>
            <a:r>
              <a:rPr lang="nl-NL" sz="2000" dirty="0"/>
              <a:t> </a:t>
            </a:r>
            <a:r>
              <a:rPr lang="nl-NL" sz="2000" dirty="0" err="1"/>
              <a:t>est</a:t>
            </a:r>
            <a:r>
              <a:rPr lang="nl-NL" sz="2000" dirty="0"/>
              <a:t> </a:t>
            </a:r>
            <a:r>
              <a:rPr lang="nl-NL" sz="2000" dirty="0" err="1"/>
              <a:t>considéré</a:t>
            </a:r>
            <a:r>
              <a:rPr lang="nl-NL" sz="2000" dirty="0"/>
              <a:t> </a:t>
            </a:r>
            <a:r>
              <a:rPr lang="nl-NL" sz="2000" dirty="0" err="1"/>
              <a:t>fiscalement</a:t>
            </a:r>
            <a:r>
              <a:rPr lang="nl-NL" sz="2000" dirty="0"/>
              <a:t> comme </a:t>
            </a:r>
            <a:r>
              <a:rPr lang="nl-NL" sz="2000" dirty="0" err="1"/>
              <a:t>un</a:t>
            </a:r>
            <a:r>
              <a:rPr lang="nl-NL" sz="2000" dirty="0"/>
              <a:t> </a:t>
            </a:r>
            <a:r>
              <a:rPr lang="nl-NL" sz="2000" dirty="0" err="1"/>
              <a:t>dividende</a:t>
            </a:r>
            <a:endParaRPr lang="nl-NL" sz="2000" dirty="0"/>
          </a:p>
          <a:p>
            <a:r>
              <a:rPr lang="nl-NL" sz="2000" dirty="0"/>
              <a:t>Fonds </a:t>
            </a:r>
            <a:r>
              <a:rPr lang="nl-NL" sz="2000" dirty="0" err="1"/>
              <a:t>propres</a:t>
            </a:r>
            <a:r>
              <a:rPr lang="nl-NL" sz="2000" dirty="0"/>
              <a:t> : 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20</a:t>
            </a:fld>
            <a:endParaRPr lang="nl-NL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3C27472-5A7F-8B99-0302-2BC774BF2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68048"/>
              </p:ext>
            </p:extLst>
          </p:nvPr>
        </p:nvGraphicFramePr>
        <p:xfrm>
          <a:off x="915987" y="3045313"/>
          <a:ext cx="10360026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0013">
                  <a:extLst>
                    <a:ext uri="{9D8B030D-6E8A-4147-A177-3AD203B41FA5}">
                      <a16:colId xmlns:a16="http://schemas.microsoft.com/office/drawing/2014/main" val="996077566"/>
                    </a:ext>
                  </a:extLst>
                </a:gridCol>
                <a:gridCol w="5180013">
                  <a:extLst>
                    <a:ext uri="{9D8B030D-6E8A-4147-A177-3AD203B41FA5}">
                      <a16:colId xmlns:a16="http://schemas.microsoft.com/office/drawing/2014/main" val="3901752431"/>
                    </a:ext>
                  </a:extLst>
                </a:gridCol>
              </a:tblGrid>
              <a:tr h="614902">
                <a:tc>
                  <a:txBody>
                    <a:bodyPr/>
                    <a:lstStyle/>
                    <a:p>
                      <a:r>
                        <a:rPr lang="nl-NL" sz="1800" dirty="0" err="1"/>
                        <a:t>Capital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effectivement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libéré</a:t>
                      </a:r>
                      <a:r>
                        <a:rPr lang="nl-NL" sz="1800" dirty="0"/>
                        <a:t>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Remboursement non </a:t>
                      </a:r>
                      <a:r>
                        <a:rPr lang="nl-NL" sz="1800" dirty="0" err="1"/>
                        <a:t>soumis</a:t>
                      </a:r>
                      <a:r>
                        <a:rPr lang="nl-NL" sz="1800" dirty="0"/>
                        <a:t> à </a:t>
                      </a:r>
                      <a:r>
                        <a:rPr lang="nl-NL" sz="1800" dirty="0" err="1"/>
                        <a:t>imposition</a:t>
                      </a:r>
                      <a:endParaRPr lang="nl-NL" sz="1800" dirty="0"/>
                    </a:p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12088"/>
                  </a:ext>
                </a:extLst>
              </a:tr>
              <a:tr h="614902">
                <a:tc>
                  <a:txBody>
                    <a:bodyPr/>
                    <a:lstStyle/>
                    <a:p>
                      <a:r>
                        <a:rPr lang="nl-NL" sz="1800" dirty="0"/>
                        <a:t>Réserves </a:t>
                      </a:r>
                      <a:r>
                        <a:rPr lang="nl-NL" sz="1800" dirty="0" err="1"/>
                        <a:t>taxées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antérieurement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err="1"/>
                        <a:t>Précompte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mobilier</a:t>
                      </a:r>
                      <a:r>
                        <a:rPr lang="nl-NL" sz="1800" dirty="0"/>
                        <a:t> de 30%</a:t>
                      </a:r>
                    </a:p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345951"/>
                  </a:ext>
                </a:extLst>
              </a:tr>
              <a:tr h="614902">
                <a:tc>
                  <a:txBody>
                    <a:bodyPr/>
                    <a:lstStyle/>
                    <a:p>
                      <a:r>
                        <a:rPr lang="nl-NL" sz="1800" dirty="0"/>
                        <a:t>Réserves </a:t>
                      </a:r>
                      <a:r>
                        <a:rPr lang="nl-NL" sz="1800" dirty="0" err="1"/>
                        <a:t>exonérées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antérieurement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err="1"/>
                        <a:t>Impôt</a:t>
                      </a:r>
                      <a:r>
                        <a:rPr lang="nl-NL" sz="1800" dirty="0"/>
                        <a:t> des </a:t>
                      </a:r>
                      <a:r>
                        <a:rPr lang="nl-NL" sz="1800" dirty="0" err="1"/>
                        <a:t>sociétés</a:t>
                      </a:r>
                      <a:r>
                        <a:rPr lang="nl-NL" sz="1800" dirty="0"/>
                        <a:t> + </a:t>
                      </a:r>
                      <a:r>
                        <a:rPr lang="nl-NL" sz="1800" dirty="0" err="1"/>
                        <a:t>Précompte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mobilier</a:t>
                      </a:r>
                      <a:r>
                        <a:rPr lang="nl-NL" sz="1800" dirty="0"/>
                        <a:t> de 30%</a:t>
                      </a:r>
                    </a:p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0778"/>
                  </a:ext>
                </a:extLst>
              </a:tr>
              <a:tr h="614902">
                <a:tc>
                  <a:txBody>
                    <a:bodyPr/>
                    <a:lstStyle/>
                    <a:p>
                      <a:r>
                        <a:rPr lang="nl-NL" sz="1800" dirty="0"/>
                        <a:t>Plus-</a:t>
                      </a:r>
                      <a:r>
                        <a:rPr lang="nl-NL" sz="1800" dirty="0" err="1"/>
                        <a:t>value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exprimées</a:t>
                      </a:r>
                      <a:r>
                        <a:rPr lang="nl-NL" sz="1800" dirty="0"/>
                        <a:t> non </a:t>
                      </a:r>
                      <a:r>
                        <a:rPr lang="nl-NL" sz="1800" dirty="0" err="1"/>
                        <a:t>réalisées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err="1"/>
                        <a:t>Impôt</a:t>
                      </a:r>
                      <a:r>
                        <a:rPr lang="nl-NL" sz="1800" dirty="0"/>
                        <a:t> des </a:t>
                      </a:r>
                      <a:r>
                        <a:rPr lang="nl-NL" sz="1800" dirty="0" err="1"/>
                        <a:t>sociétés</a:t>
                      </a:r>
                      <a:r>
                        <a:rPr lang="nl-NL" sz="1800" dirty="0"/>
                        <a:t> + </a:t>
                      </a:r>
                      <a:r>
                        <a:rPr lang="nl-NL" sz="1800" dirty="0" err="1"/>
                        <a:t>Précompte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mobilier</a:t>
                      </a:r>
                      <a:r>
                        <a:rPr lang="nl-NL" sz="1800" dirty="0"/>
                        <a:t> de 30%</a:t>
                      </a:r>
                    </a:p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67060"/>
                  </a:ext>
                </a:extLst>
              </a:tr>
              <a:tr h="614902">
                <a:tc>
                  <a:txBody>
                    <a:bodyPr/>
                    <a:lstStyle/>
                    <a:p>
                      <a:r>
                        <a:rPr lang="nl-NL" sz="1800" dirty="0"/>
                        <a:t>Plus-</a:t>
                      </a:r>
                      <a:r>
                        <a:rPr lang="nl-NL" sz="1800" dirty="0" err="1"/>
                        <a:t>value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constatées</a:t>
                      </a:r>
                      <a:r>
                        <a:rPr lang="nl-NL" sz="1800" dirty="0"/>
                        <a:t>	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err="1"/>
                        <a:t>Impôt</a:t>
                      </a:r>
                      <a:r>
                        <a:rPr lang="nl-NL" sz="1800" dirty="0"/>
                        <a:t> des </a:t>
                      </a:r>
                      <a:r>
                        <a:rPr lang="nl-NL" sz="1800" dirty="0" err="1"/>
                        <a:t>sociétés</a:t>
                      </a:r>
                      <a:r>
                        <a:rPr lang="nl-NL" sz="1800" dirty="0"/>
                        <a:t> + </a:t>
                      </a:r>
                      <a:r>
                        <a:rPr lang="nl-NL" sz="1800" dirty="0" err="1"/>
                        <a:t>Précompte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mobilier</a:t>
                      </a:r>
                      <a:r>
                        <a:rPr lang="nl-NL" sz="1800" dirty="0"/>
                        <a:t> de 30%</a:t>
                      </a:r>
                    </a:p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10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15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Boni de </a:t>
            </a:r>
            <a:r>
              <a:rPr lang="nl-NL" b="1" dirty="0" err="1"/>
              <a:t>liquidation</a:t>
            </a:r>
            <a:r>
              <a:rPr lang="nl-NL" b="1" dirty="0"/>
              <a:t> – </a:t>
            </a:r>
            <a:r>
              <a:rPr lang="nl-NL" b="1" dirty="0" err="1"/>
              <a:t>Mesures</a:t>
            </a:r>
            <a:r>
              <a:rPr lang="nl-NL" b="1" dirty="0"/>
              <a:t> </a:t>
            </a:r>
            <a:r>
              <a:rPr lang="nl-NL" b="1" dirty="0" err="1"/>
              <a:t>fiscales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sz="1800" dirty="0" err="1"/>
              <a:t>Loi-programme</a:t>
            </a:r>
            <a:r>
              <a:rPr lang="nl-NL" sz="1800" dirty="0"/>
              <a:t> de juin 2013 : </a:t>
            </a:r>
            <a:r>
              <a:rPr lang="nl-NL" sz="1800" dirty="0" err="1"/>
              <a:t>le</a:t>
            </a:r>
            <a:r>
              <a:rPr lang="nl-NL" sz="1800" dirty="0"/>
              <a:t> </a:t>
            </a:r>
            <a:r>
              <a:rPr lang="nl-NL" sz="1800" dirty="0" err="1"/>
              <a:t>taux</a:t>
            </a:r>
            <a:r>
              <a:rPr lang="nl-NL" sz="1800" dirty="0"/>
              <a:t> </a:t>
            </a:r>
            <a:r>
              <a:rPr lang="nl-NL" sz="1800" dirty="0" err="1"/>
              <a:t>d’imposition</a:t>
            </a:r>
            <a:r>
              <a:rPr lang="nl-NL" sz="1800" dirty="0"/>
              <a:t> du boni de </a:t>
            </a:r>
            <a:r>
              <a:rPr lang="nl-NL" sz="1800" dirty="0" err="1"/>
              <a:t>liquidation</a:t>
            </a:r>
            <a:r>
              <a:rPr lang="nl-NL" sz="1800" dirty="0"/>
              <a:t> passe </a:t>
            </a:r>
            <a:r>
              <a:rPr lang="nl-NL" sz="1800" dirty="0" err="1"/>
              <a:t>successivement</a:t>
            </a:r>
            <a:r>
              <a:rPr lang="nl-NL" sz="1800" dirty="0"/>
              <a:t> de 10% à 25% (2014), </a:t>
            </a:r>
            <a:r>
              <a:rPr lang="nl-NL" sz="1800" dirty="0" err="1"/>
              <a:t>puis</a:t>
            </a:r>
            <a:r>
              <a:rPr lang="nl-NL" sz="1800" dirty="0"/>
              <a:t> 27% (2017) et </a:t>
            </a:r>
            <a:r>
              <a:rPr lang="nl-NL" sz="1800" dirty="0" err="1"/>
              <a:t>finalement</a:t>
            </a:r>
            <a:r>
              <a:rPr lang="nl-NL" sz="1800" dirty="0"/>
              <a:t> 30% (2018)</a:t>
            </a:r>
          </a:p>
          <a:p>
            <a:endParaRPr lang="nl-NL" sz="1200" dirty="0"/>
          </a:p>
          <a:p>
            <a:r>
              <a:rPr lang="nl-NL" sz="1800" dirty="0"/>
              <a:t>Suite à </a:t>
            </a:r>
            <a:r>
              <a:rPr lang="nl-NL" sz="1800" dirty="0" err="1"/>
              <a:t>cela</a:t>
            </a:r>
            <a:r>
              <a:rPr lang="nl-NL" sz="1800" dirty="0"/>
              <a:t>, mise en </a:t>
            </a:r>
            <a:r>
              <a:rPr lang="nl-NL" sz="1800" dirty="0" err="1"/>
              <a:t>place</a:t>
            </a:r>
            <a:r>
              <a:rPr lang="nl-NL" sz="1800" dirty="0"/>
              <a:t> de </a:t>
            </a:r>
            <a:r>
              <a:rPr lang="nl-NL" sz="1800" dirty="0" err="1"/>
              <a:t>mesures</a:t>
            </a:r>
            <a:r>
              <a:rPr lang="nl-NL" sz="1800" dirty="0"/>
              <a:t> </a:t>
            </a:r>
            <a:r>
              <a:rPr lang="nl-NL" sz="1800" dirty="0" err="1"/>
              <a:t>fiscales</a:t>
            </a:r>
            <a:r>
              <a:rPr lang="nl-NL" sz="1800" dirty="0"/>
              <a:t> </a:t>
            </a:r>
            <a:r>
              <a:rPr lang="nl-NL" sz="1800" dirty="0" err="1"/>
              <a:t>transitoires</a:t>
            </a:r>
            <a:r>
              <a:rPr lang="nl-NL" sz="1800" dirty="0"/>
              <a:t> et/</a:t>
            </a:r>
            <a:r>
              <a:rPr lang="nl-NL" sz="1800" dirty="0" err="1"/>
              <a:t>ou</a:t>
            </a:r>
            <a:r>
              <a:rPr lang="nl-NL" sz="1800" dirty="0"/>
              <a:t> </a:t>
            </a:r>
            <a:r>
              <a:rPr lang="nl-NL" sz="1800" dirty="0" err="1"/>
              <a:t>définitives</a:t>
            </a:r>
            <a:r>
              <a:rPr lang="nl-NL" sz="1800" dirty="0"/>
              <a:t> :</a:t>
            </a:r>
          </a:p>
          <a:p>
            <a:endParaRPr lang="nl-NL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Régime de “</a:t>
            </a:r>
            <a:r>
              <a:rPr lang="nl-NL" sz="1600" dirty="0" err="1"/>
              <a:t>liquidation</a:t>
            </a:r>
            <a:r>
              <a:rPr lang="nl-NL" sz="1600" dirty="0"/>
              <a:t> interne” (Art. 537 du CIR 92)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/>
              <a:t>“</a:t>
            </a:r>
            <a:r>
              <a:rPr lang="nl-NL" sz="1400" dirty="0" err="1"/>
              <a:t>Verrouillage</a:t>
            </a:r>
            <a:r>
              <a:rPr lang="nl-NL" sz="1400" dirty="0"/>
              <a:t>” des réserves au </a:t>
            </a:r>
            <a:r>
              <a:rPr lang="nl-NL" sz="1400" dirty="0" err="1"/>
              <a:t>taux</a:t>
            </a:r>
            <a:r>
              <a:rPr lang="nl-NL" sz="1400" dirty="0"/>
              <a:t> de 10%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/>
              <a:t>Réserves </a:t>
            </a:r>
            <a:r>
              <a:rPr lang="nl-NL" sz="1400" dirty="0" err="1"/>
              <a:t>taxées</a:t>
            </a:r>
            <a:r>
              <a:rPr lang="nl-NL" sz="1400" dirty="0"/>
              <a:t> </a:t>
            </a:r>
            <a:r>
              <a:rPr lang="nl-NL" sz="1400" dirty="0" err="1"/>
              <a:t>existantes</a:t>
            </a:r>
            <a:r>
              <a:rPr lang="nl-NL" sz="1400" dirty="0"/>
              <a:t> et </a:t>
            </a:r>
            <a:r>
              <a:rPr lang="nl-NL" sz="1400" dirty="0" err="1"/>
              <a:t>approuvées</a:t>
            </a:r>
            <a:r>
              <a:rPr lang="nl-NL" sz="1400" dirty="0"/>
              <a:t> au plus </a:t>
            </a:r>
            <a:r>
              <a:rPr lang="nl-NL" sz="1400" dirty="0" err="1"/>
              <a:t>tard</a:t>
            </a:r>
            <a:r>
              <a:rPr lang="nl-NL" sz="1400" dirty="0"/>
              <a:t> </a:t>
            </a:r>
            <a:r>
              <a:rPr lang="nl-NL" sz="1400" dirty="0" err="1"/>
              <a:t>le</a:t>
            </a:r>
            <a:r>
              <a:rPr lang="nl-NL" sz="1400" dirty="0"/>
              <a:t> 31/03/2013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 err="1"/>
              <a:t>Augmentation</a:t>
            </a:r>
            <a:r>
              <a:rPr lang="nl-NL" sz="1400" dirty="0"/>
              <a:t> de </a:t>
            </a:r>
            <a:r>
              <a:rPr lang="nl-NL" sz="1400" dirty="0" err="1"/>
              <a:t>capital</a:t>
            </a:r>
            <a:r>
              <a:rPr lang="nl-NL" sz="1400" dirty="0"/>
              <a:t> à </a:t>
            </a:r>
            <a:r>
              <a:rPr lang="nl-NL" sz="1400" dirty="0" err="1"/>
              <a:t>concurrence</a:t>
            </a:r>
            <a:r>
              <a:rPr lang="nl-NL" sz="1400" dirty="0"/>
              <a:t> des réserves</a:t>
            </a:r>
          </a:p>
          <a:p>
            <a:pPr marL="914400" lvl="2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Régime des “réserves de </a:t>
            </a:r>
            <a:r>
              <a:rPr lang="nl-NL" sz="1600" dirty="0" err="1"/>
              <a:t>liquidation</a:t>
            </a:r>
            <a:r>
              <a:rPr lang="nl-NL" sz="1600" dirty="0"/>
              <a:t>” (Art. 184quater et 541 du CIR 92)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 err="1"/>
              <a:t>Limitée</a:t>
            </a:r>
            <a:r>
              <a:rPr lang="nl-NL" sz="1400" dirty="0"/>
              <a:t> </a:t>
            </a:r>
            <a:r>
              <a:rPr lang="nl-NL" sz="1400" dirty="0" err="1"/>
              <a:t>aux</a:t>
            </a:r>
            <a:r>
              <a:rPr lang="nl-NL" sz="1400" dirty="0"/>
              <a:t> </a:t>
            </a:r>
            <a:r>
              <a:rPr lang="nl-NL" sz="1400" dirty="0" err="1"/>
              <a:t>nouvelles</a:t>
            </a:r>
            <a:r>
              <a:rPr lang="nl-NL" sz="1400" dirty="0"/>
              <a:t> </a:t>
            </a:r>
            <a:r>
              <a:rPr lang="nl-NL" sz="1400" dirty="0" err="1"/>
              <a:t>parts</a:t>
            </a:r>
            <a:r>
              <a:rPr lang="nl-NL" sz="1400" dirty="0"/>
              <a:t> de PME dans </a:t>
            </a:r>
            <a:r>
              <a:rPr lang="nl-NL" sz="1400" dirty="0" err="1"/>
              <a:t>le</a:t>
            </a:r>
            <a:r>
              <a:rPr lang="nl-NL" sz="1400" dirty="0"/>
              <a:t> </a:t>
            </a:r>
            <a:r>
              <a:rPr lang="nl-NL" sz="1400" dirty="0" err="1"/>
              <a:t>cadre</a:t>
            </a:r>
            <a:r>
              <a:rPr lang="nl-NL" sz="1400" dirty="0"/>
              <a:t> de </a:t>
            </a:r>
            <a:r>
              <a:rPr lang="nl-NL" sz="1400" dirty="0" err="1"/>
              <a:t>constitution</a:t>
            </a:r>
            <a:r>
              <a:rPr lang="nl-NL" sz="1400" dirty="0"/>
              <a:t> </a:t>
            </a:r>
            <a:r>
              <a:rPr lang="nl-NL" sz="1400" dirty="0" err="1"/>
              <a:t>ou</a:t>
            </a:r>
            <a:r>
              <a:rPr lang="nl-NL" sz="1400" dirty="0"/>
              <a:t> </a:t>
            </a:r>
            <a:r>
              <a:rPr lang="nl-NL" sz="1400" dirty="0" err="1"/>
              <a:t>augmentation</a:t>
            </a:r>
            <a:r>
              <a:rPr lang="nl-NL" sz="1400" dirty="0"/>
              <a:t> de </a:t>
            </a:r>
            <a:r>
              <a:rPr lang="nl-NL" sz="1400" dirty="0" err="1"/>
              <a:t>capital</a:t>
            </a:r>
            <a:r>
              <a:rPr lang="nl-NL" sz="14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 err="1"/>
              <a:t>Apports</a:t>
            </a:r>
            <a:r>
              <a:rPr lang="nl-NL" sz="1400" dirty="0"/>
              <a:t> en numéraire </a:t>
            </a:r>
            <a:r>
              <a:rPr lang="nl-NL" sz="1400" dirty="0" err="1"/>
              <a:t>effectivement</a:t>
            </a:r>
            <a:r>
              <a:rPr lang="nl-NL" sz="1400" dirty="0"/>
              <a:t> </a:t>
            </a:r>
            <a:r>
              <a:rPr lang="nl-NL" sz="1400" dirty="0" err="1"/>
              <a:t>libérés</a:t>
            </a:r>
            <a:endParaRPr lang="nl-NL" sz="1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 err="1"/>
              <a:t>Détention</a:t>
            </a:r>
            <a:r>
              <a:rPr lang="nl-NL" sz="1400" dirty="0"/>
              <a:t> de la </a:t>
            </a:r>
            <a:r>
              <a:rPr lang="nl-NL" sz="1400" dirty="0" err="1"/>
              <a:t>pleine</a:t>
            </a:r>
            <a:r>
              <a:rPr lang="nl-NL" sz="1400" dirty="0"/>
              <a:t> </a:t>
            </a:r>
            <a:r>
              <a:rPr lang="nl-NL" sz="1400" dirty="0" err="1"/>
              <a:t>proriété</a:t>
            </a:r>
            <a:r>
              <a:rPr lang="nl-NL" sz="1400" dirty="0"/>
              <a:t> (</a:t>
            </a:r>
            <a:r>
              <a:rPr lang="nl-NL" sz="1400" dirty="0" err="1"/>
              <a:t>Exceptions</a:t>
            </a:r>
            <a:r>
              <a:rPr lang="nl-NL" sz="1400" dirty="0"/>
              <a:t> : </a:t>
            </a:r>
            <a:r>
              <a:rPr lang="nl-NL" sz="1400" dirty="0" err="1"/>
              <a:t>ligne</a:t>
            </a:r>
            <a:r>
              <a:rPr lang="nl-NL" sz="1400" dirty="0"/>
              <a:t> directe </a:t>
            </a:r>
            <a:r>
              <a:rPr lang="nl-NL" sz="1400" dirty="0" err="1"/>
              <a:t>ou</a:t>
            </a:r>
            <a:r>
              <a:rPr lang="nl-NL" sz="1400" dirty="0"/>
              <a:t> </a:t>
            </a:r>
            <a:r>
              <a:rPr lang="nl-NL" sz="1400" dirty="0" err="1"/>
              <a:t>conjoint</a:t>
            </a:r>
            <a:r>
              <a:rPr lang="nl-NL" sz="1400" dirty="0"/>
              <a:t> en </a:t>
            </a:r>
            <a:r>
              <a:rPr lang="nl-NL" sz="1400" dirty="0" err="1"/>
              <a:t>cas</a:t>
            </a:r>
            <a:r>
              <a:rPr lang="nl-NL" sz="1400" dirty="0"/>
              <a:t> de </a:t>
            </a:r>
            <a:r>
              <a:rPr lang="nl-NL" sz="1400" dirty="0" err="1"/>
              <a:t>succession</a:t>
            </a:r>
            <a:r>
              <a:rPr lang="nl-NL" sz="1400" dirty="0"/>
              <a:t> </a:t>
            </a:r>
            <a:r>
              <a:rPr lang="nl-NL" sz="1400" dirty="0" err="1"/>
              <a:t>ou</a:t>
            </a:r>
            <a:r>
              <a:rPr lang="nl-NL" sz="1400" dirty="0"/>
              <a:t> </a:t>
            </a:r>
            <a:r>
              <a:rPr lang="nl-NL" sz="1400" dirty="0" err="1"/>
              <a:t>donation</a:t>
            </a:r>
            <a:r>
              <a:rPr lang="nl-NL" sz="14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sz="1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 err="1"/>
              <a:t>Cotisation</a:t>
            </a:r>
            <a:r>
              <a:rPr lang="nl-NL" sz="1400" dirty="0"/>
              <a:t> </a:t>
            </a:r>
            <a:r>
              <a:rPr lang="nl-NL" sz="1400" dirty="0" err="1"/>
              <a:t>distincte</a:t>
            </a:r>
            <a:r>
              <a:rPr lang="nl-NL" sz="1400" dirty="0"/>
              <a:t> initiale de 10%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 err="1"/>
              <a:t>Imposition</a:t>
            </a:r>
            <a:r>
              <a:rPr lang="nl-NL" sz="1400" dirty="0"/>
              <a:t> complémentaire de 20%, 5% en </a:t>
            </a:r>
            <a:r>
              <a:rPr lang="nl-NL" sz="1400" dirty="0" err="1"/>
              <a:t>cas</a:t>
            </a:r>
            <a:r>
              <a:rPr lang="nl-NL" sz="1400" dirty="0"/>
              <a:t> de </a:t>
            </a:r>
            <a:r>
              <a:rPr lang="nl-NL" sz="1400" dirty="0" err="1"/>
              <a:t>dividende</a:t>
            </a:r>
            <a:r>
              <a:rPr lang="nl-NL" sz="1400" dirty="0"/>
              <a:t> ordinaire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400" dirty="0"/>
              <a:t>Pas </a:t>
            </a:r>
            <a:r>
              <a:rPr lang="nl-NL" sz="1400" dirty="0" err="1"/>
              <a:t>d’imposition</a:t>
            </a:r>
            <a:r>
              <a:rPr lang="nl-NL" sz="1400" dirty="0"/>
              <a:t> complémentaire en </a:t>
            </a:r>
            <a:r>
              <a:rPr lang="nl-NL" sz="1400" dirty="0" err="1"/>
              <a:t>cas</a:t>
            </a:r>
            <a:r>
              <a:rPr lang="nl-NL" sz="1400" dirty="0"/>
              <a:t> de </a:t>
            </a:r>
            <a:r>
              <a:rPr lang="nl-NL" sz="1400" dirty="0" err="1"/>
              <a:t>liquidation</a:t>
            </a:r>
            <a:r>
              <a:rPr lang="nl-NL" sz="1400" dirty="0"/>
              <a:t> (Attention : </a:t>
            </a:r>
            <a:r>
              <a:rPr lang="nl-NL" sz="1400" dirty="0" err="1"/>
              <a:t>mesure</a:t>
            </a:r>
            <a:r>
              <a:rPr lang="nl-NL" sz="1400" dirty="0"/>
              <a:t> anti-</a:t>
            </a:r>
            <a:r>
              <a:rPr lang="nl-NL" sz="1400" dirty="0" err="1"/>
              <a:t>abus</a:t>
            </a:r>
            <a:r>
              <a:rPr lang="nl-NL" sz="14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sz="1200" dirty="0"/>
          </a:p>
          <a:p>
            <a:pPr lvl="1"/>
            <a:endParaRPr lang="nl-NL" sz="14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26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Boni de </a:t>
            </a:r>
            <a:r>
              <a:rPr lang="nl-NL" b="1" dirty="0" err="1"/>
              <a:t>liquidation</a:t>
            </a:r>
            <a:r>
              <a:rPr lang="nl-NL" b="1" dirty="0"/>
              <a:t> – </a:t>
            </a:r>
            <a:r>
              <a:rPr lang="nl-NL" b="1" dirty="0" err="1"/>
              <a:t>Exemple</a:t>
            </a:r>
            <a:r>
              <a:rPr lang="nl-NL" b="1" dirty="0"/>
              <a:t> (1)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A4AD17-DCC1-E18B-4A8C-73D617C4CA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sz="1800" dirty="0"/>
              <a:t>Contexte : Aucun autre élément </a:t>
            </a:r>
          </a:p>
          <a:p>
            <a:pPr marL="0" indent="0">
              <a:buNone/>
            </a:pPr>
            <a:r>
              <a:rPr lang="fr-BE" sz="1800" dirty="0"/>
              <a:t>susceptible d’avoir un impact, taux d’imposition de</a:t>
            </a:r>
          </a:p>
          <a:p>
            <a:pPr marL="0" indent="0">
              <a:buNone/>
            </a:pPr>
            <a:r>
              <a:rPr lang="fr-BE" sz="1800" dirty="0"/>
              <a:t>25%</a:t>
            </a:r>
          </a:p>
          <a:p>
            <a:pPr marL="0" indent="0">
              <a:buNone/>
            </a:pPr>
            <a:endParaRPr lang="fr-BE" sz="1200" dirty="0"/>
          </a:p>
          <a:p>
            <a:r>
              <a:rPr lang="fr-BE" sz="1600" dirty="0"/>
              <a:t>Etape 1 : Calcul de l’imposition fiscale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400" dirty="0"/>
              <a:t>Réserves immunisées : </a:t>
            </a:r>
          </a:p>
          <a:p>
            <a:pPr marL="457200" lvl="1" indent="0">
              <a:buNone/>
            </a:pPr>
            <a:r>
              <a:rPr lang="fr-BE" sz="1400" dirty="0"/>
              <a:t>	10.000 x 25% = 2.500</a:t>
            </a:r>
          </a:p>
          <a:p>
            <a:pPr marL="457200" lvl="1" indent="0">
              <a:buNone/>
            </a:pPr>
            <a:endParaRPr lang="fr-BE" sz="1200" dirty="0"/>
          </a:p>
          <a:p>
            <a:r>
              <a:rPr lang="fr-BE" sz="1600" dirty="0"/>
              <a:t>Etape 2 : Base du boni de liquidation imposable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400" dirty="0"/>
              <a:t>(2.000 + 300.000 + 500.000) + (10.000 – 2.500)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400" dirty="0"/>
              <a:t>Total : 809.500</a:t>
            </a:r>
          </a:p>
          <a:p>
            <a:pPr marL="457200" lvl="1" indent="0">
              <a:buNone/>
            </a:pPr>
            <a:endParaRPr lang="fr-BE" sz="1400" dirty="0"/>
          </a:p>
          <a:p>
            <a:r>
              <a:rPr lang="fr-BE" sz="1600" dirty="0"/>
              <a:t>Etape 3 : Calcul du montant imposable sur le boni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400" dirty="0"/>
              <a:t>809.500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400" dirty="0"/>
              <a:t>Soumis au précompte mobilier de 30%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1400" dirty="0"/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8E28DB07-1D5D-A606-B952-0C3F3811A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35704"/>
              </p:ext>
            </p:extLst>
          </p:nvPr>
        </p:nvGraphicFramePr>
        <p:xfrm>
          <a:off x="6848476" y="1490134"/>
          <a:ext cx="4505324" cy="466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084">
                  <a:extLst>
                    <a:ext uri="{9D8B030D-6E8A-4147-A177-3AD203B41FA5}">
                      <a16:colId xmlns:a16="http://schemas.microsoft.com/office/drawing/2014/main" val="2895481955"/>
                    </a:ext>
                  </a:extLst>
                </a:gridCol>
                <a:gridCol w="1705240">
                  <a:extLst>
                    <a:ext uri="{9D8B030D-6E8A-4147-A177-3AD203B41FA5}">
                      <a16:colId xmlns:a16="http://schemas.microsoft.com/office/drawing/2014/main" val="2265479959"/>
                    </a:ext>
                  </a:extLst>
                </a:gridCol>
              </a:tblGrid>
              <a:tr h="519860">
                <a:tc>
                  <a:txBody>
                    <a:bodyPr/>
                    <a:lstStyle/>
                    <a:p>
                      <a:r>
                        <a:rPr lang="fr-BE" dirty="0"/>
                        <a:t>Fonds propres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31/12/xx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28481"/>
                  </a:ext>
                </a:extLst>
              </a:tr>
              <a:tr h="519860">
                <a:tc>
                  <a:txBody>
                    <a:bodyPr/>
                    <a:lstStyle/>
                    <a:p>
                      <a:r>
                        <a:rPr lang="fr-BE" dirty="0"/>
                        <a:t>Capital souscrit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18.600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743262"/>
                  </a:ext>
                </a:extLst>
              </a:tr>
              <a:tr h="597661">
                <a:tc>
                  <a:txBody>
                    <a:bodyPr/>
                    <a:lstStyle/>
                    <a:p>
                      <a:r>
                        <a:rPr lang="fr-BE" dirty="0"/>
                        <a:t>Capital non appelé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(6.200)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57851"/>
                  </a:ext>
                </a:extLst>
              </a:tr>
              <a:tr h="669504">
                <a:tc>
                  <a:txBody>
                    <a:bodyPr/>
                    <a:lstStyle/>
                    <a:p>
                      <a:r>
                        <a:rPr lang="fr-BE" dirty="0"/>
                        <a:t>Réserve légale 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04488"/>
                  </a:ext>
                </a:extLst>
              </a:tr>
              <a:tr h="660961">
                <a:tc>
                  <a:txBody>
                    <a:bodyPr/>
                    <a:lstStyle/>
                    <a:p>
                      <a:r>
                        <a:rPr lang="fr-BE" dirty="0"/>
                        <a:t>Réserves immunisées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729"/>
                  </a:ext>
                </a:extLst>
              </a:tr>
              <a:tr h="660961">
                <a:tc>
                  <a:txBody>
                    <a:bodyPr/>
                    <a:lstStyle/>
                    <a:p>
                      <a:r>
                        <a:rPr lang="fr-BE" dirty="0"/>
                        <a:t>Réserves disponibles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300.000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74367"/>
                  </a:ext>
                </a:extLst>
              </a:tr>
              <a:tr h="519860">
                <a:tc>
                  <a:txBody>
                    <a:bodyPr/>
                    <a:lstStyle/>
                    <a:p>
                      <a:r>
                        <a:rPr lang="fr-BE" dirty="0"/>
                        <a:t>Résultat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500.000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2170"/>
                  </a:ext>
                </a:extLst>
              </a:tr>
              <a:tr h="51986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bg1"/>
                          </a:solidFill>
                        </a:rPr>
                        <a:t>Total fonds propres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>
                          <a:solidFill>
                            <a:schemeClr val="bg1"/>
                          </a:solidFill>
                        </a:rPr>
                        <a:t>824.400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3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0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Boni de </a:t>
            </a:r>
            <a:r>
              <a:rPr lang="nl-NL" b="1" dirty="0" err="1"/>
              <a:t>liquidation</a:t>
            </a:r>
            <a:r>
              <a:rPr lang="nl-NL" b="1" dirty="0"/>
              <a:t> – </a:t>
            </a:r>
            <a:r>
              <a:rPr lang="nl-NL" b="1" dirty="0" err="1"/>
              <a:t>Exemple</a:t>
            </a:r>
            <a:r>
              <a:rPr lang="nl-NL" b="1" dirty="0"/>
              <a:t> (2)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A4AD17-DCC1-E18B-4A8C-73D617C4CA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dirty="0" err="1"/>
              <a:t>Contexte</a:t>
            </a:r>
            <a:r>
              <a:rPr lang="nl-NL" sz="1800" dirty="0"/>
              <a:t> : </a:t>
            </a:r>
            <a:r>
              <a:rPr lang="nl-NL" sz="1800" dirty="0" err="1"/>
              <a:t>Aucun</a:t>
            </a:r>
            <a:r>
              <a:rPr lang="nl-NL" sz="1800" dirty="0"/>
              <a:t> </a:t>
            </a:r>
            <a:r>
              <a:rPr lang="nl-NL" sz="1800" dirty="0" err="1"/>
              <a:t>autre</a:t>
            </a:r>
            <a:r>
              <a:rPr lang="nl-NL" sz="1800" dirty="0"/>
              <a:t> élément </a:t>
            </a:r>
          </a:p>
          <a:p>
            <a:pPr marL="0" indent="0">
              <a:buNone/>
            </a:pPr>
            <a:r>
              <a:rPr lang="nl-NL" sz="1800" dirty="0" err="1"/>
              <a:t>susceptible</a:t>
            </a:r>
            <a:r>
              <a:rPr lang="nl-NL" sz="1800" dirty="0"/>
              <a:t> </a:t>
            </a:r>
            <a:r>
              <a:rPr lang="nl-NL" sz="1800" dirty="0" err="1"/>
              <a:t>d’avoir</a:t>
            </a:r>
            <a:r>
              <a:rPr lang="nl-NL" sz="1800" dirty="0"/>
              <a:t> </a:t>
            </a:r>
            <a:r>
              <a:rPr lang="nl-NL" sz="1800" dirty="0" err="1"/>
              <a:t>un</a:t>
            </a:r>
            <a:r>
              <a:rPr lang="nl-NL" sz="1800" dirty="0"/>
              <a:t> impact, </a:t>
            </a:r>
            <a:r>
              <a:rPr lang="nl-NL" sz="1800" dirty="0" err="1"/>
              <a:t>taux</a:t>
            </a:r>
            <a:r>
              <a:rPr lang="nl-NL" sz="1800" dirty="0"/>
              <a:t> </a:t>
            </a:r>
            <a:r>
              <a:rPr lang="nl-NL" sz="1800" dirty="0" err="1"/>
              <a:t>d’imposition</a:t>
            </a:r>
            <a:r>
              <a:rPr lang="nl-NL" sz="1800" dirty="0"/>
              <a:t> de</a:t>
            </a:r>
          </a:p>
          <a:p>
            <a:pPr marL="0" indent="0">
              <a:buNone/>
            </a:pPr>
            <a:r>
              <a:rPr lang="nl-NL" sz="1800" dirty="0"/>
              <a:t>25%</a:t>
            </a:r>
          </a:p>
          <a:p>
            <a:pPr marL="0" indent="0">
              <a:buNone/>
            </a:pPr>
            <a:endParaRPr lang="nl-NL" sz="1200" dirty="0"/>
          </a:p>
          <a:p>
            <a:r>
              <a:rPr lang="nl-NL" sz="1600" dirty="0" err="1"/>
              <a:t>Etape</a:t>
            </a:r>
            <a:r>
              <a:rPr lang="nl-NL" sz="1600" dirty="0"/>
              <a:t> 1 : </a:t>
            </a:r>
            <a:r>
              <a:rPr lang="nl-NL" sz="1600" dirty="0" err="1"/>
              <a:t>Calcul</a:t>
            </a:r>
            <a:r>
              <a:rPr lang="nl-NL" sz="1600" dirty="0"/>
              <a:t> de </a:t>
            </a:r>
            <a:r>
              <a:rPr lang="nl-NL" sz="1600" dirty="0" err="1"/>
              <a:t>l’imposition</a:t>
            </a:r>
            <a:r>
              <a:rPr lang="nl-NL" sz="1600" dirty="0"/>
              <a:t> fiscale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/>
              <a:t>Réserves </a:t>
            </a:r>
            <a:r>
              <a:rPr lang="nl-NL" sz="1400" dirty="0" err="1"/>
              <a:t>immunisées</a:t>
            </a:r>
            <a:r>
              <a:rPr lang="nl-NL" sz="1400" dirty="0"/>
              <a:t> : </a:t>
            </a:r>
          </a:p>
          <a:p>
            <a:pPr marL="457200" lvl="1" indent="0">
              <a:buNone/>
            </a:pPr>
            <a:r>
              <a:rPr lang="nl-NL" sz="1400" dirty="0"/>
              <a:t>	10.000 x 25% = 2.500</a:t>
            </a:r>
          </a:p>
          <a:p>
            <a:pPr marL="457200" lvl="1" indent="0">
              <a:buNone/>
            </a:pPr>
            <a:endParaRPr lang="nl-NL" sz="1200" dirty="0"/>
          </a:p>
          <a:p>
            <a:r>
              <a:rPr lang="nl-NL" sz="1600" dirty="0" err="1"/>
              <a:t>Etape</a:t>
            </a:r>
            <a:r>
              <a:rPr lang="nl-NL" sz="1600" dirty="0"/>
              <a:t> 2 : Base du boni de </a:t>
            </a:r>
            <a:r>
              <a:rPr lang="nl-NL" sz="1600" dirty="0" err="1"/>
              <a:t>liquidation</a:t>
            </a:r>
            <a:r>
              <a:rPr lang="nl-NL" sz="1600" dirty="0"/>
              <a:t> </a:t>
            </a:r>
            <a:r>
              <a:rPr lang="nl-NL" sz="1600" dirty="0" err="1"/>
              <a:t>imposable</a:t>
            </a:r>
            <a:endParaRPr lang="nl-NL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/>
              <a:t>(2.000 + 100.000 + 100.000) + (10.000 – 2.500)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/>
              <a:t>Total : 209.500</a:t>
            </a:r>
          </a:p>
          <a:p>
            <a:pPr marL="457200" lvl="1" indent="0">
              <a:buNone/>
            </a:pPr>
            <a:endParaRPr lang="nl-NL" sz="1400" dirty="0"/>
          </a:p>
          <a:p>
            <a:r>
              <a:rPr lang="nl-NL" sz="1600" dirty="0" err="1"/>
              <a:t>Etape</a:t>
            </a:r>
            <a:r>
              <a:rPr lang="nl-NL" sz="1600" dirty="0"/>
              <a:t> 3 : </a:t>
            </a:r>
            <a:r>
              <a:rPr lang="nl-NL" sz="1600" dirty="0" err="1"/>
              <a:t>Calcul</a:t>
            </a:r>
            <a:r>
              <a:rPr lang="nl-NL" sz="1600" dirty="0"/>
              <a:t> du </a:t>
            </a:r>
            <a:r>
              <a:rPr lang="nl-NL" sz="1600" dirty="0" err="1"/>
              <a:t>montant</a:t>
            </a:r>
            <a:r>
              <a:rPr lang="nl-NL" sz="1600" dirty="0"/>
              <a:t> </a:t>
            </a:r>
            <a:r>
              <a:rPr lang="nl-NL" sz="1600" dirty="0" err="1"/>
              <a:t>imposable</a:t>
            </a:r>
            <a:r>
              <a:rPr lang="nl-NL" sz="1600" dirty="0"/>
              <a:t> </a:t>
            </a:r>
            <a:r>
              <a:rPr lang="nl-NL" sz="1600" dirty="0" err="1"/>
              <a:t>sur</a:t>
            </a:r>
            <a:r>
              <a:rPr lang="nl-NL" sz="1600" dirty="0"/>
              <a:t> </a:t>
            </a:r>
            <a:r>
              <a:rPr lang="nl-NL" sz="1600" dirty="0" err="1"/>
              <a:t>le</a:t>
            </a:r>
            <a:r>
              <a:rPr lang="nl-NL" sz="1600" dirty="0"/>
              <a:t> boni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/>
              <a:t>209.500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 err="1"/>
              <a:t>Soumis</a:t>
            </a:r>
            <a:r>
              <a:rPr lang="nl-NL" sz="1400" dirty="0"/>
              <a:t> au </a:t>
            </a:r>
            <a:r>
              <a:rPr lang="nl-NL" sz="1400" dirty="0" err="1"/>
              <a:t>précompte</a:t>
            </a:r>
            <a:r>
              <a:rPr lang="nl-NL" sz="1400" dirty="0"/>
              <a:t> </a:t>
            </a:r>
            <a:r>
              <a:rPr lang="nl-NL" sz="1400" dirty="0" err="1"/>
              <a:t>mobilier</a:t>
            </a:r>
            <a:r>
              <a:rPr lang="nl-NL" sz="1400" dirty="0"/>
              <a:t> de 30%</a:t>
            </a:r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8E28DB07-1D5D-A606-B952-0C3F3811A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70411"/>
              </p:ext>
            </p:extLst>
          </p:nvPr>
        </p:nvGraphicFramePr>
        <p:xfrm>
          <a:off x="6353174" y="1490134"/>
          <a:ext cx="5000625" cy="437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916">
                  <a:extLst>
                    <a:ext uri="{9D8B030D-6E8A-4147-A177-3AD203B41FA5}">
                      <a16:colId xmlns:a16="http://schemas.microsoft.com/office/drawing/2014/main" val="2895481955"/>
                    </a:ext>
                  </a:extLst>
                </a:gridCol>
                <a:gridCol w="1892709">
                  <a:extLst>
                    <a:ext uri="{9D8B030D-6E8A-4147-A177-3AD203B41FA5}">
                      <a16:colId xmlns:a16="http://schemas.microsoft.com/office/drawing/2014/main" val="2265479959"/>
                    </a:ext>
                  </a:extLst>
                </a:gridCol>
              </a:tblGrid>
              <a:tr h="509579">
                <a:tc>
                  <a:txBody>
                    <a:bodyPr/>
                    <a:lstStyle/>
                    <a:p>
                      <a:r>
                        <a:rPr lang="fr-BE" dirty="0"/>
                        <a:t>Fonds propres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31/12/xx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28481"/>
                  </a:ext>
                </a:extLst>
              </a:tr>
              <a:tr h="647890">
                <a:tc>
                  <a:txBody>
                    <a:bodyPr/>
                    <a:lstStyle/>
                    <a:p>
                      <a:r>
                        <a:rPr lang="fr-BE" dirty="0"/>
                        <a:t>Capital souscrit</a:t>
                      </a:r>
                    </a:p>
                    <a:p>
                      <a:r>
                        <a:rPr lang="fr-BE" dirty="0"/>
                        <a:t>Capital (Art. 537 CIR 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18.600</a:t>
                      </a:r>
                    </a:p>
                    <a:p>
                      <a:pPr algn="r"/>
                      <a:r>
                        <a:rPr lang="fr-BE" dirty="0"/>
                        <a:t>300.000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743262"/>
                  </a:ext>
                </a:extLst>
              </a:tr>
              <a:tr h="371822">
                <a:tc>
                  <a:txBody>
                    <a:bodyPr/>
                    <a:lstStyle/>
                    <a:p>
                      <a:r>
                        <a:rPr lang="fr-BE" dirty="0"/>
                        <a:t>Capital non appelé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(6.200)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57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dirty="0"/>
                        <a:t>Réserve légale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04488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fr-BE" dirty="0"/>
                        <a:t>Réserves immunisées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729"/>
                  </a:ext>
                </a:extLst>
              </a:tr>
              <a:tr h="585842">
                <a:tc>
                  <a:txBody>
                    <a:bodyPr/>
                    <a:lstStyle/>
                    <a:p>
                      <a:r>
                        <a:rPr lang="fr-BE" dirty="0"/>
                        <a:t>Réserves disponibles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74367"/>
                  </a:ext>
                </a:extLst>
              </a:tr>
              <a:tr h="509579">
                <a:tc>
                  <a:txBody>
                    <a:bodyPr/>
                    <a:lstStyle/>
                    <a:p>
                      <a:r>
                        <a:rPr lang="fr-BE" dirty="0"/>
                        <a:t>Résultat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2170"/>
                  </a:ext>
                </a:extLst>
              </a:tr>
              <a:tr h="509579">
                <a:tc>
                  <a:txBody>
                    <a:bodyPr/>
                    <a:lstStyle/>
                    <a:p>
                      <a:r>
                        <a:rPr lang="fr-BE" dirty="0"/>
                        <a:t>Réserve de liquidation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/>
                        <a:t>300.000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43874"/>
                  </a:ext>
                </a:extLst>
              </a:tr>
              <a:tr h="509579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bg1"/>
                          </a:solidFill>
                        </a:rPr>
                        <a:t>Total fonds propres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dirty="0">
                          <a:solidFill>
                            <a:schemeClr val="bg1"/>
                          </a:solidFill>
                        </a:rPr>
                        <a:t>824.400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25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3. Liquidation en nature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21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Liquidation en nature – </a:t>
            </a:r>
            <a:r>
              <a:rPr lang="nl-NL" b="1" dirty="0" err="1"/>
              <a:t>Biens</a:t>
            </a:r>
            <a:r>
              <a:rPr lang="nl-NL" b="1" dirty="0"/>
              <a:t> </a:t>
            </a:r>
            <a:r>
              <a:rPr lang="nl-NL" b="1" dirty="0" err="1"/>
              <a:t>immobiliers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sz="2000" dirty="0" err="1"/>
              <a:t>Actifs</a:t>
            </a:r>
            <a:r>
              <a:rPr lang="nl-NL" sz="2000" dirty="0"/>
              <a:t> </a:t>
            </a:r>
            <a:r>
              <a:rPr lang="nl-NL" sz="2000" dirty="0" err="1"/>
              <a:t>repris</a:t>
            </a:r>
            <a:r>
              <a:rPr lang="nl-NL" sz="2000" dirty="0"/>
              <a:t> par les associés au moment de la </a:t>
            </a:r>
            <a:r>
              <a:rPr lang="nl-NL" sz="2000" dirty="0" err="1"/>
              <a:t>liquidation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Plus-</a:t>
            </a:r>
            <a:r>
              <a:rPr lang="nl-NL" sz="2000" dirty="0" err="1"/>
              <a:t>value</a:t>
            </a:r>
            <a:r>
              <a:rPr lang="nl-NL" sz="2000" dirty="0"/>
              <a:t> “</a:t>
            </a:r>
            <a:r>
              <a:rPr lang="nl-NL" sz="2000" dirty="0" err="1"/>
              <a:t>constatée</a:t>
            </a:r>
            <a:r>
              <a:rPr lang="nl-NL" sz="2000" dirty="0"/>
              <a:t>” </a:t>
            </a:r>
            <a:r>
              <a:rPr lang="nl-NL" sz="2000" dirty="0" err="1"/>
              <a:t>lors</a:t>
            </a:r>
            <a:r>
              <a:rPr lang="nl-NL" sz="2000" dirty="0"/>
              <a:t> de la </a:t>
            </a:r>
            <a:r>
              <a:rPr lang="nl-NL" sz="2000" dirty="0" err="1"/>
              <a:t>liquidation</a:t>
            </a:r>
            <a:r>
              <a:rPr lang="nl-NL" sz="2000" dirty="0"/>
              <a:t> (</a:t>
            </a:r>
            <a:r>
              <a:rPr lang="nl-NL" sz="2000" dirty="0" err="1"/>
              <a:t>impôt</a:t>
            </a:r>
            <a:r>
              <a:rPr lang="nl-NL" sz="2000" dirty="0"/>
              <a:t> des </a:t>
            </a:r>
            <a:r>
              <a:rPr lang="nl-NL" sz="2000" dirty="0" err="1"/>
              <a:t>sociétés</a:t>
            </a:r>
            <a:r>
              <a:rPr lang="nl-NL" sz="2000" dirty="0"/>
              <a:t>)</a:t>
            </a:r>
          </a:p>
          <a:p>
            <a:endParaRPr lang="nl-NL" sz="2000" dirty="0"/>
          </a:p>
          <a:p>
            <a:r>
              <a:rPr lang="nl-NL" sz="2000" dirty="0"/>
              <a:t>Enfin, base </a:t>
            </a:r>
            <a:r>
              <a:rPr lang="nl-NL" sz="2000" dirty="0" err="1"/>
              <a:t>d’imposition</a:t>
            </a:r>
            <a:r>
              <a:rPr lang="nl-NL" sz="2000" dirty="0"/>
              <a:t> du boni de </a:t>
            </a:r>
            <a:r>
              <a:rPr lang="nl-NL" sz="2000" dirty="0" err="1"/>
              <a:t>liquidation</a:t>
            </a:r>
            <a:endParaRPr lang="nl-NL" sz="2000" dirty="0"/>
          </a:p>
          <a:p>
            <a:endParaRPr lang="nl-NL" sz="1600" dirty="0"/>
          </a:p>
          <a:p>
            <a:r>
              <a:rPr lang="nl-NL" sz="1600" dirty="0" err="1"/>
              <a:t>Exemple</a:t>
            </a:r>
            <a:r>
              <a:rPr lang="nl-NL" sz="1600" dirty="0"/>
              <a:t>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 err="1"/>
              <a:t>Valeur</a:t>
            </a:r>
            <a:r>
              <a:rPr lang="nl-NL" sz="1200" dirty="0"/>
              <a:t> </a:t>
            </a:r>
            <a:r>
              <a:rPr lang="nl-NL" sz="1200" dirty="0" err="1"/>
              <a:t>réelle</a:t>
            </a:r>
            <a:r>
              <a:rPr lang="nl-NL" sz="1200" dirty="0"/>
              <a:t> de </a:t>
            </a:r>
            <a:r>
              <a:rPr lang="nl-NL" sz="1200" dirty="0" err="1"/>
              <a:t>l’immobilier</a:t>
            </a:r>
            <a:r>
              <a:rPr lang="nl-NL" sz="1200" dirty="0"/>
              <a:t> : 500.000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/>
              <a:t>Plus-</a:t>
            </a:r>
            <a:r>
              <a:rPr lang="nl-NL" sz="1200" dirty="0" err="1"/>
              <a:t>value</a:t>
            </a:r>
            <a:r>
              <a:rPr lang="nl-NL" sz="1200" dirty="0"/>
              <a:t> </a:t>
            </a:r>
            <a:r>
              <a:rPr lang="nl-NL" sz="1200" dirty="0" err="1"/>
              <a:t>constatée</a:t>
            </a:r>
            <a:r>
              <a:rPr lang="nl-NL" sz="1200" dirty="0"/>
              <a:t> : 400.000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 err="1"/>
              <a:t>Impôt</a:t>
            </a:r>
            <a:r>
              <a:rPr lang="nl-NL" sz="1200" dirty="0"/>
              <a:t> </a:t>
            </a:r>
            <a:r>
              <a:rPr lang="nl-NL" sz="1200" dirty="0" err="1"/>
              <a:t>sur</a:t>
            </a:r>
            <a:r>
              <a:rPr lang="nl-NL" sz="1200" dirty="0"/>
              <a:t> plus-</a:t>
            </a:r>
            <a:r>
              <a:rPr lang="nl-NL" sz="1200" dirty="0" err="1"/>
              <a:t>value</a:t>
            </a:r>
            <a:r>
              <a:rPr lang="nl-NL" sz="1200" dirty="0"/>
              <a:t> (25%) : 100.000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/>
              <a:t>Base du boni de </a:t>
            </a:r>
            <a:r>
              <a:rPr lang="nl-NL" sz="1200" dirty="0" err="1"/>
              <a:t>liquidation</a:t>
            </a:r>
            <a:r>
              <a:rPr lang="nl-NL" sz="1200" dirty="0"/>
              <a:t> </a:t>
            </a:r>
            <a:r>
              <a:rPr lang="nl-NL" sz="1200" dirty="0" err="1"/>
              <a:t>imposable</a:t>
            </a:r>
            <a:r>
              <a:rPr lang="nl-NL" sz="1200" dirty="0"/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/>
              <a:t>Réserves taxables + plus-</a:t>
            </a:r>
            <a:r>
              <a:rPr lang="nl-NL" sz="1200" dirty="0" err="1"/>
              <a:t>value</a:t>
            </a:r>
            <a:r>
              <a:rPr lang="nl-NL" sz="1200" dirty="0"/>
              <a:t> “nette”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/>
              <a:t>(50.000 + 150.000) + (400.000 – 100.000)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200" dirty="0"/>
              <a:t>Total : 500.000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25</a:t>
            </a:fld>
            <a:endParaRPr lang="nl-NL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9238320-01FD-0151-3850-B978BB5DA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82577"/>
              </p:ext>
            </p:extLst>
          </p:nvPr>
        </p:nvGraphicFramePr>
        <p:xfrm>
          <a:off x="5743576" y="3929885"/>
          <a:ext cx="5038724" cy="223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81">
                  <a:extLst>
                    <a:ext uri="{9D8B030D-6E8A-4147-A177-3AD203B41FA5}">
                      <a16:colId xmlns:a16="http://schemas.microsoft.com/office/drawing/2014/main" val="2750875358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1069912479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1104765153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1364534923"/>
                    </a:ext>
                  </a:extLst>
                </a:gridCol>
              </a:tblGrid>
              <a:tr h="632066">
                <a:tc>
                  <a:txBody>
                    <a:bodyPr/>
                    <a:lstStyle/>
                    <a:p>
                      <a:r>
                        <a:rPr lang="fr-BE" sz="1100" dirty="0"/>
                        <a:t>Actif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Passif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67674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fr-BE" sz="1100" dirty="0"/>
                        <a:t>Immobilier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500.000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9832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BE" sz="1100" dirty="0"/>
                        <a:t>Disponible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600.000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Réserve légale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288184"/>
                  </a:ext>
                </a:extLst>
              </a:tr>
              <a:tr h="401925"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Réserve disponible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/>
                        <a:t>150.000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833412"/>
                  </a:ext>
                </a:extLst>
              </a:tr>
              <a:tr h="401925">
                <a:tc>
                  <a:txBody>
                    <a:bodyPr/>
                    <a:lstStyle/>
                    <a:p>
                      <a:r>
                        <a:rPr lang="fr-BE" sz="1100" dirty="0">
                          <a:solidFill>
                            <a:schemeClr val="bg1"/>
                          </a:solidFill>
                        </a:rPr>
                        <a:t>Total actif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olidFill>
                            <a:schemeClr val="bg1"/>
                          </a:solidFill>
                        </a:rPr>
                        <a:t>700.000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olidFill>
                            <a:schemeClr val="bg1"/>
                          </a:solidFill>
                        </a:rPr>
                        <a:t>Total passif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solidFill>
                            <a:schemeClr val="bg1"/>
                          </a:solidFill>
                        </a:rPr>
                        <a:t>700.000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00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Liquidation en nature – </a:t>
            </a:r>
            <a:r>
              <a:rPr lang="nl-NL" b="1" dirty="0" err="1"/>
              <a:t>Biens</a:t>
            </a:r>
            <a:r>
              <a:rPr lang="nl-NL" b="1" dirty="0"/>
              <a:t> </a:t>
            </a:r>
            <a:r>
              <a:rPr lang="nl-NL" b="1" dirty="0" err="1"/>
              <a:t>immobiliers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dirty="0" err="1"/>
              <a:t>Acquisition</a:t>
            </a:r>
            <a:r>
              <a:rPr lang="nl-NL" dirty="0"/>
              <a:t> </a:t>
            </a:r>
            <a:r>
              <a:rPr lang="nl-NL" dirty="0" err="1"/>
              <a:t>d’un</a:t>
            </a:r>
            <a:r>
              <a:rPr lang="nl-NL" dirty="0"/>
              <a:t> </a:t>
            </a:r>
            <a:r>
              <a:rPr lang="nl-NL" dirty="0" err="1"/>
              <a:t>bien</a:t>
            </a:r>
            <a:r>
              <a:rPr lang="nl-NL" dirty="0"/>
              <a:t> </a:t>
            </a:r>
            <a:r>
              <a:rPr lang="nl-NL" dirty="0" err="1"/>
              <a:t>immobilier</a:t>
            </a:r>
            <a:r>
              <a:rPr lang="nl-NL" dirty="0"/>
              <a:t> </a:t>
            </a:r>
            <a:r>
              <a:rPr lang="nl-NL" dirty="0" err="1"/>
              <a:t>soumise</a:t>
            </a:r>
            <a:r>
              <a:rPr lang="nl-NL" dirty="0"/>
              <a:t> </a:t>
            </a:r>
            <a:r>
              <a:rPr lang="nl-NL" u="sng" dirty="0" err="1"/>
              <a:t>aux</a:t>
            </a:r>
            <a:r>
              <a:rPr lang="nl-NL" u="sng" dirty="0"/>
              <a:t> </a:t>
            </a:r>
            <a:r>
              <a:rPr lang="nl-NL" u="sng" dirty="0" err="1"/>
              <a:t>droits</a:t>
            </a:r>
            <a:r>
              <a:rPr lang="nl-NL" u="sng" dirty="0"/>
              <a:t> de </a:t>
            </a:r>
            <a:r>
              <a:rPr lang="nl-NL" u="sng" dirty="0" err="1"/>
              <a:t>vente</a:t>
            </a:r>
            <a:r>
              <a:rPr lang="nl-NL" u="sng" dirty="0"/>
              <a:t> </a:t>
            </a:r>
            <a:r>
              <a:rPr lang="nl-NL" dirty="0"/>
              <a:t>en </a:t>
            </a:r>
            <a:r>
              <a:rPr lang="nl-NL" dirty="0" err="1"/>
              <a:t>cas</a:t>
            </a:r>
            <a:r>
              <a:rPr lang="nl-NL" dirty="0"/>
              <a:t> de </a:t>
            </a:r>
            <a:r>
              <a:rPr lang="nl-NL" dirty="0" err="1"/>
              <a:t>liquidation</a:t>
            </a:r>
            <a:r>
              <a:rPr lang="nl-NL" dirty="0"/>
              <a:t> (12,5%)</a:t>
            </a:r>
          </a:p>
          <a:p>
            <a:endParaRPr lang="nl-NL" sz="1100" dirty="0"/>
          </a:p>
          <a:p>
            <a:r>
              <a:rPr lang="nl-NL" dirty="0" err="1"/>
              <a:t>Exceptions</a:t>
            </a:r>
            <a:r>
              <a:rPr lang="nl-NL" dirty="0"/>
              <a:t> :</a:t>
            </a:r>
          </a:p>
          <a:p>
            <a:pPr lvl="1"/>
            <a:r>
              <a:rPr lang="nl-NL" sz="1600" dirty="0" err="1"/>
              <a:t>Applicables</a:t>
            </a:r>
            <a:r>
              <a:rPr lang="nl-NL" sz="1600" dirty="0"/>
              <a:t> </a:t>
            </a:r>
            <a:r>
              <a:rPr lang="nl-NL" sz="1600" dirty="0" err="1"/>
              <a:t>aux</a:t>
            </a:r>
            <a:r>
              <a:rPr lang="nl-NL" sz="1600" dirty="0"/>
              <a:t> </a:t>
            </a:r>
            <a:r>
              <a:rPr lang="nl-NL" sz="1600" dirty="0" err="1"/>
              <a:t>sociétés</a:t>
            </a:r>
            <a:r>
              <a:rPr lang="nl-NL" sz="1600" dirty="0"/>
              <a:t> de “</a:t>
            </a:r>
            <a:r>
              <a:rPr lang="nl-NL" sz="1600" dirty="0" err="1"/>
              <a:t>personnes</a:t>
            </a:r>
            <a:r>
              <a:rPr lang="nl-NL" sz="1600" dirty="0"/>
              <a:t>” (SNC, SCS, SRL, …)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 err="1"/>
              <a:t>Lorsque</a:t>
            </a:r>
            <a:r>
              <a:rPr lang="nl-NL" sz="1600" dirty="0"/>
              <a:t> </a:t>
            </a:r>
            <a:r>
              <a:rPr lang="nl-NL" sz="1600" dirty="0" err="1"/>
              <a:t>l’immeuble</a:t>
            </a:r>
            <a:r>
              <a:rPr lang="nl-NL" sz="1600" dirty="0"/>
              <a:t> </a:t>
            </a:r>
            <a:r>
              <a:rPr lang="nl-NL" sz="1600" dirty="0" err="1"/>
              <a:t>est</a:t>
            </a:r>
            <a:r>
              <a:rPr lang="nl-NL" sz="1600" dirty="0"/>
              <a:t> </a:t>
            </a:r>
            <a:r>
              <a:rPr lang="nl-NL" sz="1600" dirty="0" err="1"/>
              <a:t>acquis</a:t>
            </a:r>
            <a:r>
              <a:rPr lang="nl-NL" sz="1600" dirty="0"/>
              <a:t> par </a:t>
            </a:r>
            <a:r>
              <a:rPr lang="nl-NL" sz="1600" dirty="0" err="1"/>
              <a:t>tous</a:t>
            </a:r>
            <a:r>
              <a:rPr lang="nl-NL" sz="1600" dirty="0"/>
              <a:t> les associés : </a:t>
            </a:r>
          </a:p>
          <a:p>
            <a:pPr marL="457200" lvl="1" indent="0">
              <a:buNone/>
            </a:pPr>
            <a:r>
              <a:rPr lang="nl-NL" sz="1600" dirty="0"/>
              <a:t>Régime </a:t>
            </a:r>
            <a:r>
              <a:rPr lang="nl-NL" sz="1600" dirty="0" err="1"/>
              <a:t>d’attente</a:t>
            </a:r>
            <a:r>
              <a:rPr lang="nl-NL" sz="1600" dirty="0"/>
              <a:t> :</a:t>
            </a:r>
          </a:p>
          <a:p>
            <a:pPr lvl="2"/>
            <a:r>
              <a:rPr lang="nl-NL" sz="1400" dirty="0" err="1"/>
              <a:t>Droit</a:t>
            </a:r>
            <a:r>
              <a:rPr lang="nl-NL" sz="1400" dirty="0"/>
              <a:t> fixe de 50€ au moment de </a:t>
            </a:r>
            <a:r>
              <a:rPr lang="nl-NL" sz="1400" dirty="0" err="1"/>
              <a:t>l’acquisition</a:t>
            </a:r>
            <a:endParaRPr lang="nl-NL" sz="1400" dirty="0"/>
          </a:p>
          <a:p>
            <a:pPr lvl="2"/>
            <a:r>
              <a:rPr lang="nl-NL" sz="1400" dirty="0" err="1"/>
              <a:t>Droit</a:t>
            </a:r>
            <a:r>
              <a:rPr lang="nl-NL" sz="1400" dirty="0"/>
              <a:t> de </a:t>
            </a:r>
            <a:r>
              <a:rPr lang="nl-NL" sz="1400" dirty="0" err="1"/>
              <a:t>partage</a:t>
            </a:r>
            <a:r>
              <a:rPr lang="nl-NL" sz="1400" dirty="0"/>
              <a:t> de 1% en </a:t>
            </a:r>
            <a:r>
              <a:rPr lang="nl-NL" sz="1400" dirty="0" err="1"/>
              <a:t>cas</a:t>
            </a:r>
            <a:r>
              <a:rPr lang="nl-NL" sz="1400" dirty="0"/>
              <a:t> </a:t>
            </a:r>
            <a:r>
              <a:rPr lang="nl-NL" sz="1400" dirty="0" err="1"/>
              <a:t>d’attribution</a:t>
            </a:r>
            <a:r>
              <a:rPr lang="nl-NL" sz="1400" dirty="0"/>
              <a:t> ultérieure (si reprise par </a:t>
            </a:r>
            <a:r>
              <a:rPr lang="nl-NL" sz="1400" dirty="0" err="1"/>
              <a:t>un</a:t>
            </a:r>
            <a:r>
              <a:rPr lang="nl-NL" sz="1400" dirty="0"/>
              <a:t> associé </a:t>
            </a:r>
            <a:r>
              <a:rPr lang="nl-NL" sz="1400" dirty="0" err="1"/>
              <a:t>historique</a:t>
            </a:r>
            <a:r>
              <a:rPr lang="nl-NL" sz="1400" dirty="0"/>
              <a:t>)</a:t>
            </a:r>
          </a:p>
          <a:p>
            <a:pPr lvl="2"/>
            <a:r>
              <a:rPr lang="nl-NL" sz="1400" dirty="0" err="1"/>
              <a:t>Droit</a:t>
            </a:r>
            <a:r>
              <a:rPr lang="nl-NL" sz="1400" dirty="0"/>
              <a:t> de </a:t>
            </a:r>
            <a:r>
              <a:rPr lang="nl-NL" sz="1400" dirty="0" err="1"/>
              <a:t>mutation</a:t>
            </a:r>
            <a:r>
              <a:rPr lang="nl-NL" sz="1400" dirty="0"/>
              <a:t> de 10% </a:t>
            </a:r>
            <a:r>
              <a:rPr lang="nl-NL" sz="1400" dirty="0" err="1"/>
              <a:t>ou</a:t>
            </a:r>
            <a:r>
              <a:rPr lang="nl-NL" sz="1400" dirty="0"/>
              <a:t> 12,5% en </a:t>
            </a:r>
            <a:r>
              <a:rPr lang="nl-NL" sz="1400" dirty="0" err="1"/>
              <a:t>cas</a:t>
            </a:r>
            <a:r>
              <a:rPr lang="nl-NL" sz="1400" dirty="0"/>
              <a:t> de </a:t>
            </a:r>
            <a:r>
              <a:rPr lang="nl-NL" sz="1400" dirty="0" err="1"/>
              <a:t>cession</a:t>
            </a:r>
            <a:r>
              <a:rPr lang="nl-NL" sz="1400" dirty="0"/>
              <a:t> à </a:t>
            </a:r>
            <a:r>
              <a:rPr lang="nl-NL" sz="1400" dirty="0" err="1"/>
              <a:t>un</a:t>
            </a:r>
            <a:r>
              <a:rPr lang="nl-NL" sz="1400" dirty="0"/>
              <a:t> </a:t>
            </a:r>
            <a:r>
              <a:rPr lang="nl-NL" sz="1400" dirty="0" err="1"/>
              <a:t>tiers</a:t>
            </a:r>
            <a:endParaRPr lang="nl-NL" sz="1400" dirty="0"/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sz="1600" dirty="0" err="1"/>
              <a:t>Acquistion</a:t>
            </a:r>
            <a:r>
              <a:rPr lang="nl-NL" sz="1600" dirty="0"/>
              <a:t> par la </a:t>
            </a:r>
            <a:r>
              <a:rPr lang="nl-NL" sz="1600" dirty="0" err="1"/>
              <a:t>personne</a:t>
            </a:r>
            <a:r>
              <a:rPr lang="nl-NL" sz="1600" dirty="0"/>
              <a:t> </a:t>
            </a:r>
            <a:r>
              <a:rPr lang="nl-NL" sz="1600" dirty="0" err="1"/>
              <a:t>qui</a:t>
            </a:r>
            <a:r>
              <a:rPr lang="nl-NL" sz="1600" dirty="0"/>
              <a:t> a </a:t>
            </a:r>
            <a:r>
              <a:rPr lang="nl-NL" sz="1600" dirty="0" err="1"/>
              <a:t>effectué</a:t>
            </a:r>
            <a:r>
              <a:rPr lang="nl-NL" sz="1600" dirty="0"/>
              <a:t> </a:t>
            </a:r>
            <a:r>
              <a:rPr lang="nl-NL" sz="1600" dirty="0" err="1"/>
              <a:t>l’apport</a:t>
            </a:r>
            <a:endParaRPr lang="nl-NL" sz="1600" dirty="0"/>
          </a:p>
          <a:p>
            <a:pPr lvl="1"/>
            <a:r>
              <a:rPr lang="nl-NL" sz="1600" dirty="0" err="1"/>
              <a:t>Acquisition</a:t>
            </a:r>
            <a:r>
              <a:rPr lang="nl-NL" sz="1600" dirty="0"/>
              <a:t> par </a:t>
            </a:r>
            <a:r>
              <a:rPr lang="nl-NL" sz="1600" dirty="0" err="1"/>
              <a:t>l’associé</a:t>
            </a:r>
            <a:r>
              <a:rPr lang="nl-NL" sz="1600" dirty="0"/>
              <a:t> </a:t>
            </a:r>
            <a:r>
              <a:rPr lang="nl-NL" sz="1600" dirty="0" err="1"/>
              <a:t>effectif</a:t>
            </a:r>
            <a:r>
              <a:rPr lang="nl-NL" sz="1600" dirty="0"/>
              <a:t> au moment de </a:t>
            </a:r>
            <a:r>
              <a:rPr lang="nl-NL" sz="1600" dirty="0" err="1"/>
              <a:t>l’acquisition</a:t>
            </a:r>
            <a:r>
              <a:rPr lang="nl-NL" sz="1600" dirty="0"/>
              <a:t> </a:t>
            </a:r>
            <a:r>
              <a:rPr lang="nl-NL" sz="1600" dirty="0" err="1"/>
              <a:t>soumise</a:t>
            </a:r>
            <a:r>
              <a:rPr lang="nl-NL" sz="1600" dirty="0"/>
              <a:t> </a:t>
            </a:r>
            <a:r>
              <a:rPr lang="nl-NL" sz="1600" dirty="0" err="1"/>
              <a:t>aux</a:t>
            </a:r>
            <a:r>
              <a:rPr lang="nl-NL" sz="1600" dirty="0"/>
              <a:t> </a:t>
            </a:r>
            <a:r>
              <a:rPr lang="nl-NL" sz="1600" dirty="0" err="1"/>
              <a:t>droits</a:t>
            </a:r>
            <a:r>
              <a:rPr lang="nl-NL" sz="1600" dirty="0"/>
              <a:t> de </a:t>
            </a:r>
            <a:r>
              <a:rPr lang="nl-NL" sz="1600" dirty="0" err="1"/>
              <a:t>vente</a:t>
            </a:r>
            <a:endParaRPr lang="nl-NL" sz="1600" dirty="0"/>
          </a:p>
          <a:p>
            <a:pPr marL="457200" lvl="1" indent="0">
              <a:buNone/>
            </a:pPr>
            <a:r>
              <a:rPr lang="nl-NL" sz="1600" dirty="0" err="1"/>
              <a:t>Règle</a:t>
            </a:r>
            <a:r>
              <a:rPr lang="nl-NL" sz="1600" dirty="0"/>
              <a:t> de </a:t>
            </a:r>
            <a:r>
              <a:rPr lang="nl-NL" sz="1600" dirty="0" err="1"/>
              <a:t>l’associé</a:t>
            </a:r>
            <a:r>
              <a:rPr lang="nl-NL" sz="1600" dirty="0"/>
              <a:t> </a:t>
            </a:r>
            <a:r>
              <a:rPr lang="nl-NL" sz="1600" dirty="0" err="1"/>
              <a:t>historique</a:t>
            </a:r>
            <a:r>
              <a:rPr lang="nl-NL" sz="1600" dirty="0"/>
              <a:t> : </a:t>
            </a:r>
          </a:p>
          <a:p>
            <a:pPr lvl="2"/>
            <a:r>
              <a:rPr lang="nl-NL" sz="1400" dirty="0" err="1"/>
              <a:t>Imposition</a:t>
            </a:r>
            <a:r>
              <a:rPr lang="nl-NL" sz="1400" dirty="0"/>
              <a:t> en </a:t>
            </a:r>
            <a:r>
              <a:rPr lang="nl-NL" sz="1400" dirty="0" err="1"/>
              <a:t>vertu</a:t>
            </a:r>
            <a:r>
              <a:rPr lang="nl-NL" sz="1400" dirty="0"/>
              <a:t> du </a:t>
            </a:r>
            <a:r>
              <a:rPr lang="nl-NL" sz="1400" dirty="0" err="1"/>
              <a:t>droit</a:t>
            </a:r>
            <a:r>
              <a:rPr lang="nl-NL" sz="1400" dirty="0"/>
              <a:t> </a:t>
            </a:r>
            <a:r>
              <a:rPr lang="nl-NL" sz="1400" dirty="0" err="1"/>
              <a:t>commun</a:t>
            </a:r>
            <a:r>
              <a:rPr lang="nl-NL" sz="1400" dirty="0"/>
              <a:t> (</a:t>
            </a:r>
            <a:r>
              <a:rPr lang="nl-NL" sz="1400" dirty="0" err="1"/>
              <a:t>Droit</a:t>
            </a:r>
            <a:r>
              <a:rPr lang="nl-NL" sz="1400" dirty="0"/>
              <a:t> fixe, </a:t>
            </a:r>
            <a:r>
              <a:rPr lang="nl-NL" sz="1400" dirty="0" err="1"/>
              <a:t>droit</a:t>
            </a:r>
            <a:r>
              <a:rPr lang="nl-NL" sz="1400" dirty="0"/>
              <a:t> de </a:t>
            </a:r>
            <a:r>
              <a:rPr lang="nl-NL" sz="1400" dirty="0" err="1"/>
              <a:t>partage</a:t>
            </a:r>
            <a:r>
              <a:rPr lang="nl-NL" sz="1400" dirty="0"/>
              <a:t>, …)</a:t>
            </a:r>
          </a:p>
          <a:p>
            <a:endParaRPr lang="nl-NL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089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PARTIE 3 : </a:t>
            </a:r>
            <a:r>
              <a:rPr lang="nl-NL" dirty="0" err="1"/>
              <a:t>Transformation</a:t>
            </a:r>
            <a:r>
              <a:rPr lang="nl-NL" dirty="0"/>
              <a:t> et </a:t>
            </a:r>
            <a:r>
              <a:rPr lang="nl-NL" dirty="0" err="1"/>
              <a:t>planification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54656"/>
            <a:ext cx="10515600" cy="3922369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Transformation</a:t>
            </a:r>
            <a:endParaRPr lang="nl-NL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endParaRPr lang="nl-NL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Planification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/>
              <a:t>Droits de </a:t>
            </a:r>
            <a:r>
              <a:rPr lang="nl-NL" dirty="0" err="1"/>
              <a:t>succession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/>
              <a:t>Droits de </a:t>
            </a:r>
            <a:r>
              <a:rPr lang="nl-NL" dirty="0" err="1"/>
              <a:t>donation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Comparaison</a:t>
            </a:r>
            <a:r>
              <a:rPr lang="nl-NL" dirty="0"/>
              <a:t> des régimes</a:t>
            </a:r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endParaRPr lang="nl-NL" dirty="0">
              <a:highlight>
                <a:srgbClr val="FFFF00"/>
              </a:highlight>
            </a:endParaRP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92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1. </a:t>
            </a:r>
            <a:r>
              <a:rPr lang="nl-NL" dirty="0" err="1"/>
              <a:t>Transformation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955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Transformation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00371"/>
            <a:ext cx="10848975" cy="4765531"/>
          </a:xfrm>
        </p:spPr>
        <p:txBody>
          <a:bodyPr/>
          <a:lstStyle/>
          <a:p>
            <a:r>
              <a:rPr lang="nl-NL" dirty="0"/>
              <a:t>En fin de carrière </a:t>
            </a:r>
            <a:r>
              <a:rPr lang="nl-NL" dirty="0" err="1"/>
              <a:t>médicale</a:t>
            </a:r>
            <a:r>
              <a:rPr lang="nl-NL" dirty="0"/>
              <a:t>, </a:t>
            </a:r>
            <a:r>
              <a:rPr lang="nl-NL" dirty="0" err="1"/>
              <a:t>vous</a:t>
            </a:r>
            <a:r>
              <a:rPr lang="nl-NL" dirty="0"/>
              <a:t> </a:t>
            </a:r>
            <a:r>
              <a:rPr lang="nl-NL" dirty="0" err="1"/>
              <a:t>pouvez</a:t>
            </a:r>
            <a:r>
              <a:rPr lang="nl-NL" dirty="0"/>
              <a:t> </a:t>
            </a:r>
            <a:r>
              <a:rPr lang="nl-NL" dirty="0" err="1"/>
              <a:t>utiliser</a:t>
            </a:r>
            <a:r>
              <a:rPr lang="nl-NL" dirty="0"/>
              <a:t> </a:t>
            </a:r>
            <a:r>
              <a:rPr lang="nl-NL" dirty="0" err="1"/>
              <a:t>votre</a:t>
            </a:r>
            <a:r>
              <a:rPr lang="nl-NL" dirty="0"/>
              <a:t> </a:t>
            </a:r>
            <a:r>
              <a:rPr lang="nl-NL" dirty="0" err="1"/>
              <a:t>société</a:t>
            </a:r>
            <a:r>
              <a:rPr lang="nl-NL" dirty="0"/>
              <a:t> pour y </a:t>
            </a:r>
            <a:r>
              <a:rPr lang="nl-NL" dirty="0" err="1"/>
              <a:t>exercer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autre</a:t>
            </a:r>
            <a:r>
              <a:rPr lang="nl-NL" dirty="0"/>
              <a:t> </a:t>
            </a:r>
            <a:r>
              <a:rPr lang="nl-NL" dirty="0" err="1"/>
              <a:t>activité</a:t>
            </a:r>
            <a:r>
              <a:rPr lang="nl-NL" dirty="0"/>
              <a:t> (</a:t>
            </a:r>
            <a:r>
              <a:rPr lang="nl-NL" dirty="0" err="1"/>
              <a:t>immobilière</a:t>
            </a:r>
            <a:r>
              <a:rPr lang="nl-NL" dirty="0"/>
              <a:t>, </a:t>
            </a:r>
            <a:r>
              <a:rPr lang="nl-NL" dirty="0" err="1"/>
              <a:t>placements</a:t>
            </a:r>
            <a:r>
              <a:rPr lang="nl-NL" dirty="0"/>
              <a:t> de </a:t>
            </a:r>
            <a:r>
              <a:rPr lang="nl-NL" dirty="0" err="1"/>
              <a:t>trésorerie</a:t>
            </a:r>
            <a:r>
              <a:rPr lang="nl-NL" dirty="0"/>
              <a:t>, …)</a:t>
            </a:r>
          </a:p>
          <a:p>
            <a:endParaRPr lang="nl-NL" dirty="0"/>
          </a:p>
          <a:p>
            <a:r>
              <a:rPr lang="nl-NL" dirty="0"/>
              <a:t>Entreprise </a:t>
            </a:r>
            <a:r>
              <a:rPr lang="nl-NL" dirty="0" err="1"/>
              <a:t>existante</a:t>
            </a:r>
            <a:r>
              <a:rPr lang="nl-NL" dirty="0"/>
              <a:t> =&gt;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modification</a:t>
            </a:r>
            <a:r>
              <a:rPr lang="nl-NL" dirty="0"/>
              <a:t> de </a:t>
            </a:r>
            <a:r>
              <a:rPr lang="nl-NL" dirty="0" err="1"/>
              <a:t>l’objet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suffisante</a:t>
            </a:r>
            <a:endParaRPr lang="nl-NL" dirty="0"/>
          </a:p>
          <a:p>
            <a:endParaRPr lang="nl-NL" dirty="0"/>
          </a:p>
          <a:p>
            <a:pPr lvl="1"/>
            <a:r>
              <a:rPr lang="nl-NL" dirty="0"/>
              <a:t>Rapport de </a:t>
            </a:r>
            <a:r>
              <a:rPr lang="nl-NL" dirty="0" err="1"/>
              <a:t>l’organe</a:t>
            </a:r>
            <a:r>
              <a:rPr lang="nl-NL" dirty="0"/>
              <a:t> </a:t>
            </a:r>
            <a:r>
              <a:rPr lang="nl-NL" dirty="0" err="1"/>
              <a:t>d’administration</a:t>
            </a:r>
            <a:endParaRPr lang="nl-NL" dirty="0"/>
          </a:p>
          <a:p>
            <a:pPr lvl="1"/>
            <a:r>
              <a:rPr lang="nl-NL" dirty="0" err="1"/>
              <a:t>Approbation</a:t>
            </a:r>
            <a:r>
              <a:rPr lang="nl-NL" dirty="0"/>
              <a:t> par AGE à 4/5 des </a:t>
            </a:r>
            <a:r>
              <a:rPr lang="nl-NL" dirty="0" err="1"/>
              <a:t>voix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Modification</a:t>
            </a:r>
            <a:r>
              <a:rPr lang="nl-NL" dirty="0"/>
              <a:t> de </a:t>
            </a:r>
            <a:r>
              <a:rPr lang="nl-NL" dirty="0" err="1"/>
              <a:t>l’objet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par acte </a:t>
            </a:r>
            <a:r>
              <a:rPr lang="nl-NL" dirty="0" err="1"/>
              <a:t>authentique</a:t>
            </a:r>
            <a:r>
              <a:rPr lang="nl-NL" dirty="0"/>
              <a:t> </a:t>
            </a:r>
            <a:r>
              <a:rPr lang="nl-NL" dirty="0" err="1"/>
              <a:t>devant</a:t>
            </a:r>
            <a:r>
              <a:rPr lang="nl-NL" dirty="0"/>
              <a:t> notaire</a:t>
            </a:r>
          </a:p>
          <a:p>
            <a:pPr lvl="1"/>
            <a:r>
              <a:rPr lang="nl-NL" dirty="0" err="1"/>
              <a:t>Modification</a:t>
            </a:r>
            <a:r>
              <a:rPr lang="nl-NL" dirty="0"/>
              <a:t> </a:t>
            </a:r>
            <a:r>
              <a:rPr lang="nl-NL" dirty="0" err="1"/>
              <a:t>éventuelle</a:t>
            </a:r>
            <a:r>
              <a:rPr lang="nl-NL" dirty="0"/>
              <a:t> des </a:t>
            </a:r>
            <a:r>
              <a:rPr lang="nl-NL" dirty="0" err="1"/>
              <a:t>activités</a:t>
            </a:r>
            <a:r>
              <a:rPr lang="nl-NL" dirty="0"/>
              <a:t> TVA (Formulaire 604b)</a:t>
            </a:r>
          </a:p>
          <a:p>
            <a:pPr lvl="1"/>
            <a:r>
              <a:rPr lang="nl-NL" dirty="0" err="1"/>
              <a:t>Modification</a:t>
            </a:r>
            <a:r>
              <a:rPr lang="nl-NL" dirty="0"/>
              <a:t> des </a:t>
            </a:r>
            <a:r>
              <a:rPr lang="nl-NL" dirty="0" err="1"/>
              <a:t>activités</a:t>
            </a:r>
            <a:r>
              <a:rPr lang="nl-NL" dirty="0"/>
              <a:t> </a:t>
            </a:r>
            <a:r>
              <a:rPr lang="nl-NL" dirty="0" err="1"/>
              <a:t>auprès</a:t>
            </a:r>
            <a:r>
              <a:rPr lang="nl-NL" dirty="0"/>
              <a:t> de la </a:t>
            </a:r>
            <a:r>
              <a:rPr lang="nl-NL" dirty="0" err="1"/>
              <a:t>Banque</a:t>
            </a:r>
            <a:r>
              <a:rPr lang="nl-NL" dirty="0"/>
              <a:t> Carrefour des </a:t>
            </a:r>
            <a:r>
              <a:rPr lang="nl-NL" dirty="0" err="1"/>
              <a:t>Entreprises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Véhicule</a:t>
            </a:r>
            <a:r>
              <a:rPr lang="nl-NL" dirty="0"/>
              <a:t> de </a:t>
            </a:r>
            <a:r>
              <a:rPr lang="nl-NL" dirty="0" err="1"/>
              <a:t>planification</a:t>
            </a:r>
            <a:r>
              <a:rPr lang="nl-NL" dirty="0"/>
              <a:t> </a:t>
            </a:r>
            <a:r>
              <a:rPr lang="nl-NL" dirty="0" err="1"/>
              <a:t>successorale</a:t>
            </a:r>
            <a:r>
              <a:rPr lang="nl-NL" dirty="0"/>
              <a:t> ?</a:t>
            </a:r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78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PARTIE 1 : Cession d’activité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54656"/>
            <a:ext cx="10515600" cy="3922369"/>
          </a:xfrm>
        </p:spPr>
        <p:txBody>
          <a:bodyPr/>
          <a:lstStyle/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/>
              <a:t>Principes généraux et </a:t>
            </a:r>
            <a:r>
              <a:rPr lang="nl-NL" dirty="0" err="1"/>
              <a:t>déontologiques</a:t>
            </a:r>
            <a:endParaRPr lang="nl-NL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endParaRPr lang="nl-NL" sz="1000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Cession</a:t>
            </a:r>
            <a:r>
              <a:rPr lang="nl-NL" dirty="0"/>
              <a:t> </a:t>
            </a:r>
            <a:r>
              <a:rPr lang="nl-NL" dirty="0" err="1"/>
              <a:t>d’actions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Valorisation</a:t>
            </a:r>
            <a:r>
              <a:rPr lang="nl-NL" dirty="0"/>
              <a:t> de </a:t>
            </a:r>
            <a:r>
              <a:rPr lang="nl-NL" dirty="0" err="1"/>
              <a:t>société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Conséquences</a:t>
            </a:r>
            <a:r>
              <a:rPr lang="nl-NL" dirty="0"/>
              <a:t> </a:t>
            </a:r>
            <a:r>
              <a:rPr lang="nl-NL" dirty="0" err="1"/>
              <a:t>fiscales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endParaRPr lang="nl-NL" sz="1000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Cession</a:t>
            </a:r>
            <a:r>
              <a:rPr lang="nl-NL" dirty="0"/>
              <a:t> de </a:t>
            </a:r>
            <a:r>
              <a:rPr lang="nl-NL" dirty="0" err="1"/>
              <a:t>pratique</a:t>
            </a:r>
            <a:r>
              <a:rPr lang="nl-NL" dirty="0"/>
              <a:t> </a:t>
            </a:r>
            <a:r>
              <a:rPr lang="nl-NL" dirty="0" err="1"/>
              <a:t>médicale</a:t>
            </a:r>
            <a:endParaRPr lang="nl-NL" dirty="0"/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Valorisation</a:t>
            </a:r>
            <a:r>
              <a:rPr lang="nl-NL" dirty="0"/>
              <a:t> </a:t>
            </a:r>
          </a:p>
          <a:p>
            <a:pPr marL="971550" lvl="2" indent="-514350">
              <a:spcBef>
                <a:spcPts val="1000"/>
              </a:spcBef>
              <a:buFont typeface="+mj-lt"/>
              <a:buAutoNum type="arabicPeriod"/>
            </a:pPr>
            <a:r>
              <a:rPr lang="nl-NL" dirty="0" err="1"/>
              <a:t>Conséquences</a:t>
            </a:r>
            <a:r>
              <a:rPr lang="nl-NL" dirty="0"/>
              <a:t> </a:t>
            </a:r>
            <a:r>
              <a:rPr lang="nl-NL" dirty="0" err="1"/>
              <a:t>fiscales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896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1. </a:t>
            </a:r>
            <a:r>
              <a:rPr lang="nl-NL" dirty="0" err="1"/>
              <a:t>Planification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102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Planification</a:t>
            </a:r>
            <a:r>
              <a:rPr lang="nl-NL" b="1" dirty="0"/>
              <a:t> – Droits de </a:t>
            </a:r>
            <a:r>
              <a:rPr lang="nl-NL" b="1" dirty="0" err="1"/>
              <a:t>succession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1320560"/>
            <a:ext cx="10848975" cy="4765531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Existence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</a:t>
            </a:r>
            <a:r>
              <a:rPr lang="nl-NL" dirty="0" err="1"/>
              <a:t>pression</a:t>
            </a:r>
            <a:r>
              <a:rPr lang="nl-NL" dirty="0"/>
              <a:t> fiscale </a:t>
            </a:r>
            <a:r>
              <a:rPr lang="nl-NL" dirty="0" err="1"/>
              <a:t>élevée</a:t>
            </a:r>
            <a:r>
              <a:rPr lang="nl-NL" dirty="0"/>
              <a:t> en </a:t>
            </a:r>
            <a:r>
              <a:rPr lang="nl-NL" dirty="0" err="1"/>
              <a:t>matière</a:t>
            </a:r>
            <a:r>
              <a:rPr lang="nl-NL" dirty="0"/>
              <a:t> de </a:t>
            </a:r>
            <a:r>
              <a:rPr lang="nl-NL" dirty="0" err="1"/>
              <a:t>droit</a:t>
            </a:r>
            <a:r>
              <a:rPr lang="nl-NL" dirty="0"/>
              <a:t> de </a:t>
            </a:r>
            <a:r>
              <a:rPr lang="nl-NL" dirty="0" err="1"/>
              <a:t>succession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En </a:t>
            </a:r>
            <a:r>
              <a:rPr lang="nl-NL" dirty="0" err="1"/>
              <a:t>ligne</a:t>
            </a:r>
            <a:r>
              <a:rPr lang="nl-NL" dirty="0"/>
              <a:t> directe/</a:t>
            </a:r>
            <a:r>
              <a:rPr lang="nl-NL" dirty="0" err="1"/>
              <a:t>époux</a:t>
            </a:r>
            <a:r>
              <a:rPr lang="nl-NL" dirty="0"/>
              <a:t>/</a:t>
            </a:r>
            <a:r>
              <a:rPr lang="nl-NL" dirty="0" err="1"/>
              <a:t>cohabitants</a:t>
            </a:r>
            <a:r>
              <a:rPr lang="nl-NL" dirty="0"/>
              <a:t> : Droits de </a:t>
            </a:r>
            <a:r>
              <a:rPr lang="nl-NL" dirty="0" err="1"/>
              <a:t>succession</a:t>
            </a:r>
            <a:r>
              <a:rPr lang="nl-NL" dirty="0"/>
              <a:t> </a:t>
            </a:r>
            <a:r>
              <a:rPr lang="nl-NL" dirty="0" err="1"/>
              <a:t>applicables</a:t>
            </a:r>
            <a:r>
              <a:rPr lang="nl-NL" dirty="0"/>
              <a:t> de 3% à 30%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err="1"/>
              <a:t>Jusqu’à</a:t>
            </a:r>
            <a:r>
              <a:rPr lang="nl-NL" dirty="0"/>
              <a:t>…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autres</a:t>
            </a:r>
            <a:r>
              <a:rPr lang="nl-NL" dirty="0"/>
              <a:t> </a:t>
            </a:r>
            <a:r>
              <a:rPr lang="nl-NL" dirty="0" err="1"/>
              <a:t>personnes</a:t>
            </a:r>
            <a:r>
              <a:rPr lang="nl-NL" dirty="0"/>
              <a:t> : Droits de </a:t>
            </a:r>
            <a:r>
              <a:rPr lang="nl-NL" dirty="0" err="1"/>
              <a:t>succession</a:t>
            </a:r>
            <a:r>
              <a:rPr lang="nl-NL" dirty="0"/>
              <a:t> </a:t>
            </a:r>
            <a:r>
              <a:rPr lang="nl-NL" dirty="0" err="1"/>
              <a:t>applicables</a:t>
            </a:r>
            <a:r>
              <a:rPr lang="nl-NL" dirty="0"/>
              <a:t> de 30% à 80%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 err="1"/>
              <a:t>Importance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</a:t>
            </a:r>
            <a:r>
              <a:rPr lang="nl-NL" dirty="0" err="1"/>
              <a:t>planification</a:t>
            </a:r>
            <a:r>
              <a:rPr lang="nl-NL" dirty="0"/>
              <a:t> !</a:t>
            </a:r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1026" name="Picture 2" descr="Stream L'Avare (1668) de Molière, tirade d'Harpagon, extrait. by Zescher |  Listen online for free on SoundCloud">
            <a:extLst>
              <a:ext uri="{FF2B5EF4-FFF2-40B4-BE49-F238E27FC236}">
                <a16:creationId xmlns:a16="http://schemas.microsoft.com/office/drawing/2014/main" id="{C4F8AA48-2629-4AFD-342E-74638CFE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370332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30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Planification</a:t>
            </a:r>
            <a:r>
              <a:rPr lang="nl-NL" b="1" dirty="0"/>
              <a:t> – Droits de </a:t>
            </a:r>
            <a:r>
              <a:rPr lang="nl-NL" b="1" dirty="0" err="1"/>
              <a:t>donation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1320560"/>
            <a:ext cx="10848975" cy="4765531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Hypothèse</a:t>
            </a:r>
            <a:r>
              <a:rPr lang="nl-NL" dirty="0"/>
              <a:t> : Transmission </a:t>
            </a:r>
            <a:r>
              <a:rPr lang="nl-NL" dirty="0" err="1"/>
              <a:t>immobilière</a:t>
            </a:r>
            <a:r>
              <a:rPr lang="nl-NL" dirty="0"/>
              <a:t> </a:t>
            </a:r>
            <a:r>
              <a:rPr lang="nl-NL" dirty="0" err="1"/>
              <a:t>classique</a:t>
            </a:r>
            <a:endParaRPr lang="nl-NL" dirty="0"/>
          </a:p>
          <a:p>
            <a:endParaRPr lang="nl-NL" dirty="0"/>
          </a:p>
          <a:p>
            <a:pPr lvl="1"/>
            <a:r>
              <a:rPr lang="nl-NL" dirty="0"/>
              <a:t>Droits de </a:t>
            </a:r>
            <a:r>
              <a:rPr lang="nl-NL" dirty="0" err="1"/>
              <a:t>donation</a:t>
            </a:r>
            <a:r>
              <a:rPr lang="nl-NL" dirty="0"/>
              <a:t> en </a:t>
            </a:r>
            <a:r>
              <a:rPr lang="nl-NL" dirty="0" err="1"/>
              <a:t>matière</a:t>
            </a:r>
            <a:r>
              <a:rPr lang="nl-NL" dirty="0"/>
              <a:t> </a:t>
            </a:r>
            <a:r>
              <a:rPr lang="nl-NL" dirty="0" err="1"/>
              <a:t>immobilière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168DCD-D310-A75B-0EE0-65FC727E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2" y="3319463"/>
            <a:ext cx="5729288" cy="24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63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Planification</a:t>
            </a:r>
            <a:r>
              <a:rPr lang="nl-NL" b="1" dirty="0"/>
              <a:t> – Droits de </a:t>
            </a:r>
            <a:r>
              <a:rPr lang="nl-NL" b="1" dirty="0" err="1"/>
              <a:t>donation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1320560"/>
            <a:ext cx="10848975" cy="4765531"/>
          </a:xfrm>
        </p:spPr>
        <p:txBody>
          <a:bodyPr/>
          <a:lstStyle/>
          <a:p>
            <a:r>
              <a:rPr lang="nl-NL" dirty="0" err="1"/>
              <a:t>Hypothèse</a:t>
            </a:r>
            <a:r>
              <a:rPr lang="nl-NL" dirty="0"/>
              <a:t> : Transmission </a:t>
            </a:r>
            <a:r>
              <a:rPr lang="nl-NL" dirty="0" err="1"/>
              <a:t>immobilière</a:t>
            </a:r>
            <a:r>
              <a:rPr lang="nl-NL" dirty="0"/>
              <a:t> via </a:t>
            </a:r>
            <a:r>
              <a:rPr lang="nl-NL" dirty="0" err="1"/>
              <a:t>société</a:t>
            </a:r>
            <a:endParaRPr lang="nl-NL" dirty="0"/>
          </a:p>
          <a:p>
            <a:endParaRPr lang="nl-NL" dirty="0"/>
          </a:p>
          <a:p>
            <a:r>
              <a:rPr lang="nl-NL" dirty="0"/>
              <a:t>Actions </a:t>
            </a:r>
            <a:r>
              <a:rPr lang="nl-NL" dirty="0" err="1"/>
              <a:t>détenues</a:t>
            </a:r>
            <a:r>
              <a:rPr lang="nl-NL" dirty="0"/>
              <a:t> par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société</a:t>
            </a:r>
            <a:r>
              <a:rPr lang="nl-NL" dirty="0"/>
              <a:t> = </a:t>
            </a:r>
            <a:r>
              <a:rPr lang="nl-NL" dirty="0" err="1"/>
              <a:t>valeur</a:t>
            </a:r>
            <a:r>
              <a:rPr lang="nl-NL" dirty="0"/>
              <a:t> </a:t>
            </a:r>
            <a:r>
              <a:rPr lang="nl-NL" dirty="0" err="1"/>
              <a:t>mobilière</a:t>
            </a:r>
            <a:endParaRPr lang="nl-NL" dirty="0"/>
          </a:p>
          <a:p>
            <a:pPr lvl="1"/>
            <a:r>
              <a:rPr lang="nl-NL" dirty="0"/>
              <a:t>Droits de </a:t>
            </a:r>
            <a:r>
              <a:rPr lang="nl-NL" dirty="0" err="1"/>
              <a:t>donation</a:t>
            </a:r>
            <a:r>
              <a:rPr lang="nl-NL" dirty="0"/>
              <a:t> en </a:t>
            </a:r>
            <a:r>
              <a:rPr lang="nl-NL" dirty="0" err="1"/>
              <a:t>matière</a:t>
            </a:r>
            <a:r>
              <a:rPr lang="nl-NL" dirty="0"/>
              <a:t> </a:t>
            </a:r>
            <a:r>
              <a:rPr lang="nl-NL" dirty="0" err="1"/>
              <a:t>mobilière</a:t>
            </a:r>
            <a:endParaRPr lang="nl-NL" dirty="0"/>
          </a:p>
          <a:p>
            <a:pPr lvl="1"/>
            <a:endParaRPr lang="nl-NL" dirty="0"/>
          </a:p>
          <a:p>
            <a:pPr lvl="2"/>
            <a:r>
              <a:rPr lang="nl-NL" dirty="0"/>
              <a:t>En </a:t>
            </a:r>
            <a:r>
              <a:rPr lang="nl-NL" dirty="0" err="1"/>
              <a:t>région</a:t>
            </a:r>
            <a:r>
              <a:rPr lang="nl-NL" dirty="0"/>
              <a:t> </a:t>
            </a:r>
            <a:r>
              <a:rPr lang="nl-NL" dirty="0" err="1"/>
              <a:t>flamande</a:t>
            </a:r>
            <a:r>
              <a:rPr lang="nl-NL" dirty="0"/>
              <a:t> et </a:t>
            </a:r>
            <a:r>
              <a:rPr lang="nl-NL" dirty="0" err="1"/>
              <a:t>bruxelloise</a:t>
            </a:r>
            <a:endParaRPr lang="nl-NL" dirty="0"/>
          </a:p>
          <a:p>
            <a:pPr lvl="3"/>
            <a:r>
              <a:rPr lang="nl-NL" dirty="0"/>
              <a:t>3% en </a:t>
            </a:r>
            <a:r>
              <a:rPr lang="nl-NL" dirty="0" err="1"/>
              <a:t>ligne</a:t>
            </a:r>
            <a:r>
              <a:rPr lang="nl-NL" dirty="0"/>
              <a:t> directe,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époux</a:t>
            </a:r>
            <a:r>
              <a:rPr lang="nl-NL" dirty="0"/>
              <a:t> et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cohabitants</a:t>
            </a:r>
            <a:r>
              <a:rPr lang="nl-NL" dirty="0"/>
              <a:t> </a:t>
            </a:r>
            <a:r>
              <a:rPr lang="nl-NL" dirty="0" err="1"/>
              <a:t>légaux</a:t>
            </a:r>
            <a:endParaRPr lang="nl-NL" dirty="0"/>
          </a:p>
          <a:p>
            <a:pPr lvl="3"/>
            <a:r>
              <a:rPr lang="nl-NL" dirty="0"/>
              <a:t>7%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autres</a:t>
            </a:r>
            <a:r>
              <a:rPr lang="nl-NL" dirty="0"/>
              <a:t> </a:t>
            </a:r>
            <a:r>
              <a:rPr lang="nl-NL" dirty="0" err="1"/>
              <a:t>personnes</a:t>
            </a:r>
            <a:r>
              <a:rPr lang="nl-NL" dirty="0"/>
              <a:t> </a:t>
            </a:r>
          </a:p>
          <a:p>
            <a:pPr lvl="3"/>
            <a:endParaRPr lang="nl-NL" dirty="0"/>
          </a:p>
          <a:p>
            <a:pPr lvl="2"/>
            <a:r>
              <a:rPr lang="nl-NL" dirty="0"/>
              <a:t>En </a:t>
            </a:r>
            <a:r>
              <a:rPr lang="nl-NL" dirty="0" err="1"/>
              <a:t>région</a:t>
            </a:r>
            <a:r>
              <a:rPr lang="nl-NL" dirty="0"/>
              <a:t> </a:t>
            </a:r>
            <a:r>
              <a:rPr lang="nl-NL" dirty="0" err="1"/>
              <a:t>wallonne</a:t>
            </a:r>
            <a:endParaRPr lang="nl-NL" dirty="0"/>
          </a:p>
          <a:p>
            <a:pPr lvl="3"/>
            <a:r>
              <a:rPr lang="nl-NL" dirty="0"/>
              <a:t>3,3% en </a:t>
            </a:r>
            <a:r>
              <a:rPr lang="nl-NL" dirty="0" err="1"/>
              <a:t>ligne</a:t>
            </a:r>
            <a:r>
              <a:rPr lang="nl-NL" dirty="0"/>
              <a:t> directe,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époux</a:t>
            </a:r>
            <a:r>
              <a:rPr lang="nl-NL" dirty="0"/>
              <a:t> et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cohabitants</a:t>
            </a:r>
            <a:r>
              <a:rPr lang="nl-NL" dirty="0"/>
              <a:t> </a:t>
            </a:r>
            <a:r>
              <a:rPr lang="nl-NL" dirty="0" err="1"/>
              <a:t>légaux</a:t>
            </a:r>
            <a:endParaRPr lang="nl-NL" dirty="0"/>
          </a:p>
          <a:p>
            <a:pPr lvl="3"/>
            <a:r>
              <a:rPr lang="nl-NL" dirty="0"/>
              <a:t>5,5%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autres</a:t>
            </a:r>
            <a:r>
              <a:rPr lang="nl-NL" dirty="0"/>
              <a:t> </a:t>
            </a:r>
            <a:r>
              <a:rPr lang="nl-NL" dirty="0" err="1"/>
              <a:t>personnes</a:t>
            </a:r>
            <a:r>
              <a:rPr lang="nl-NL" dirty="0"/>
              <a:t> </a:t>
            </a:r>
          </a:p>
          <a:p>
            <a:pPr lvl="3"/>
            <a:endParaRPr lang="nl-NL" dirty="0"/>
          </a:p>
          <a:p>
            <a:r>
              <a:rPr lang="nl-NL" sz="1400" dirty="0"/>
              <a:t>N.B. : La </a:t>
            </a:r>
            <a:r>
              <a:rPr lang="nl-NL" sz="1400" dirty="0" err="1"/>
              <a:t>donation</a:t>
            </a:r>
            <a:r>
              <a:rPr lang="nl-NL" sz="1400" dirty="0"/>
              <a:t> d ’entreprise à 0% ne sera </a:t>
            </a:r>
            <a:r>
              <a:rPr lang="fr-BE" sz="1400" dirty="0"/>
              <a:t>généralement pas admise dans le cadre d’une donation de société patrimoniale du fait de l’absence « d’activité économique réelle » (</a:t>
            </a:r>
            <a:r>
              <a:rPr lang="fr-BE" sz="1400" dirty="0" err="1"/>
              <a:t>Cfr</a:t>
            </a:r>
            <a:r>
              <a:rPr lang="fr-BE" sz="1400" dirty="0"/>
              <a:t> toutefois, décision </a:t>
            </a:r>
            <a:r>
              <a:rPr lang="fr-BE" sz="1400" dirty="0" err="1"/>
              <a:t>Vlabel</a:t>
            </a:r>
            <a:r>
              <a:rPr lang="fr-BE" sz="1400" dirty="0"/>
              <a:t> du 24/08/2019)</a:t>
            </a:r>
            <a:endParaRPr lang="nl-NL" sz="1400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3126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Planification</a:t>
            </a:r>
            <a:r>
              <a:rPr lang="nl-NL" b="1" dirty="0"/>
              <a:t> – </a:t>
            </a:r>
            <a:r>
              <a:rPr lang="nl-NL" b="1" dirty="0" err="1"/>
              <a:t>Comparaison</a:t>
            </a:r>
            <a:r>
              <a:rPr lang="nl-NL" b="1" dirty="0"/>
              <a:t> des régimes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1320560"/>
            <a:ext cx="10848975" cy="4765531"/>
          </a:xfrm>
        </p:spPr>
        <p:txBody>
          <a:bodyPr/>
          <a:lstStyle/>
          <a:p>
            <a:r>
              <a:rPr lang="nl-NL" dirty="0" err="1"/>
              <a:t>Hypothèse</a:t>
            </a:r>
            <a:r>
              <a:rPr lang="nl-NL" dirty="0"/>
              <a:t> (</a:t>
            </a:r>
            <a:r>
              <a:rPr lang="nl-NL" dirty="0" err="1"/>
              <a:t>Exemple</a:t>
            </a:r>
            <a:r>
              <a:rPr lang="nl-NL" dirty="0"/>
              <a:t> </a:t>
            </a:r>
            <a:r>
              <a:rPr lang="nl-NL" dirty="0" err="1"/>
              <a:t>simplifié</a:t>
            </a:r>
            <a:r>
              <a:rPr lang="nl-NL" dirty="0"/>
              <a:t>) :</a:t>
            </a:r>
          </a:p>
          <a:p>
            <a:pPr lvl="1"/>
            <a:r>
              <a:rPr lang="nl-NL" sz="1800" dirty="0"/>
              <a:t>Transmission </a:t>
            </a:r>
            <a:r>
              <a:rPr lang="nl-NL" sz="1800" dirty="0" err="1"/>
              <a:t>d’un</a:t>
            </a:r>
            <a:r>
              <a:rPr lang="nl-NL" sz="1800" dirty="0"/>
              <a:t> </a:t>
            </a:r>
            <a:r>
              <a:rPr lang="nl-NL" sz="1800" dirty="0" err="1"/>
              <a:t>bien</a:t>
            </a:r>
            <a:r>
              <a:rPr lang="nl-NL" sz="1800" dirty="0"/>
              <a:t> </a:t>
            </a:r>
            <a:r>
              <a:rPr lang="nl-NL" sz="1800" dirty="0" err="1"/>
              <a:t>immobilier</a:t>
            </a:r>
            <a:r>
              <a:rPr lang="nl-NL" sz="1800" dirty="0"/>
              <a:t> </a:t>
            </a:r>
            <a:r>
              <a:rPr lang="nl-NL" sz="1800" dirty="0" err="1"/>
              <a:t>autre</a:t>
            </a:r>
            <a:r>
              <a:rPr lang="nl-NL" sz="1800" dirty="0"/>
              <a:t> que </a:t>
            </a:r>
            <a:r>
              <a:rPr lang="nl-NL" sz="1800" dirty="0" err="1"/>
              <a:t>l’habitation</a:t>
            </a:r>
            <a:r>
              <a:rPr lang="nl-NL" sz="1800" dirty="0"/>
              <a:t> familiale en </a:t>
            </a:r>
            <a:r>
              <a:rPr lang="nl-NL" sz="1800" dirty="0" err="1"/>
              <a:t>ligne</a:t>
            </a:r>
            <a:r>
              <a:rPr lang="nl-NL" sz="1800" dirty="0"/>
              <a:t> directe (1 </a:t>
            </a:r>
            <a:r>
              <a:rPr lang="nl-NL" sz="1800" dirty="0" err="1"/>
              <a:t>héritier</a:t>
            </a:r>
            <a:r>
              <a:rPr lang="nl-NL" sz="1800" dirty="0"/>
              <a:t>) </a:t>
            </a:r>
            <a:r>
              <a:rPr lang="nl-NL" sz="1800" dirty="0" err="1"/>
              <a:t>d’une</a:t>
            </a:r>
            <a:r>
              <a:rPr lang="nl-NL" sz="1800" dirty="0"/>
              <a:t> </a:t>
            </a:r>
            <a:r>
              <a:rPr lang="nl-NL" sz="1800" dirty="0" err="1"/>
              <a:t>valeur</a:t>
            </a:r>
            <a:r>
              <a:rPr lang="nl-NL" sz="1800" dirty="0"/>
              <a:t> de 500.000 </a:t>
            </a:r>
            <a:r>
              <a:rPr lang="nl-NL" sz="1800" dirty="0" err="1"/>
              <a:t>Eur</a:t>
            </a:r>
            <a:r>
              <a:rPr lang="nl-NL" sz="1800" dirty="0"/>
              <a:t> en </a:t>
            </a:r>
            <a:r>
              <a:rPr lang="nl-NL" sz="1800" dirty="0" err="1"/>
              <a:t>région</a:t>
            </a:r>
            <a:r>
              <a:rPr lang="nl-NL" sz="1800" dirty="0"/>
              <a:t> </a:t>
            </a:r>
            <a:r>
              <a:rPr lang="nl-NL" sz="1800" dirty="0" err="1"/>
              <a:t>wallonne</a:t>
            </a:r>
            <a:r>
              <a:rPr lang="nl-NL" sz="1800" dirty="0"/>
              <a:t> </a:t>
            </a:r>
          </a:p>
          <a:p>
            <a:pPr lvl="1"/>
            <a:r>
              <a:rPr lang="nl-NL" sz="1800" dirty="0"/>
              <a:t>Pour la </a:t>
            </a:r>
            <a:r>
              <a:rPr lang="nl-NL" sz="1800" dirty="0" err="1"/>
              <a:t>succession</a:t>
            </a:r>
            <a:r>
              <a:rPr lang="nl-NL" sz="1800" dirty="0"/>
              <a:t>, on ne </a:t>
            </a:r>
            <a:r>
              <a:rPr lang="nl-NL" sz="1800" dirty="0" err="1"/>
              <a:t>tient</a:t>
            </a:r>
            <a:r>
              <a:rPr lang="nl-NL" sz="1800" dirty="0"/>
              <a:t> pas </a:t>
            </a:r>
            <a:r>
              <a:rPr lang="nl-NL" sz="1800" dirty="0" err="1"/>
              <a:t>compte</a:t>
            </a:r>
            <a:r>
              <a:rPr lang="nl-NL" sz="1800" dirty="0"/>
              <a:t> des </a:t>
            </a:r>
            <a:r>
              <a:rPr lang="nl-NL" sz="1800" dirty="0" err="1"/>
              <a:t>autres</a:t>
            </a:r>
            <a:r>
              <a:rPr lang="nl-NL" sz="1800" dirty="0"/>
              <a:t> </a:t>
            </a:r>
            <a:r>
              <a:rPr lang="nl-NL" sz="1800" dirty="0" err="1"/>
              <a:t>éléments</a:t>
            </a:r>
            <a:r>
              <a:rPr lang="nl-NL" sz="1800" dirty="0"/>
              <a:t> </a:t>
            </a:r>
            <a:r>
              <a:rPr lang="nl-NL" sz="1800" dirty="0" err="1"/>
              <a:t>recueillis</a:t>
            </a:r>
            <a:endParaRPr lang="nl-NL" sz="1800" dirty="0"/>
          </a:p>
          <a:p>
            <a:pPr lvl="1"/>
            <a:r>
              <a:rPr lang="nl-NL" sz="1800" dirty="0"/>
              <a:t>Pour la </a:t>
            </a:r>
            <a:r>
              <a:rPr lang="nl-NL" sz="1800" dirty="0" err="1"/>
              <a:t>donation</a:t>
            </a:r>
            <a:r>
              <a:rPr lang="nl-NL" sz="1800" dirty="0"/>
              <a:t> </a:t>
            </a:r>
            <a:r>
              <a:rPr lang="nl-NL" sz="1800" dirty="0" err="1"/>
              <a:t>mobilière</a:t>
            </a:r>
            <a:r>
              <a:rPr lang="nl-NL" sz="1800" dirty="0"/>
              <a:t>, on ne </a:t>
            </a:r>
            <a:r>
              <a:rPr lang="nl-NL" sz="1800" dirty="0" err="1"/>
              <a:t>tient</a:t>
            </a:r>
            <a:r>
              <a:rPr lang="nl-NL" sz="1800" dirty="0"/>
              <a:t> pas </a:t>
            </a:r>
            <a:r>
              <a:rPr lang="nl-NL" sz="1800" dirty="0" err="1"/>
              <a:t>compte</a:t>
            </a:r>
            <a:r>
              <a:rPr lang="nl-NL" sz="1800" dirty="0"/>
              <a:t> </a:t>
            </a:r>
            <a:r>
              <a:rPr lang="nl-NL" sz="1800" dirty="0" err="1"/>
              <a:t>d’autres</a:t>
            </a:r>
            <a:r>
              <a:rPr lang="nl-NL" sz="1800" dirty="0"/>
              <a:t> </a:t>
            </a:r>
            <a:r>
              <a:rPr lang="nl-NL" sz="1800" dirty="0" err="1"/>
              <a:t>éléments</a:t>
            </a:r>
            <a:r>
              <a:rPr lang="nl-NL" sz="1800" dirty="0"/>
              <a:t> de </a:t>
            </a:r>
            <a:r>
              <a:rPr lang="nl-NL" sz="1800" dirty="0" err="1"/>
              <a:t>l’entreprise</a:t>
            </a:r>
            <a:endParaRPr lang="nl-NL" sz="1800" dirty="0"/>
          </a:p>
          <a:p>
            <a:pPr lvl="1"/>
            <a:endParaRPr lang="nl-NL" dirty="0"/>
          </a:p>
          <a:p>
            <a:r>
              <a:rPr lang="nl-NL" sz="2000" dirty="0" err="1"/>
              <a:t>Droit</a:t>
            </a:r>
            <a:r>
              <a:rPr lang="nl-NL" sz="2000" dirty="0"/>
              <a:t> de </a:t>
            </a:r>
            <a:r>
              <a:rPr lang="nl-NL" sz="2000" dirty="0" err="1"/>
              <a:t>succession</a:t>
            </a:r>
            <a:r>
              <a:rPr lang="nl-NL" sz="2000" dirty="0"/>
              <a:t> : 86.625 </a:t>
            </a:r>
            <a:r>
              <a:rPr lang="nl-NL" sz="2000" dirty="0" err="1"/>
              <a:t>Eur</a:t>
            </a:r>
            <a:endParaRPr lang="nl-NL" sz="2000" dirty="0"/>
          </a:p>
          <a:p>
            <a:r>
              <a:rPr lang="nl-NL" sz="2000" dirty="0" err="1"/>
              <a:t>Droit</a:t>
            </a:r>
            <a:r>
              <a:rPr lang="nl-NL" sz="2000" dirty="0"/>
              <a:t> de </a:t>
            </a:r>
            <a:r>
              <a:rPr lang="nl-NL" sz="2000" dirty="0" err="1"/>
              <a:t>donation</a:t>
            </a:r>
            <a:r>
              <a:rPr lang="nl-NL" sz="2000" dirty="0"/>
              <a:t> </a:t>
            </a:r>
            <a:r>
              <a:rPr lang="nl-NL" sz="2000" dirty="0" err="1"/>
              <a:t>immobilière</a:t>
            </a:r>
            <a:r>
              <a:rPr lang="nl-NL" sz="2000" dirty="0"/>
              <a:t> : 63.000 </a:t>
            </a:r>
            <a:r>
              <a:rPr lang="nl-NL" sz="2000" dirty="0" err="1"/>
              <a:t>Eur</a:t>
            </a:r>
            <a:endParaRPr lang="nl-NL" sz="2000" dirty="0"/>
          </a:p>
          <a:p>
            <a:r>
              <a:rPr lang="nl-NL" sz="2000" dirty="0" err="1"/>
              <a:t>Droit</a:t>
            </a:r>
            <a:r>
              <a:rPr lang="nl-NL" sz="2000" dirty="0"/>
              <a:t> de </a:t>
            </a:r>
            <a:r>
              <a:rPr lang="nl-NL" sz="2000" dirty="0" err="1"/>
              <a:t>donation</a:t>
            </a:r>
            <a:r>
              <a:rPr lang="nl-NL" sz="2000" dirty="0"/>
              <a:t> </a:t>
            </a:r>
            <a:r>
              <a:rPr lang="nl-NL" sz="2000" dirty="0" err="1"/>
              <a:t>mobilière</a:t>
            </a:r>
            <a:r>
              <a:rPr lang="nl-NL" sz="2000" dirty="0"/>
              <a:t> : 16.500 </a:t>
            </a:r>
            <a:r>
              <a:rPr lang="nl-NL" sz="2000" dirty="0" err="1"/>
              <a:t>Eur</a:t>
            </a:r>
            <a:endParaRPr lang="nl-NL" sz="2000" dirty="0"/>
          </a:p>
          <a:p>
            <a:endParaRPr lang="nl-NL" sz="2000" dirty="0"/>
          </a:p>
          <a:p>
            <a:r>
              <a:rPr lang="nl-NL" dirty="0">
                <a:solidFill>
                  <a:srgbClr val="FF0000"/>
                </a:solidFill>
              </a:rPr>
              <a:t>Attention</a:t>
            </a:r>
            <a:r>
              <a:rPr lang="nl-NL" dirty="0"/>
              <a:t> : </a:t>
            </a:r>
          </a:p>
          <a:p>
            <a:r>
              <a:rPr lang="nl-NL" sz="2000" dirty="0" err="1"/>
              <a:t>Toute</a:t>
            </a:r>
            <a:r>
              <a:rPr lang="nl-NL" sz="2000" dirty="0"/>
              <a:t> </a:t>
            </a:r>
            <a:r>
              <a:rPr lang="nl-NL" sz="2000" dirty="0" err="1"/>
              <a:t>planification</a:t>
            </a:r>
            <a:r>
              <a:rPr lang="nl-NL" sz="2000" dirty="0"/>
              <a:t> </a:t>
            </a:r>
            <a:r>
              <a:rPr lang="nl-NL" sz="2000" dirty="0" err="1"/>
              <a:t>est</a:t>
            </a:r>
            <a:r>
              <a:rPr lang="nl-NL" sz="2000" dirty="0"/>
              <a:t> différente et </a:t>
            </a:r>
            <a:r>
              <a:rPr lang="nl-NL" sz="2000" dirty="0" err="1"/>
              <a:t>dépend</a:t>
            </a:r>
            <a:r>
              <a:rPr lang="nl-NL" sz="2000" dirty="0"/>
              <a:t> de </a:t>
            </a:r>
            <a:r>
              <a:rPr lang="nl-NL" sz="2000" dirty="0" err="1"/>
              <a:t>nombreux</a:t>
            </a:r>
            <a:r>
              <a:rPr lang="nl-NL" sz="2000" dirty="0"/>
              <a:t> facteurs (</a:t>
            </a:r>
            <a:r>
              <a:rPr lang="nl-NL" sz="2000" dirty="0" err="1"/>
              <a:t>Autres</a:t>
            </a:r>
            <a:r>
              <a:rPr lang="nl-NL" sz="2000" dirty="0"/>
              <a:t> </a:t>
            </a:r>
            <a:r>
              <a:rPr lang="nl-NL" sz="2000" dirty="0" err="1"/>
              <a:t>actifs</a:t>
            </a:r>
            <a:r>
              <a:rPr lang="nl-NL" sz="2000" dirty="0"/>
              <a:t>, </a:t>
            </a:r>
            <a:r>
              <a:rPr lang="nl-NL" sz="2000" dirty="0" err="1"/>
              <a:t>nombre</a:t>
            </a:r>
            <a:r>
              <a:rPr lang="nl-NL" sz="2000" dirty="0"/>
              <a:t> de </a:t>
            </a:r>
            <a:r>
              <a:rPr lang="nl-NL" sz="2000" dirty="0" err="1"/>
              <a:t>biens</a:t>
            </a:r>
            <a:r>
              <a:rPr lang="nl-NL" sz="2000" dirty="0"/>
              <a:t>, </a:t>
            </a:r>
            <a:r>
              <a:rPr lang="nl-NL" sz="2000" dirty="0" err="1"/>
              <a:t>rentabilité</a:t>
            </a:r>
            <a:r>
              <a:rPr lang="nl-NL" sz="2000" dirty="0"/>
              <a:t>, </a:t>
            </a:r>
            <a:r>
              <a:rPr lang="nl-NL" sz="2000" dirty="0" err="1"/>
              <a:t>donation</a:t>
            </a:r>
            <a:r>
              <a:rPr lang="nl-NL" sz="2000" dirty="0"/>
              <a:t> </a:t>
            </a:r>
            <a:r>
              <a:rPr lang="nl-NL" sz="2000" dirty="0" err="1"/>
              <a:t>avec</a:t>
            </a:r>
            <a:r>
              <a:rPr lang="nl-NL" sz="2000" dirty="0"/>
              <a:t> réserve </a:t>
            </a:r>
            <a:r>
              <a:rPr lang="nl-NL" sz="2000" dirty="0" err="1"/>
              <a:t>d’usufruit</a:t>
            </a:r>
            <a:r>
              <a:rPr lang="nl-NL" sz="2000" dirty="0"/>
              <a:t>, …). </a:t>
            </a:r>
            <a:r>
              <a:rPr lang="nl-NL" sz="2000" u="sng" dirty="0" err="1"/>
              <a:t>Il</a:t>
            </a:r>
            <a:r>
              <a:rPr lang="nl-NL" sz="2000" u="sng" dirty="0"/>
              <a:t> </a:t>
            </a:r>
            <a:r>
              <a:rPr lang="nl-NL" sz="2000" u="sng" dirty="0" err="1"/>
              <a:t>est</a:t>
            </a:r>
            <a:r>
              <a:rPr lang="nl-NL" sz="2000" u="sng" dirty="0"/>
              <a:t> </a:t>
            </a:r>
            <a:r>
              <a:rPr lang="nl-NL" sz="2000" u="sng" dirty="0" err="1"/>
              <a:t>donc</a:t>
            </a:r>
            <a:r>
              <a:rPr lang="nl-NL" sz="2000" u="sng" dirty="0"/>
              <a:t> nécessaire de </a:t>
            </a:r>
            <a:r>
              <a:rPr lang="nl-NL" sz="2000" u="sng" dirty="0" err="1"/>
              <a:t>vous</a:t>
            </a:r>
            <a:r>
              <a:rPr lang="nl-NL" sz="2000" u="sng" dirty="0"/>
              <a:t> faire </a:t>
            </a:r>
            <a:r>
              <a:rPr lang="nl-NL" sz="2000" u="sng" dirty="0" err="1"/>
              <a:t>assister</a:t>
            </a:r>
            <a:r>
              <a:rPr lang="nl-NL" sz="2000" u="sng" dirty="0"/>
              <a:t> par des </a:t>
            </a:r>
            <a:r>
              <a:rPr lang="nl-NL" sz="2000" u="sng" dirty="0" err="1"/>
              <a:t>professionnels</a:t>
            </a:r>
            <a:r>
              <a:rPr lang="nl-NL" sz="2000" u="sng" dirty="0"/>
              <a:t> dans </a:t>
            </a:r>
            <a:r>
              <a:rPr lang="nl-NL" sz="2000" u="sng" dirty="0" err="1"/>
              <a:t>cette</a:t>
            </a:r>
            <a:r>
              <a:rPr lang="nl-NL" sz="2000" u="sng" dirty="0"/>
              <a:t> démarche.</a:t>
            </a:r>
          </a:p>
          <a:p>
            <a:pPr marL="0" indent="0">
              <a:buNone/>
            </a:pPr>
            <a:endParaRPr lang="nl-NL" dirty="0"/>
          </a:p>
          <a:p>
            <a:pPr lvl="3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marL="457200" lvl="1" indent="0">
              <a:buNone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73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FCE74-F4BE-8F45-9FD7-0C3C319E3A2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nl-NL" b="1" i="0" u="none" baseline="0"/>
              <a:t>Let’s get in touch!</a:t>
            </a:r>
            <a:endParaRPr lang="nl-NL" b="1" i="0" u="none" baseline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3FF772-7FFF-1522-5E52-13FB6271F5A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009945" y="5079887"/>
            <a:ext cx="1952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nl-NL" sz="1800" b="1" i="0" u="none" strike="noStrike" kern="1200" cap="none" spc="0" baseline="0" dirty="0">
                <a:solidFill>
                  <a:srgbClr val="152846"/>
                </a:solidFill>
                <a:uFillTx/>
                <a:latin typeface="Calibri" pitchFamily="34"/>
                <a:ea typeface="+mn-ea"/>
                <a:cs typeface="Calibri" pitchFamily="34"/>
              </a:rPr>
              <a:t>vandelanotte.be | contact@vdl.be 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DF35634-AC80-428C-4D17-F6B9B69DE35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80420" y="3601618"/>
            <a:ext cx="3016666" cy="1352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panose="05000000000000000000" pitchFamily="2" charset="2"/>
              <a:buNone/>
            </a:pPr>
            <a:r>
              <a:rPr lang="nl-NL" sz="2400" b="1" i="0" u="none" baseline="0" dirty="0">
                <a:solidFill>
                  <a:srgbClr val="152846"/>
                </a:solidFill>
                <a:latin typeface="Calibri" pitchFamily="34"/>
                <a:ea typeface="+mj-ea"/>
                <a:cs typeface="Calibri" pitchFamily="34"/>
              </a:rPr>
              <a:t>Jérémy Carsana </a:t>
            </a:r>
            <a:endParaRPr lang="nl-NL" sz="500" dirty="0"/>
          </a:p>
          <a:p>
            <a:pPr marL="0" indent="0" algn="l" rtl="0">
              <a:buFont typeface="Wingdings" panose="05000000000000000000" pitchFamily="2" charset="2"/>
              <a:buNone/>
            </a:pPr>
            <a:r>
              <a:rPr lang="nl-NL" sz="2000" b="0" i="0" u="none" baseline="0" dirty="0"/>
              <a:t>jeremy.carsana@vdl.be  </a:t>
            </a:r>
            <a:br>
              <a:rPr lang="nl-NL" sz="2000" dirty="0"/>
            </a:br>
            <a:r>
              <a:rPr lang="nl-NL" sz="2000" b="0" i="0" u="none" baseline="0" dirty="0"/>
              <a:t>+32 69 21 53 76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FD56B3-D7FE-3D7F-69F3-68187A9324D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96000" y="3601618"/>
            <a:ext cx="3016666" cy="1352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panose="05000000000000000000" pitchFamily="2" charset="2"/>
              <a:buNone/>
            </a:pPr>
            <a:r>
              <a:rPr lang="nl-NL" sz="2400" b="1" i="0" u="none" baseline="0" dirty="0">
                <a:solidFill>
                  <a:srgbClr val="152846"/>
                </a:solidFill>
                <a:latin typeface="Calibri" pitchFamily="34"/>
                <a:ea typeface="+mj-ea"/>
                <a:cs typeface="Calibri" pitchFamily="34"/>
              </a:rPr>
              <a:t>Jonathan Derdeyn</a:t>
            </a:r>
            <a:endParaRPr lang="nl-NL" sz="500" dirty="0"/>
          </a:p>
          <a:p>
            <a:pPr marL="0" indent="0" algn="l" rtl="0">
              <a:buFont typeface="Wingdings" panose="05000000000000000000" pitchFamily="2" charset="2"/>
              <a:buNone/>
            </a:pPr>
            <a:r>
              <a:rPr lang="nl-NL" sz="2000" dirty="0"/>
              <a:t>j</a:t>
            </a:r>
            <a:r>
              <a:rPr lang="nl-NL" sz="2000" b="0" i="0" u="none" baseline="0" dirty="0"/>
              <a:t>onathan.derdeyn@vdl.be  </a:t>
            </a:r>
            <a:br>
              <a:rPr lang="nl-NL" sz="2000" dirty="0"/>
            </a:br>
            <a:r>
              <a:rPr lang="nl-NL" sz="2000" b="0" i="0" u="none" baseline="0" dirty="0"/>
              <a:t>+32 69 22 64 95</a:t>
            </a:r>
          </a:p>
        </p:txBody>
      </p:sp>
    </p:spTree>
    <p:extLst>
      <p:ext uri="{BB962C8B-B14F-4D97-AF65-F5344CB8AC3E}">
        <p14:creationId xmlns:p14="http://schemas.microsoft.com/office/powerpoint/2010/main" val="66288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1.  Principes généraux et </a:t>
            </a:r>
            <a:r>
              <a:rPr lang="nl-NL" dirty="0" err="1"/>
              <a:t>déontologiques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41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Principes généraux et </a:t>
            </a:r>
            <a:r>
              <a:rPr lang="nl-NL" b="1" dirty="0" err="1"/>
              <a:t>déontologiques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00371"/>
            <a:ext cx="10688178" cy="476553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L’apport</a:t>
            </a:r>
            <a:r>
              <a:rPr lang="nl-NL" dirty="0"/>
              <a:t> et la </a:t>
            </a:r>
            <a:r>
              <a:rPr lang="nl-NL" dirty="0" err="1"/>
              <a:t>cession</a:t>
            </a:r>
            <a:r>
              <a:rPr lang="nl-NL" dirty="0"/>
              <a:t> des </a:t>
            </a:r>
            <a:r>
              <a:rPr lang="nl-NL" dirty="0" err="1"/>
              <a:t>éléments</a:t>
            </a:r>
            <a:r>
              <a:rPr lang="nl-NL" dirty="0"/>
              <a:t> matériels et </a:t>
            </a:r>
            <a:r>
              <a:rPr lang="nl-NL" dirty="0" err="1"/>
              <a:t>immatériels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autorisée en Belgique par </a:t>
            </a:r>
            <a:r>
              <a:rPr lang="nl-NL" dirty="0" err="1"/>
              <a:t>l’Ordre</a:t>
            </a:r>
            <a:r>
              <a:rPr lang="nl-NL" dirty="0"/>
              <a:t> des </a:t>
            </a:r>
            <a:r>
              <a:rPr lang="nl-NL" dirty="0" err="1"/>
              <a:t>médecins</a:t>
            </a:r>
            <a:r>
              <a:rPr lang="nl-NL" dirty="0"/>
              <a:t> </a:t>
            </a:r>
            <a:r>
              <a:rPr lang="nl-NL" dirty="0" err="1"/>
              <a:t>depuis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14 </a:t>
            </a:r>
            <a:r>
              <a:rPr lang="nl-NL" dirty="0" err="1"/>
              <a:t>septembre</a:t>
            </a:r>
            <a:r>
              <a:rPr lang="nl-NL" dirty="0"/>
              <a:t> 1991</a:t>
            </a:r>
          </a:p>
          <a:p>
            <a:endParaRPr lang="nl-NL" dirty="0"/>
          </a:p>
          <a:p>
            <a:r>
              <a:rPr lang="nl-NL" dirty="0"/>
              <a:t>Cas </a:t>
            </a:r>
            <a:r>
              <a:rPr lang="nl-NL" dirty="0" err="1"/>
              <a:t>visés</a:t>
            </a:r>
            <a:r>
              <a:rPr lang="nl-NL" dirty="0"/>
              <a:t> : </a:t>
            </a:r>
          </a:p>
          <a:p>
            <a:pPr lvl="1"/>
            <a:r>
              <a:rPr lang="nl-NL" dirty="0" err="1"/>
              <a:t>Apport</a:t>
            </a:r>
            <a:r>
              <a:rPr lang="nl-NL" dirty="0"/>
              <a:t> de la </a:t>
            </a:r>
            <a:r>
              <a:rPr lang="nl-NL" dirty="0" err="1"/>
              <a:t>pratique</a:t>
            </a:r>
            <a:r>
              <a:rPr lang="nl-NL" dirty="0"/>
              <a:t> en </a:t>
            </a:r>
            <a:r>
              <a:rPr lang="nl-NL" dirty="0" err="1"/>
              <a:t>société</a:t>
            </a:r>
            <a:endParaRPr lang="nl-NL" dirty="0"/>
          </a:p>
          <a:p>
            <a:pPr lvl="1"/>
            <a:r>
              <a:rPr lang="nl-NL" dirty="0" err="1"/>
              <a:t>Cession</a:t>
            </a:r>
            <a:r>
              <a:rPr lang="nl-NL" dirty="0"/>
              <a:t> de la </a:t>
            </a:r>
            <a:r>
              <a:rPr lang="nl-NL" dirty="0" err="1"/>
              <a:t>pratique</a:t>
            </a:r>
            <a:r>
              <a:rPr lang="nl-NL" dirty="0"/>
              <a:t> à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autre</a:t>
            </a:r>
            <a:r>
              <a:rPr lang="nl-NL" dirty="0"/>
              <a:t> </a:t>
            </a:r>
            <a:r>
              <a:rPr lang="nl-NL" dirty="0" err="1"/>
              <a:t>médecin</a:t>
            </a:r>
            <a:r>
              <a:rPr lang="nl-NL" dirty="0"/>
              <a:t>,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société</a:t>
            </a:r>
            <a:r>
              <a:rPr lang="nl-NL" dirty="0"/>
              <a:t> </a:t>
            </a:r>
            <a:r>
              <a:rPr lang="nl-NL" dirty="0" err="1"/>
              <a:t>ou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association</a:t>
            </a:r>
            <a:endParaRPr lang="nl-NL" dirty="0"/>
          </a:p>
          <a:p>
            <a:pPr lvl="1"/>
            <a:r>
              <a:rPr lang="nl-NL" dirty="0" err="1"/>
              <a:t>Cession</a:t>
            </a:r>
            <a:r>
              <a:rPr lang="nl-NL" dirty="0"/>
              <a:t> des actions de la </a:t>
            </a:r>
            <a:r>
              <a:rPr lang="nl-NL" dirty="0" err="1"/>
              <a:t>société</a:t>
            </a:r>
            <a:r>
              <a:rPr lang="nl-NL" dirty="0"/>
              <a:t> </a:t>
            </a:r>
            <a:r>
              <a:rPr lang="nl-NL" dirty="0" err="1"/>
              <a:t>médicale</a:t>
            </a:r>
            <a:r>
              <a:rPr lang="nl-NL" dirty="0"/>
              <a:t> à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autre</a:t>
            </a:r>
            <a:r>
              <a:rPr lang="nl-NL" dirty="0"/>
              <a:t> </a:t>
            </a:r>
            <a:r>
              <a:rPr lang="nl-NL" dirty="0" err="1"/>
              <a:t>médecin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Application : </a:t>
            </a:r>
          </a:p>
          <a:p>
            <a:pPr lvl="1"/>
            <a:r>
              <a:rPr lang="nl-NL" dirty="0" err="1"/>
              <a:t>Aux</a:t>
            </a:r>
            <a:r>
              <a:rPr lang="nl-NL" dirty="0"/>
              <a:t> </a:t>
            </a:r>
            <a:r>
              <a:rPr lang="nl-NL" dirty="0" err="1"/>
              <a:t>médecins</a:t>
            </a:r>
            <a:r>
              <a:rPr lang="nl-NL" dirty="0"/>
              <a:t> de </a:t>
            </a:r>
            <a:r>
              <a:rPr lang="nl-NL" dirty="0" err="1"/>
              <a:t>famille</a:t>
            </a:r>
            <a:endParaRPr lang="nl-NL" dirty="0"/>
          </a:p>
          <a:p>
            <a:pPr lvl="1"/>
            <a:r>
              <a:rPr lang="nl-NL" dirty="0" err="1"/>
              <a:t>Aux</a:t>
            </a:r>
            <a:r>
              <a:rPr lang="nl-NL" dirty="0"/>
              <a:t> </a:t>
            </a:r>
            <a:r>
              <a:rPr lang="nl-NL" dirty="0" err="1"/>
              <a:t>médecins</a:t>
            </a:r>
            <a:r>
              <a:rPr lang="nl-NL" dirty="0"/>
              <a:t> spécialistes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2DEA05-BC14-61F6-3CA5-3F08D13D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206" y="37831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Principes généraux et </a:t>
            </a:r>
            <a:r>
              <a:rPr lang="nl-NL" b="1" dirty="0" err="1"/>
              <a:t>déontologiques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006329"/>
            <a:ext cx="10688178" cy="4765531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Points </a:t>
            </a:r>
            <a:r>
              <a:rPr lang="nl-NL" dirty="0" err="1"/>
              <a:t>essentiels</a:t>
            </a:r>
            <a:r>
              <a:rPr lang="nl-NL" dirty="0"/>
              <a:t> </a:t>
            </a:r>
            <a:r>
              <a:rPr lang="nl-NL" dirty="0" err="1"/>
              <a:t>d’information</a:t>
            </a:r>
            <a:r>
              <a:rPr lang="nl-NL" dirty="0"/>
              <a:t> pour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cession</a:t>
            </a:r>
            <a:r>
              <a:rPr lang="nl-NL" dirty="0"/>
              <a:t> </a:t>
            </a:r>
            <a:r>
              <a:rPr lang="nl-NL" dirty="0" err="1"/>
              <a:t>réussie</a:t>
            </a:r>
            <a:r>
              <a:rPr lang="nl-NL" dirty="0"/>
              <a:t> : 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Fournir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information </a:t>
            </a:r>
            <a:r>
              <a:rPr lang="nl-NL" dirty="0" err="1"/>
              <a:t>complète</a:t>
            </a:r>
            <a:r>
              <a:rPr lang="nl-NL" dirty="0"/>
              <a:t> des </a:t>
            </a:r>
            <a:r>
              <a:rPr lang="nl-NL" dirty="0" err="1"/>
              <a:t>données</a:t>
            </a:r>
            <a:r>
              <a:rPr lang="nl-NL" dirty="0"/>
              <a:t> </a:t>
            </a:r>
            <a:r>
              <a:rPr lang="nl-NL" dirty="0" err="1"/>
              <a:t>financières</a:t>
            </a:r>
            <a:r>
              <a:rPr lang="nl-NL" dirty="0"/>
              <a:t>, </a:t>
            </a:r>
            <a:r>
              <a:rPr lang="nl-NL" dirty="0" err="1"/>
              <a:t>comptables</a:t>
            </a:r>
            <a:r>
              <a:rPr lang="nl-NL" dirty="0"/>
              <a:t> et </a:t>
            </a:r>
            <a:r>
              <a:rPr lang="nl-NL" dirty="0" err="1"/>
              <a:t>fiscales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 err="1"/>
              <a:t>Préparer</a:t>
            </a:r>
            <a:r>
              <a:rPr lang="nl-NL" dirty="0"/>
              <a:t> et </a:t>
            </a:r>
            <a:r>
              <a:rPr lang="nl-NL" dirty="0" err="1"/>
              <a:t>démontrer</a:t>
            </a:r>
            <a:r>
              <a:rPr lang="nl-NL" dirty="0"/>
              <a:t> au </a:t>
            </a:r>
            <a:r>
              <a:rPr lang="nl-NL" dirty="0" err="1"/>
              <a:t>repreneur</a:t>
            </a:r>
            <a:r>
              <a:rPr lang="nl-NL" dirty="0"/>
              <a:t> des </a:t>
            </a:r>
            <a:r>
              <a:rPr lang="nl-NL" dirty="0" err="1"/>
              <a:t>informations</a:t>
            </a:r>
            <a:r>
              <a:rPr lang="nl-NL" dirty="0"/>
              <a:t> </a:t>
            </a:r>
            <a:r>
              <a:rPr lang="nl-NL" dirty="0" err="1"/>
              <a:t>précises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:</a:t>
            </a:r>
          </a:p>
          <a:p>
            <a:pPr lvl="2"/>
            <a:r>
              <a:rPr lang="nl-NL" dirty="0"/>
              <a:t>Rapport </a:t>
            </a:r>
            <a:r>
              <a:rPr lang="nl-NL" dirty="0" err="1"/>
              <a:t>entre</a:t>
            </a:r>
            <a:r>
              <a:rPr lang="nl-NL" dirty="0"/>
              <a:t> </a:t>
            </a:r>
            <a:r>
              <a:rPr lang="nl-NL" dirty="0" err="1"/>
              <a:t>consultations</a:t>
            </a:r>
            <a:r>
              <a:rPr lang="nl-NL" dirty="0"/>
              <a:t> et visites à </a:t>
            </a:r>
            <a:r>
              <a:rPr lang="nl-NL" dirty="0" err="1"/>
              <a:t>domicile</a:t>
            </a:r>
            <a:endParaRPr lang="nl-NL" dirty="0"/>
          </a:p>
          <a:p>
            <a:pPr lvl="2"/>
            <a:r>
              <a:rPr lang="nl-NL" dirty="0" err="1"/>
              <a:t>Nombre</a:t>
            </a:r>
            <a:r>
              <a:rPr lang="nl-NL" dirty="0"/>
              <a:t> de </a:t>
            </a:r>
            <a:r>
              <a:rPr lang="nl-NL" dirty="0" err="1"/>
              <a:t>patients</a:t>
            </a:r>
            <a:r>
              <a:rPr lang="nl-NL" dirty="0"/>
              <a:t>, </a:t>
            </a:r>
            <a:r>
              <a:rPr lang="nl-NL" dirty="0" err="1"/>
              <a:t>pyramide</a:t>
            </a:r>
            <a:r>
              <a:rPr lang="nl-NL" dirty="0"/>
              <a:t> des </a:t>
            </a:r>
            <a:r>
              <a:rPr lang="nl-NL" dirty="0" err="1"/>
              <a:t>âges</a:t>
            </a:r>
            <a:r>
              <a:rPr lang="nl-NL" dirty="0"/>
              <a:t> des </a:t>
            </a:r>
            <a:r>
              <a:rPr lang="nl-NL" dirty="0" err="1"/>
              <a:t>patients</a:t>
            </a:r>
            <a:endParaRPr lang="nl-NL" dirty="0"/>
          </a:p>
          <a:p>
            <a:pPr lvl="2"/>
            <a:r>
              <a:rPr lang="nl-NL" dirty="0"/>
              <a:t>Dossiers de santé à jour</a:t>
            </a:r>
          </a:p>
          <a:p>
            <a:pPr lvl="2"/>
            <a:r>
              <a:rPr lang="nl-NL" dirty="0" err="1"/>
              <a:t>Possiblité</a:t>
            </a:r>
            <a:r>
              <a:rPr lang="nl-NL" dirty="0"/>
              <a:t> </a:t>
            </a:r>
            <a:r>
              <a:rPr lang="nl-NL" dirty="0" err="1"/>
              <a:t>d’accompagnement</a:t>
            </a:r>
            <a:r>
              <a:rPr lang="nl-NL" dirty="0"/>
              <a:t> par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cédant</a:t>
            </a:r>
            <a:endParaRPr lang="nl-NL" dirty="0"/>
          </a:p>
          <a:p>
            <a:pPr lvl="2"/>
            <a:r>
              <a:rPr lang="nl-NL" dirty="0" err="1"/>
              <a:t>Etc</a:t>
            </a:r>
            <a:endParaRPr lang="nl-NL" dirty="0"/>
          </a:p>
          <a:p>
            <a:pPr lvl="2"/>
            <a:endParaRPr lang="nl-NL" dirty="0"/>
          </a:p>
          <a:p>
            <a:pPr lvl="1"/>
            <a:r>
              <a:rPr lang="nl-NL" dirty="0"/>
              <a:t>Fixer la </a:t>
            </a:r>
            <a:r>
              <a:rPr lang="nl-NL" dirty="0" err="1"/>
              <a:t>détermination</a:t>
            </a:r>
            <a:r>
              <a:rPr lang="nl-NL" dirty="0"/>
              <a:t> du prix et les </a:t>
            </a:r>
            <a:r>
              <a:rPr lang="nl-NL" dirty="0" err="1"/>
              <a:t>modalités</a:t>
            </a:r>
            <a:r>
              <a:rPr lang="nl-NL" dirty="0"/>
              <a:t> de </a:t>
            </a:r>
            <a:r>
              <a:rPr lang="nl-NL" dirty="0" err="1"/>
              <a:t>paiement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 err="1"/>
              <a:t>Convention</a:t>
            </a:r>
            <a:r>
              <a:rPr lang="nl-NL" dirty="0"/>
              <a:t> </a:t>
            </a:r>
            <a:r>
              <a:rPr lang="nl-NL" dirty="0" err="1"/>
              <a:t>écrite</a:t>
            </a:r>
            <a:r>
              <a:rPr lang="nl-NL" dirty="0"/>
              <a:t> et </a:t>
            </a:r>
            <a:r>
              <a:rPr lang="nl-NL" dirty="0" err="1"/>
              <a:t>détaillée</a:t>
            </a:r>
            <a:r>
              <a:rPr lang="nl-NL" dirty="0"/>
              <a:t> </a:t>
            </a:r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78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4F5AB-F49E-DAD2-7AA0-496D879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28461"/>
          </a:xfrm>
        </p:spPr>
        <p:txBody>
          <a:bodyPr/>
          <a:lstStyle/>
          <a:p>
            <a:pPr algn="ctr"/>
            <a:r>
              <a:rPr lang="nl-NL" dirty="0"/>
              <a:t>2.  </a:t>
            </a:r>
            <a:r>
              <a:rPr lang="nl-NL" dirty="0" err="1"/>
              <a:t>Cession</a:t>
            </a:r>
            <a:r>
              <a:rPr lang="nl-NL" dirty="0"/>
              <a:t> </a:t>
            </a:r>
            <a:r>
              <a:rPr lang="nl-NL" dirty="0" err="1"/>
              <a:t>d’actions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2C423-EDE1-5245-65E9-0EC00B6A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27556"/>
            <a:ext cx="10515600" cy="1838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527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Cession</a:t>
            </a:r>
            <a:r>
              <a:rPr lang="nl-NL" b="1" dirty="0"/>
              <a:t> </a:t>
            </a:r>
            <a:r>
              <a:rPr lang="nl-NL" b="1" dirty="0" err="1"/>
              <a:t>d’actions</a:t>
            </a:r>
            <a:r>
              <a:rPr lang="nl-NL" b="1" dirty="0"/>
              <a:t> – </a:t>
            </a:r>
            <a:r>
              <a:rPr lang="nl-NL" b="1" dirty="0" err="1"/>
              <a:t>Valorisation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311" y="1400370"/>
            <a:ext cx="10848975" cy="4765531"/>
          </a:xfrm>
        </p:spPr>
        <p:txBody>
          <a:bodyPr/>
          <a:lstStyle/>
          <a:p>
            <a:r>
              <a:rPr lang="nl-NL" sz="2200" dirty="0"/>
              <a:t>Pas de méthode </a:t>
            </a:r>
            <a:r>
              <a:rPr lang="nl-NL" sz="2200" dirty="0" err="1"/>
              <a:t>unique</a:t>
            </a:r>
            <a:r>
              <a:rPr lang="nl-NL" sz="2200" dirty="0"/>
              <a:t> pour la </a:t>
            </a:r>
            <a:r>
              <a:rPr lang="nl-NL" sz="2200" dirty="0" err="1"/>
              <a:t>valorisation</a:t>
            </a:r>
            <a:r>
              <a:rPr lang="nl-NL" sz="2200" dirty="0"/>
              <a:t> </a:t>
            </a:r>
            <a:r>
              <a:rPr lang="nl-NL" sz="2200" dirty="0" err="1"/>
              <a:t>d’entreprise</a:t>
            </a:r>
            <a:r>
              <a:rPr lang="nl-NL" sz="2200" dirty="0"/>
              <a:t>. </a:t>
            </a:r>
            <a:r>
              <a:rPr lang="nl-NL" sz="2200" dirty="0" err="1"/>
              <a:t>L’entreprise</a:t>
            </a:r>
            <a:r>
              <a:rPr lang="nl-NL" sz="2200" dirty="0"/>
              <a:t> </a:t>
            </a:r>
            <a:r>
              <a:rPr lang="nl-NL" sz="2200" dirty="0" err="1"/>
              <a:t>médicale</a:t>
            </a:r>
            <a:r>
              <a:rPr lang="nl-NL" sz="2200" dirty="0"/>
              <a:t> </a:t>
            </a:r>
            <a:r>
              <a:rPr lang="nl-NL" sz="2200" dirty="0" err="1"/>
              <a:t>n’échappe</a:t>
            </a:r>
            <a:r>
              <a:rPr lang="nl-NL" sz="2200" dirty="0"/>
              <a:t> pas à </a:t>
            </a:r>
            <a:r>
              <a:rPr lang="nl-NL" sz="2200" dirty="0" err="1"/>
              <a:t>ce</a:t>
            </a:r>
            <a:r>
              <a:rPr lang="nl-NL" sz="2200" dirty="0"/>
              <a:t> principe</a:t>
            </a:r>
          </a:p>
          <a:p>
            <a:endParaRPr lang="nl-NL" dirty="0"/>
          </a:p>
          <a:p>
            <a:r>
              <a:rPr lang="nl-NL" sz="2200" dirty="0"/>
              <a:t>Dans la </a:t>
            </a:r>
            <a:r>
              <a:rPr lang="nl-NL" sz="2200" dirty="0" err="1"/>
              <a:t>pratique</a:t>
            </a:r>
            <a:r>
              <a:rPr lang="nl-NL" sz="2200" dirty="0"/>
              <a:t>, </a:t>
            </a:r>
            <a:r>
              <a:rPr lang="nl-NL" sz="2200" dirty="0" err="1"/>
              <a:t>l’évaluation</a:t>
            </a:r>
            <a:r>
              <a:rPr lang="nl-NL" sz="2200" dirty="0"/>
              <a:t> </a:t>
            </a:r>
            <a:r>
              <a:rPr lang="nl-NL" sz="2200" dirty="0" err="1"/>
              <a:t>d’une</a:t>
            </a:r>
            <a:r>
              <a:rPr lang="nl-NL" sz="2200" dirty="0"/>
              <a:t> entreprise se base </a:t>
            </a:r>
            <a:r>
              <a:rPr lang="nl-NL" sz="2200" dirty="0" err="1"/>
              <a:t>idéalement</a:t>
            </a:r>
            <a:r>
              <a:rPr lang="nl-NL" sz="2200" dirty="0"/>
              <a:t> </a:t>
            </a:r>
            <a:r>
              <a:rPr lang="nl-NL" sz="2200" dirty="0" err="1"/>
              <a:t>sur</a:t>
            </a:r>
            <a:r>
              <a:rPr lang="nl-NL" sz="2200" dirty="0"/>
              <a:t> </a:t>
            </a:r>
            <a:r>
              <a:rPr lang="nl-NL" sz="2200" dirty="0" err="1"/>
              <a:t>une</a:t>
            </a:r>
            <a:r>
              <a:rPr lang="nl-NL" sz="2200" dirty="0"/>
              <a:t> moyenne de </a:t>
            </a:r>
            <a:r>
              <a:rPr lang="nl-NL" sz="2200" dirty="0" err="1"/>
              <a:t>différentes</a:t>
            </a:r>
            <a:r>
              <a:rPr lang="nl-NL" sz="2200" dirty="0"/>
              <a:t> méthodes </a:t>
            </a:r>
            <a:r>
              <a:rPr lang="nl-NL" sz="2200" dirty="0" err="1"/>
              <a:t>d’évaluation</a:t>
            </a:r>
            <a:r>
              <a:rPr lang="nl-NL" sz="2200" dirty="0"/>
              <a:t>, </a:t>
            </a:r>
            <a:r>
              <a:rPr lang="nl-NL" sz="2200" dirty="0" err="1"/>
              <a:t>dont</a:t>
            </a:r>
            <a:r>
              <a:rPr lang="nl-NL" sz="2200" dirty="0"/>
              <a:t> les approches </a:t>
            </a:r>
            <a:r>
              <a:rPr lang="nl-NL" sz="2200" dirty="0" err="1"/>
              <a:t>courantes</a:t>
            </a:r>
            <a:r>
              <a:rPr lang="nl-NL" sz="2200" dirty="0"/>
              <a:t> </a:t>
            </a:r>
            <a:r>
              <a:rPr lang="nl-NL" sz="2200" dirty="0" err="1"/>
              <a:t>sont</a:t>
            </a:r>
            <a:r>
              <a:rPr lang="nl-NL" sz="2200" dirty="0"/>
              <a:t> :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Approche patrimoniale</a:t>
            </a:r>
          </a:p>
          <a:p>
            <a:pPr lvl="1"/>
            <a:r>
              <a:rPr lang="nl-NL" dirty="0"/>
              <a:t>Approche par </a:t>
            </a:r>
            <a:r>
              <a:rPr lang="nl-NL" dirty="0" err="1"/>
              <a:t>le</a:t>
            </a:r>
            <a:r>
              <a:rPr lang="nl-NL" dirty="0"/>
              <a:t> rendement</a:t>
            </a:r>
          </a:p>
          <a:p>
            <a:pPr lvl="1"/>
            <a:r>
              <a:rPr lang="nl-NL" dirty="0"/>
              <a:t>Approche du marché</a:t>
            </a:r>
          </a:p>
          <a:p>
            <a:pPr lvl="1"/>
            <a:endParaRPr lang="nl-NL" dirty="0"/>
          </a:p>
          <a:p>
            <a:r>
              <a:rPr lang="nl-NL" sz="2200" dirty="0" err="1"/>
              <a:t>Convention</a:t>
            </a:r>
            <a:r>
              <a:rPr lang="nl-NL" sz="2200" dirty="0"/>
              <a:t> </a:t>
            </a:r>
            <a:r>
              <a:rPr lang="nl-NL" sz="2200" dirty="0" err="1"/>
              <a:t>écrite</a:t>
            </a:r>
            <a:r>
              <a:rPr lang="nl-NL" sz="2200" dirty="0"/>
              <a:t> et </a:t>
            </a:r>
            <a:r>
              <a:rPr lang="nl-NL" sz="2200" dirty="0" err="1"/>
              <a:t>détaillée</a:t>
            </a:r>
            <a:r>
              <a:rPr lang="nl-NL" sz="2200" dirty="0"/>
              <a:t> de la </a:t>
            </a:r>
            <a:r>
              <a:rPr lang="nl-NL" sz="2200" dirty="0" err="1"/>
              <a:t>cession</a:t>
            </a:r>
            <a:endParaRPr lang="nl-NL" sz="2200" dirty="0"/>
          </a:p>
          <a:p>
            <a:endParaRPr lang="nl-NL" dirty="0"/>
          </a:p>
          <a:p>
            <a:r>
              <a:rPr lang="nl-NL" sz="2200" dirty="0">
                <a:solidFill>
                  <a:srgbClr val="FF0000"/>
                </a:solidFill>
              </a:rPr>
              <a:t>Attention</a:t>
            </a:r>
            <a:r>
              <a:rPr lang="nl-NL" sz="2200" dirty="0"/>
              <a:t> : </a:t>
            </a:r>
            <a:r>
              <a:rPr lang="nl-NL" sz="2200" dirty="0" err="1"/>
              <a:t>valorisation</a:t>
            </a:r>
            <a:r>
              <a:rPr lang="nl-NL" sz="2200" dirty="0"/>
              <a:t> ne </a:t>
            </a:r>
            <a:r>
              <a:rPr lang="nl-NL" sz="2200" dirty="0" err="1"/>
              <a:t>signifie</a:t>
            </a:r>
            <a:r>
              <a:rPr lang="nl-NL" sz="2200" dirty="0"/>
              <a:t> pas prix de </a:t>
            </a:r>
            <a:r>
              <a:rPr lang="nl-NL" sz="2200" dirty="0" err="1"/>
              <a:t>cession</a:t>
            </a:r>
            <a:r>
              <a:rPr lang="nl-NL" sz="2200" dirty="0"/>
              <a:t>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1028" name="Picture 4" descr="Nextvalue, un nouvel outil de valorisation des PME et ETI - Data &amp;  Méthodologie &gt; BI - Daf-Mag.fr">
            <a:extLst>
              <a:ext uri="{FF2B5EF4-FFF2-40B4-BE49-F238E27FC236}">
                <a16:creationId xmlns:a16="http://schemas.microsoft.com/office/drawing/2014/main" id="{BBA35B8A-6F9E-064E-7A0F-42381857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4062413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9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4D11-B5D9-47AC-ABA8-CB0AE6D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Cession</a:t>
            </a:r>
            <a:r>
              <a:rPr lang="nl-NL" b="1" dirty="0"/>
              <a:t> </a:t>
            </a:r>
            <a:r>
              <a:rPr lang="nl-NL" b="1" dirty="0" err="1"/>
              <a:t>d’actions</a:t>
            </a:r>
            <a:r>
              <a:rPr lang="nl-NL" b="1" dirty="0"/>
              <a:t> – </a:t>
            </a:r>
            <a:r>
              <a:rPr lang="nl-NL" b="1" dirty="0" err="1"/>
              <a:t>Valorisation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032B3F-F372-4A30-A3EF-7A8A6F5DA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311" y="1400370"/>
            <a:ext cx="10848975" cy="5115425"/>
          </a:xfrm>
        </p:spPr>
        <p:txBody>
          <a:bodyPr/>
          <a:lstStyle/>
          <a:p>
            <a:r>
              <a:rPr lang="nl-NL" sz="1800" dirty="0"/>
              <a:t>Approche patrimoniale :</a:t>
            </a:r>
          </a:p>
          <a:p>
            <a:pPr lvl="1"/>
            <a:r>
              <a:rPr lang="nl-NL" sz="1600" dirty="0" err="1"/>
              <a:t>Basée</a:t>
            </a:r>
            <a:r>
              <a:rPr lang="nl-NL" sz="1600" dirty="0"/>
              <a:t> </a:t>
            </a:r>
            <a:r>
              <a:rPr lang="nl-NL" sz="1600" dirty="0" err="1"/>
              <a:t>sur</a:t>
            </a:r>
            <a:r>
              <a:rPr lang="nl-NL" sz="1600" dirty="0"/>
              <a:t> </a:t>
            </a:r>
            <a:r>
              <a:rPr lang="nl-NL" sz="1600" dirty="0" err="1"/>
              <a:t>le</a:t>
            </a:r>
            <a:r>
              <a:rPr lang="nl-NL" sz="1600" dirty="0"/>
              <a:t> </a:t>
            </a:r>
            <a:r>
              <a:rPr lang="nl-NL" sz="1600" dirty="0" err="1"/>
              <a:t>patrimoine</a:t>
            </a:r>
            <a:r>
              <a:rPr lang="nl-NL" sz="1600" dirty="0"/>
              <a:t> </a:t>
            </a:r>
            <a:r>
              <a:rPr lang="nl-NL" sz="1600" dirty="0" err="1"/>
              <a:t>propre</a:t>
            </a:r>
            <a:r>
              <a:rPr lang="nl-NL" sz="1600" dirty="0"/>
              <a:t> </a:t>
            </a:r>
            <a:r>
              <a:rPr lang="nl-NL" sz="1600" dirty="0" err="1"/>
              <a:t>comptable</a:t>
            </a:r>
            <a:endParaRPr lang="nl-NL" sz="1600" dirty="0"/>
          </a:p>
          <a:p>
            <a:pPr lvl="1"/>
            <a:r>
              <a:rPr lang="nl-NL" sz="1600" dirty="0" err="1"/>
              <a:t>Nécessité</a:t>
            </a:r>
            <a:r>
              <a:rPr lang="nl-NL" sz="1600" dirty="0"/>
              <a:t> de </a:t>
            </a:r>
            <a:r>
              <a:rPr lang="nl-NL" sz="1600" dirty="0" err="1"/>
              <a:t>réévaluation</a:t>
            </a:r>
            <a:r>
              <a:rPr lang="nl-NL" sz="1600" dirty="0"/>
              <a:t> pour les </a:t>
            </a:r>
            <a:r>
              <a:rPr lang="nl-NL" sz="1600" dirty="0" err="1"/>
              <a:t>actifs</a:t>
            </a:r>
            <a:r>
              <a:rPr lang="nl-NL" sz="1600" dirty="0"/>
              <a:t> matériels (</a:t>
            </a:r>
            <a:r>
              <a:rPr lang="nl-NL" sz="1600" dirty="0" err="1"/>
              <a:t>constructions</a:t>
            </a:r>
            <a:r>
              <a:rPr lang="nl-NL" sz="1600" dirty="0"/>
              <a:t>, </a:t>
            </a:r>
            <a:r>
              <a:rPr lang="nl-NL" sz="1600" dirty="0" err="1"/>
              <a:t>installations</a:t>
            </a:r>
            <a:r>
              <a:rPr lang="nl-NL" sz="1600" dirty="0"/>
              <a:t>, machines, …), mais </a:t>
            </a:r>
            <a:r>
              <a:rPr lang="nl-NL" sz="1600" dirty="0" err="1"/>
              <a:t>également</a:t>
            </a:r>
            <a:r>
              <a:rPr lang="nl-NL" sz="1600" dirty="0"/>
              <a:t> </a:t>
            </a:r>
            <a:r>
              <a:rPr lang="nl-NL" sz="1600" dirty="0" err="1"/>
              <a:t>immatériels</a:t>
            </a:r>
            <a:r>
              <a:rPr lang="nl-NL" sz="1600" dirty="0"/>
              <a:t> (</a:t>
            </a:r>
            <a:r>
              <a:rPr lang="nl-NL" sz="1600" dirty="0" err="1"/>
              <a:t>patientèle</a:t>
            </a:r>
            <a:r>
              <a:rPr lang="nl-NL" sz="1600" dirty="0"/>
              <a:t>, …)</a:t>
            </a:r>
          </a:p>
          <a:p>
            <a:pPr lvl="1"/>
            <a:r>
              <a:rPr lang="nl-NL" sz="1600" dirty="0" err="1"/>
              <a:t>Latences</a:t>
            </a:r>
            <a:r>
              <a:rPr lang="nl-NL" sz="1600" dirty="0"/>
              <a:t> </a:t>
            </a:r>
            <a:r>
              <a:rPr lang="nl-NL" sz="1600" dirty="0" err="1"/>
              <a:t>fiscales</a:t>
            </a:r>
            <a:r>
              <a:rPr lang="nl-NL" sz="1600" dirty="0"/>
              <a:t>, …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nl-NL" sz="1400" dirty="0" err="1"/>
              <a:t>Constitue</a:t>
            </a:r>
            <a:r>
              <a:rPr lang="nl-NL" sz="1400" dirty="0"/>
              <a:t> </a:t>
            </a:r>
            <a:r>
              <a:rPr lang="nl-NL" sz="1400" dirty="0" err="1"/>
              <a:t>généralement</a:t>
            </a:r>
            <a:r>
              <a:rPr lang="nl-NL" sz="1400" dirty="0"/>
              <a:t> la </a:t>
            </a:r>
            <a:r>
              <a:rPr lang="nl-NL" sz="1400" dirty="0" err="1"/>
              <a:t>valeur</a:t>
            </a:r>
            <a:r>
              <a:rPr lang="nl-NL" sz="1400" dirty="0"/>
              <a:t> minimum des actions</a:t>
            </a:r>
          </a:p>
          <a:p>
            <a:pPr marL="914400" lvl="2" indent="0">
              <a:buNone/>
            </a:pPr>
            <a:endParaRPr lang="nl-NL" dirty="0"/>
          </a:p>
          <a:p>
            <a:r>
              <a:rPr lang="nl-NL" sz="1800" dirty="0"/>
              <a:t>Approche par </a:t>
            </a:r>
            <a:r>
              <a:rPr lang="nl-NL" sz="1800" dirty="0" err="1"/>
              <a:t>le</a:t>
            </a:r>
            <a:r>
              <a:rPr lang="nl-NL" sz="1800" dirty="0"/>
              <a:t> rendement : </a:t>
            </a:r>
          </a:p>
          <a:p>
            <a:pPr lvl="1"/>
            <a:r>
              <a:rPr lang="nl-NL" sz="1600" dirty="0" err="1"/>
              <a:t>Basée</a:t>
            </a:r>
            <a:r>
              <a:rPr lang="nl-NL" sz="1600" dirty="0"/>
              <a:t> </a:t>
            </a:r>
            <a:r>
              <a:rPr lang="nl-NL" sz="1600" dirty="0" err="1"/>
              <a:t>sur</a:t>
            </a:r>
            <a:r>
              <a:rPr lang="nl-NL" sz="1600" dirty="0"/>
              <a:t> </a:t>
            </a:r>
            <a:r>
              <a:rPr lang="nl-NL" sz="1600" dirty="0" err="1"/>
              <a:t>le</a:t>
            </a:r>
            <a:r>
              <a:rPr lang="nl-NL" sz="1600" dirty="0"/>
              <a:t> rendement de </a:t>
            </a:r>
            <a:r>
              <a:rPr lang="nl-NL" sz="1600" dirty="0" err="1"/>
              <a:t>l’entreprise</a:t>
            </a:r>
            <a:endParaRPr lang="nl-NL" sz="1600" dirty="0"/>
          </a:p>
          <a:p>
            <a:pPr lvl="1"/>
            <a:r>
              <a:rPr lang="nl-NL" sz="1600" dirty="0" err="1"/>
              <a:t>Prévision</a:t>
            </a:r>
            <a:r>
              <a:rPr lang="nl-NL" sz="1600" dirty="0"/>
              <a:t> des </a:t>
            </a:r>
            <a:r>
              <a:rPr lang="nl-NL" sz="1600" dirty="0" err="1"/>
              <a:t>résultats</a:t>
            </a:r>
            <a:r>
              <a:rPr lang="nl-NL" sz="1600" dirty="0"/>
              <a:t> </a:t>
            </a:r>
            <a:r>
              <a:rPr lang="nl-NL" sz="1600" dirty="0" err="1"/>
              <a:t>futurs</a:t>
            </a:r>
            <a:r>
              <a:rPr lang="nl-NL" sz="1600" dirty="0"/>
              <a:t> (</a:t>
            </a:r>
            <a:r>
              <a:rPr lang="nl-NL" sz="1600" dirty="0" err="1"/>
              <a:t>actualisation</a:t>
            </a:r>
            <a:r>
              <a:rPr lang="nl-NL" sz="1600" dirty="0"/>
              <a:t>)</a:t>
            </a:r>
          </a:p>
          <a:p>
            <a:pPr lvl="1"/>
            <a:r>
              <a:rPr lang="nl-NL" sz="1600" dirty="0" err="1"/>
              <a:t>Normalisation</a:t>
            </a:r>
            <a:r>
              <a:rPr lang="nl-NL" sz="1600" dirty="0"/>
              <a:t> des </a:t>
            </a:r>
            <a:r>
              <a:rPr lang="nl-NL" sz="1600" dirty="0" err="1"/>
              <a:t>résultats</a:t>
            </a:r>
            <a:r>
              <a:rPr lang="nl-NL" sz="1600" dirty="0"/>
              <a:t> (</a:t>
            </a:r>
            <a:r>
              <a:rPr lang="nl-NL" sz="1600" dirty="0" err="1"/>
              <a:t>exceptionnels</a:t>
            </a:r>
            <a:r>
              <a:rPr lang="nl-NL" sz="1600" dirty="0"/>
              <a:t>, … 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nl-NL" sz="1400" dirty="0" err="1"/>
              <a:t>Justification</a:t>
            </a:r>
            <a:r>
              <a:rPr lang="nl-NL" sz="1400" dirty="0"/>
              <a:t> de la méthode </a:t>
            </a:r>
            <a:r>
              <a:rPr lang="nl-NL" sz="1400" dirty="0" err="1"/>
              <a:t>sur</a:t>
            </a:r>
            <a:r>
              <a:rPr lang="nl-NL" sz="1400" dirty="0"/>
              <a:t> </a:t>
            </a:r>
            <a:r>
              <a:rPr lang="nl-NL" sz="1400" dirty="0" err="1"/>
              <a:t>le</a:t>
            </a:r>
            <a:r>
              <a:rPr lang="nl-NL" sz="1400" dirty="0"/>
              <a:t> plan </a:t>
            </a:r>
            <a:r>
              <a:rPr lang="nl-NL" sz="1400" dirty="0" err="1"/>
              <a:t>économique</a:t>
            </a:r>
            <a:r>
              <a:rPr lang="nl-NL" sz="1400" dirty="0"/>
              <a:t> (Attention : </a:t>
            </a:r>
            <a:r>
              <a:rPr lang="nl-NL" sz="1400" dirty="0" err="1"/>
              <a:t>Valeur</a:t>
            </a:r>
            <a:r>
              <a:rPr lang="nl-NL" sz="1400" dirty="0"/>
              <a:t> </a:t>
            </a:r>
            <a:r>
              <a:rPr lang="nl-NL" sz="1400" dirty="0" err="1"/>
              <a:t>d’entreprise</a:t>
            </a:r>
            <a:r>
              <a:rPr lang="nl-NL" sz="1400" dirty="0"/>
              <a:t> en non </a:t>
            </a:r>
            <a:r>
              <a:rPr lang="nl-NL" sz="1400" dirty="0" err="1"/>
              <a:t>valeur</a:t>
            </a:r>
            <a:r>
              <a:rPr lang="nl-NL" sz="1400" dirty="0"/>
              <a:t> </a:t>
            </a:r>
            <a:r>
              <a:rPr lang="nl-NL" sz="1400" dirty="0" err="1"/>
              <a:t>d’actions</a:t>
            </a:r>
            <a:r>
              <a:rPr lang="nl-NL" sz="1400" dirty="0"/>
              <a:t>)</a:t>
            </a:r>
          </a:p>
          <a:p>
            <a:pPr marL="914400" lvl="2" indent="0">
              <a:buNone/>
            </a:pPr>
            <a:endParaRPr lang="nl-NL" sz="1400" dirty="0"/>
          </a:p>
          <a:p>
            <a:r>
              <a:rPr lang="nl-NL" sz="1800" dirty="0"/>
              <a:t>Approche du marché :</a:t>
            </a:r>
          </a:p>
          <a:p>
            <a:pPr lvl="1"/>
            <a:r>
              <a:rPr lang="nl-NL" sz="1600" dirty="0"/>
              <a:t>Méthode </a:t>
            </a:r>
            <a:r>
              <a:rPr lang="nl-NL" sz="1600" dirty="0" err="1"/>
              <a:t>comparaison</a:t>
            </a:r>
            <a:r>
              <a:rPr lang="nl-NL" sz="1600" dirty="0"/>
              <a:t> </a:t>
            </a:r>
            <a:r>
              <a:rPr lang="nl-NL" sz="1600" dirty="0" err="1"/>
              <a:t>avec</a:t>
            </a:r>
            <a:r>
              <a:rPr lang="nl-NL" sz="1600" dirty="0"/>
              <a:t> </a:t>
            </a:r>
            <a:r>
              <a:rPr lang="nl-NL" sz="1600" dirty="0" err="1"/>
              <a:t>le</a:t>
            </a:r>
            <a:r>
              <a:rPr lang="nl-NL" sz="1600" dirty="0"/>
              <a:t> marché </a:t>
            </a:r>
            <a:r>
              <a:rPr lang="nl-NL" sz="1600" dirty="0" err="1"/>
              <a:t>ou</a:t>
            </a:r>
            <a:r>
              <a:rPr lang="nl-NL" sz="1600" dirty="0"/>
              <a:t> </a:t>
            </a:r>
            <a:r>
              <a:rPr lang="nl-NL" sz="1600" dirty="0" err="1"/>
              <a:t>empirique</a:t>
            </a:r>
            <a:r>
              <a:rPr lang="nl-NL" sz="1600" dirty="0"/>
              <a:t> </a:t>
            </a:r>
            <a:r>
              <a:rPr lang="nl-NL" sz="1600" dirty="0" err="1"/>
              <a:t>basée</a:t>
            </a:r>
            <a:r>
              <a:rPr lang="nl-NL" sz="1600" dirty="0"/>
              <a:t> </a:t>
            </a:r>
            <a:r>
              <a:rPr lang="nl-NL" sz="1600" dirty="0" err="1"/>
              <a:t>sur</a:t>
            </a:r>
            <a:r>
              <a:rPr lang="nl-NL" sz="1600" dirty="0"/>
              <a:t> les </a:t>
            </a:r>
            <a:r>
              <a:rPr lang="nl-NL" sz="1600" dirty="0" err="1"/>
              <a:t>résultats</a:t>
            </a:r>
            <a:r>
              <a:rPr lang="nl-NL" sz="1600" dirty="0"/>
              <a:t> “</a:t>
            </a:r>
            <a:r>
              <a:rPr lang="nl-NL" sz="1600" dirty="0" err="1"/>
              <a:t>économiques</a:t>
            </a:r>
            <a:r>
              <a:rPr lang="nl-NL" sz="1600" dirty="0"/>
              <a:t>”</a:t>
            </a:r>
          </a:p>
          <a:p>
            <a:pPr lvl="1"/>
            <a:r>
              <a:rPr lang="nl-NL" sz="1600" dirty="0" err="1"/>
              <a:t>Normalisation</a:t>
            </a:r>
            <a:r>
              <a:rPr lang="nl-NL" sz="1600" dirty="0"/>
              <a:t> des </a:t>
            </a:r>
            <a:r>
              <a:rPr lang="nl-NL" sz="1600" dirty="0" err="1"/>
              <a:t>résultats</a:t>
            </a:r>
            <a:r>
              <a:rPr lang="nl-NL" sz="1600" dirty="0"/>
              <a:t> (</a:t>
            </a:r>
            <a:r>
              <a:rPr lang="nl-NL" sz="1600" dirty="0" err="1"/>
              <a:t>rémunération</a:t>
            </a:r>
            <a:r>
              <a:rPr lang="nl-NL" sz="1600" dirty="0"/>
              <a:t> </a:t>
            </a:r>
            <a:r>
              <a:rPr lang="nl-NL" sz="1600" dirty="0" err="1"/>
              <a:t>dirigeant</a:t>
            </a:r>
            <a:r>
              <a:rPr lang="nl-NL" sz="1600" dirty="0"/>
              <a:t>, </a:t>
            </a:r>
            <a:r>
              <a:rPr lang="nl-NL" sz="1600" dirty="0" err="1"/>
              <a:t>conformité</a:t>
            </a:r>
            <a:r>
              <a:rPr lang="nl-NL" sz="1600" dirty="0"/>
              <a:t> des </a:t>
            </a:r>
            <a:r>
              <a:rPr lang="nl-NL" sz="1600" dirty="0" err="1"/>
              <a:t>loyers</a:t>
            </a:r>
            <a:r>
              <a:rPr lang="nl-NL" sz="1600" dirty="0"/>
              <a:t>, …)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nl-NL" sz="1400" dirty="0" err="1"/>
              <a:t>Généralement</a:t>
            </a:r>
            <a:r>
              <a:rPr lang="nl-NL" sz="1400" dirty="0"/>
              <a:t>, </a:t>
            </a:r>
            <a:r>
              <a:rPr lang="nl-NL" sz="1400" dirty="0" err="1"/>
              <a:t>utilisée</a:t>
            </a:r>
            <a:r>
              <a:rPr lang="nl-NL" sz="1400" dirty="0"/>
              <a:t> dans </a:t>
            </a:r>
            <a:r>
              <a:rPr lang="nl-NL" sz="1400" dirty="0" err="1"/>
              <a:t>une</a:t>
            </a:r>
            <a:r>
              <a:rPr lang="nl-NL" sz="1400" dirty="0"/>
              <a:t> </a:t>
            </a:r>
            <a:r>
              <a:rPr lang="nl-NL" sz="1400" dirty="0" err="1"/>
              <a:t>moindre</a:t>
            </a:r>
            <a:r>
              <a:rPr lang="nl-NL" sz="1400" dirty="0"/>
              <a:t> </a:t>
            </a:r>
            <a:r>
              <a:rPr lang="nl-NL" sz="1400" dirty="0" err="1"/>
              <a:t>mesure</a:t>
            </a:r>
            <a:r>
              <a:rPr lang="nl-NL" sz="1400" dirty="0"/>
              <a:t> pour </a:t>
            </a:r>
            <a:r>
              <a:rPr lang="nl-NL" sz="1400" dirty="0" err="1"/>
              <a:t>un</a:t>
            </a:r>
            <a:r>
              <a:rPr lang="nl-NL" sz="1400" dirty="0"/>
              <a:t> cabinet </a:t>
            </a:r>
            <a:r>
              <a:rPr lang="nl-NL" sz="1400" dirty="0" err="1"/>
              <a:t>médical</a:t>
            </a:r>
            <a:r>
              <a:rPr lang="nl-NL" sz="1400" dirty="0"/>
              <a:t> </a:t>
            </a:r>
          </a:p>
          <a:p>
            <a:pPr marL="914400" lvl="2" indent="0">
              <a:buNone/>
            </a:pPr>
            <a:endParaRPr lang="nl-NL" sz="1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CCC32-0810-4105-81D1-B091563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2C88-E80D-4EDE-9671-8DE00173A5B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661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Kantoorthema">
  <a:themeElements>
    <a:clrScheme name="Vandelanotte">
      <a:dk1>
        <a:srgbClr val="758675"/>
      </a:dk1>
      <a:lt1>
        <a:srgbClr val="FFFFFF"/>
      </a:lt1>
      <a:dk2>
        <a:srgbClr val="171717"/>
      </a:dk2>
      <a:lt2>
        <a:srgbClr val="EBEBEB"/>
      </a:lt2>
      <a:accent1>
        <a:srgbClr val="000000"/>
      </a:accent1>
      <a:accent2>
        <a:srgbClr val="758675"/>
      </a:accent2>
      <a:accent3>
        <a:srgbClr val="002060"/>
      </a:accent3>
      <a:accent4>
        <a:srgbClr val="D8D8D8"/>
      </a:accent4>
      <a:accent5>
        <a:srgbClr val="152846"/>
      </a:accent5>
      <a:accent6>
        <a:srgbClr val="758675"/>
      </a:accent6>
      <a:hlink>
        <a:srgbClr val="152846"/>
      </a:hlink>
      <a:folHlink>
        <a:srgbClr val="7586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VDL PowerPoint 2021 NL.potx" id="{EEE1BD0E-BAAB-4BF1-BF98-EFCDCA590588}" vid="{67DD8A22-CF37-44B4-A5EF-94D86BBA1D0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ddress xmlns="http://www.documentaal.nl/Address"/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MatterData xmlns="http://www.documentaal.nl/MatterData">
  <ClientCode _Title="" _Label="" _PlaceholderText="" _Type="" _Id="" _Visible="" _Locked=""/>
  <ClientName _Title="" _Label="" _PlaceholderText="" _Type="" _Id="" _Visible="" _Locked=""/>
  <EntityValue _Title="" _Label="" _PlaceholderText="" _Type="" _Id="" _Visible="" _Locked=""/>
  <MatterCode _Title="" _Label="" _PlaceholderText="" _Type="" _Id="" _Visible="" _Locked=""/>
  <MatterName _Title="" _Label="" _PlaceholderText="" _Type="" _Id="" _Visible="" _Locked=""/>
  <MatterSite _Title="" _Label="" _PlaceholderText="" _Type="" _Id="" _Visible="" _Locked=""/>
</MatterData>
</file>

<file path=customXml/item2.xml><?xml version="1.0" encoding="utf-8"?>
<Signer3 xmlns="http://www.documentaal.nl/Signer3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339BD0B3CFA48B44E1446F3797887" ma:contentTypeVersion="13" ma:contentTypeDescription="Een nieuw document maken." ma:contentTypeScope="" ma:versionID="c4aaa49f5c9fc6795122322e56fa2092">
  <xsd:schema xmlns:xsd="http://www.w3.org/2001/XMLSchema" xmlns:xs="http://www.w3.org/2001/XMLSchema" xmlns:p="http://schemas.microsoft.com/office/2006/metadata/properties" xmlns:ns2="796a9657-2181-423a-a467-3964801e3a02" xmlns:ns3="53fff923-5050-497a-82c9-fd57aef53f26" targetNamespace="http://schemas.microsoft.com/office/2006/metadata/properties" ma:root="true" ma:fieldsID="5757526afd0b6f5aa22894142de72981" ns2:_="" ns3:_="">
    <xsd:import namespace="796a9657-2181-423a-a467-3964801e3a02"/>
    <xsd:import namespace="53fff923-5050-497a-82c9-fd57aef53f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a9657-2181-423a-a467-3964801e3a0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4b10fa51-4d5b-4a9a-b320-160be1896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f923-5050-497a-82c9-fd57aef53f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111ae7e-5097-4ac4-a7f2-606ea5072256}" ma:internalName="TaxCatchAll" ma:showField="CatchAllData" ma:web="53fff923-5050-497a-82c9-fd57aef53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gner xmlns="http://www.documentaal.nl/Signer"/>
</file>

<file path=customXml/item5.xml><?xml version="1.0" encoding="utf-8"?>
<Document xmlns="http://www.documentaal.nl/Document">
  Template VDL PowerPoint 2021 NLTemplate VDL PowerPoint 2021 NLTrueRVHN/2023/RVHN/2023/falseTrueTrueAdvocaatC:\Users\lisa.heynderickx\VANDELANOTTE++\dStyle365 - Config\PowerPoint\Template VDL PowerPoint 2021 NL.potx2023-02-01T00:00:002023-02-01T00:00:002023-02-01T00:00:00Nederlands (Nederland)Actua Ateliers 2023/12023-03-14T00:00:00Van Hemelen Roel - ACC - ANT
  <Absent _Title="" _Label="" _PlaceholderText="" _Type="" _Id="" _Visible="" _Locked=""/>
  <AbsentAdd _Title="" _Label="" _PlaceholderText="" _Type="" _Id="" _Visible="" _Locked=""/>
  <AgreementNumber _Title="" _Label="" _PlaceholderText="" _Type="" _Id="" _Visible="" _Locked=""/>
  <AgreementType _Title="" _Label="" _PlaceholderText="" _Type="" _Id="" _Visible="" _Locked=""/>
  <Attn _Title="" _Label="" _PlaceholderText="" _Type="" _Id="" _Visible="" _Locked=""/>
  <AttnName _Title="" _Label="" _PlaceholderText="" _Type="" _Id="" _Visible="" _Locked=""/>
  <Author _Title="" _Label="" _PlaceholderText="" _Type="" _Id="" _Visible="" _Locked="" FromDocument="false">Van Hemelen Roel - ACC - ANT</Author>
  <Boekjaar _Title="" _Label="" _PlaceholderText="" _Type="" _Id="" _Visible="" _Locked=""/>
  <CarbonCopies _Title="" _Label="" _PlaceholderText="" _Type="" _Id="" _Visible="" _Locked=""/>
  <CarbonCopiesAdd _Title="" _Label="" _PlaceholderText="" _Type="" _Id="" _Visible="" _Locked=""/>
  <CaseNumberVerdict _Title="" _Label="" _PlaceholderText="" _Type="" _Id="" _Visible="" _Locked=""/>
  <chkLogo _Title="" _Label="" _PlaceholderText="" _Type="" _Id="" _Visible="" _Locked="">True</chkLogo>
  <chkNoLogo _Title="" _Label="" _PlaceholderText="" _Type="" _Id="" _Visible="" _Locked="">false</chkNoLogo>
  <chkSignDigital _Title="" _Label="" _PlaceholderText="" _Type="" _Id="" _Visible="" _Locked="">True</chkSignDigital>
  <Client _Title="" _Label="" _PlaceholderText="" _Type="" _Id="" _Visible="" _Locked=""/>
  <ClientAdd _Title="" _Label="" _PlaceholderText="" _Type="" _Id="" _Visible="" _Locked=""/>
  <ClientCapacity _Title="" _Label="" _PlaceholderText="" _Type="" _Id="" _Visible="" _Locked=""/>
  <Confidentiality _Title="" _Label="" _PlaceholderText="" _Type="" _Id="" _Visible="" _Locked=""/>
  <ContentType _Title="" _Label="" _PlaceholderText="" _Type="" _Id="" _Visible="" _Locked=""/>
  <Copy _Title="" _Label="" _PlaceholderText="" _Type="" _Id="" _Visible="" _Locked=""/>
  <Court _Title="" _Label="" _PlaceholderText="" _Type="" _Id="" _Visible="" _Locked=""/>
  <CourtLocation _Title="" _Label="" _PlaceholderText="" _Type="" _Id="" _Visible="" _Locked=""/>
  <CourtVerdict _Title="" _Label="" _PlaceholderText="" _Type="" _Id="" _Visible="" _Locked=""/>
  <DagvaardingType _Title="" _Label="" _PlaceholderText="" _Type="" _Id="" _Visible="" _Locked=""/>
  <Date _Title="" _Label="" _PlaceholderText="" _Type="" _Id="" _Visible="" _Locked="" Ticks="638143488000000000" Year="2023" ShortYear="23" Month="03" Day="14">2023-03-14T00:00:00</Date>
  <DateAgreement _Title="" _Label="" _PlaceholderText="" _Type="" _Id="" _Visible="" _Locked=""/>
  <DateNextMeeting _Title="" _Label="" _PlaceholderText="" _Type="" _Id="" _Visible="" _Locked=""/>
  <DateSession _Title="" _Label="" _PlaceholderText="" _Type="" _Id="" _Visible="" _Locked=""/>
  <DateVerdict _Title="" _Label="" _PlaceholderText="" _Type="" _Id="" _Visible="" _Locked=""/>
  <DocumentNumber _Title="" _Label="" _PlaceholderText="" _Type="" _Id="" _Visible="" _Locked=""/>
  <DocumentVersion _Title="" _Label="" _PlaceholderText="" _Type="" _Id="" _Visible="" _Locked=""/>
  <EmailSalutation _Title="" _Label="" _PlaceholderText="" _Type="" _Id="" _Visible="" _Locked=""/>
  <Enclosures _Title="" _Label="" _PlaceholderText="" _Type="" _Id="" _Visible="" _Locked=""/>
  <Formal _Title="" _Label="" _PlaceholderText="" _Type="" _Id="" _Visible="" _Locked="">True</Formal>
  <Headers _Title="" _Label="" _PlaceholderText="" _Type="" _Id="" _Visible="" _Locked=""/>
  <InternalType _Title="" _Label="" _PlaceholderText="" _Type="" _Id="" _Visible="" _Locked=""/>
  <InvoiceDate _Title="" _Label="" _PlaceholderText="" _Type="" _Id="" _Visible="" _Locked="" Ticks="638108064000000000" Year="2023" ShortYear="23" Month="02" Day="01">2023-02-01T00:00:00</InvoiceDate>
  <InvoiceDueDate _Title="" _Label="" _PlaceholderText="" _Type="" _Id="" _Visible="" _Locked="" Ticks="638108064000000000" Year="2023" ShortYear="23" Month="02" Day="01">2023-02-01T00:00:00</InvoiceDueDate>
  <InvoiceNumber _Title="" _Label="" _PlaceholderText="" _Type="" _Id="" _Visible="" _Locked=""/>
  <InvoiceType _Title="" _Label="" _PlaceholderText="" _Type="" _Id="" _Visible="" _Locked=""/>
  <IsEqual _Title="" _Label="" _PlaceholderText="" _Type="" _Id="" _Visible="" _Locked=""/>
  <Language _Title="" _Label="" _PlaceholderText="" _Type="Plaintext" _Id="1043" _Visible="" _Locked="">Nederlands (Nederland)</Language>
  <LastSavedBy _Title="" _Label="" _PlaceholderText="" _Type="" _Id="" _Visible="" _Locked=""/>
  <LegalInstance _Title="" _Label="" _PlaceholderText="" _Type="" _Id="" _Visible="" _Locked=""/>
  <LegalSector _Title="" _Label="" _PlaceholderText="" _Type="" _Id="" _Visible="" _Locked=""/>
  <LegalSignature _Title="" _Label="" _PlaceholderText="" _Type="" _Id="" _Visible="" _Locked=""/>
  <Location _Title="" _Label="" _PlaceholderText="" _Type="" _Id="" _Visible="" _Locked=""/>
  <LocationNextMeeting _Title="" _Label="" _PlaceholderText="" _Type="" _Id="" _Visible="" _Locked=""/>
  <Meeting _Title="" _Label="" _PlaceholderText="" _Type="" _Id="" _Visible="" _Locked=""/>
  <modelName _Title="" _Label="" _PlaceholderText="" _Type="Plaintext" _Id="" _Visible="" _Locked="">Template VDL PowerPoint 2021 NL</modelName>
  <NumberText _Title="" _Label="" _PlaceholderText="" _Type="" _Id="" _Visible="" _Locked=""/>
  <NumberType _Title="" _Label="" _PlaceholderText="" _Type="" _Id="" _Visible="" _Locked=""/>
  <Onbehalfof _Title="" _Label="" _PlaceholderText="" _Type="" _Id="" _Visible="" _Locked=""/>
  <OpposingParty _Title="" _Label="" _PlaceholderText="" _Type="" _Id="" _Visible="" _Locked=""/>
  <OpposingPartyAdd _Title="" _Label="" _PlaceholderText="" _Type="" _Id="" _Visible="" _Locked=""/>
  <OpposingPartyCapacity _Title="" _Label="" _PlaceholderText="" _Type="" _Id="" _Visible="" _Locked=""/>
  <OrderDate _Title="" _Label="" _PlaceholderText="" _Type="" _Id="" _Visible="" _Locked="" Ticks="638108064000000000" Year="2023" ShortYear="23" Month="02" Day="01">2023-02-01T00:00:00</OrderDate>
  <OrderNumber _Title="" _Label="" _PlaceholderText="" _Type="" _Id="" _Visible="" _Locked=""/>
  <OurReference _Title="" _Label="" _PlaceholderText="" _Type="" _Id="" _Visible="" _Locked="">RVHN/2023/</OurReference>
  <PowerPointFooter _Title="" _Label="" _PlaceholderText="" _Type="" _Id="" _Visible="" _Locked=""/>
  <Present _Title="" _Label="" _PlaceholderText="" _Type="" _Id="" _Visible="" _Locked=""/>
  <PresentAdd _Title="" _Label="" _PlaceholderText="" _Type="" _Id="" _Visible="" _Locked=""/>
  <ProjectNumber _Title="" _Label="" _PlaceholderText="" _Type="" _Id="" _Visible="" _Locked=""/>
  <ProperParty _Title="" _Label="" _PlaceholderText="" _Type="" _Id="" _Visible="" _Locked=""/>
  <ProperPartyAdd _Title="" _Label="" _PlaceholderText="" _Type="" _Id="" _Visible="" _Locked=""/>
  <RealParty _Title="" _Label="" _PlaceholderText="" _Type="" _Id="" _Visible="" _Locked=""/>
  <RealPartyAdd _Title="" _Label="" _PlaceholderText="" _Type="" _Id="" _Visible="" _Locked=""/>
  <Reference _Title="" _Label="" _PlaceholderText="" _Type="" _Id="" _Visible="" _Locked="">RVHN/2023/</Reference>
  <Salutation _Title="" _Label="" _PlaceholderText="" _Type="" _Id="" _Visible="" _Locked=""/>
  <Signature _Title="" _Label="" _PlaceholderText="" _Type="" _Id="" _Visible="" _Locked="">Advocaat</Signature>
  <Signer _Title="" _Label="" _PlaceholderText="" _Type="" _Id="" _Visible="" _Locked=""/>
  <Signer2 _Title="" _Label="" _PlaceholderText="" _Type="" _Id="" _Visible="" _Locked=""/>
  <Signer3 _Title="" _Label="" _PlaceholderText="" _Type="" _Id="" _Visible="" _Locked=""/>
  <Status _Title="" _Label="" _PlaceholderText="" _Type="" _Id="" _Visible="" _Locked=""/>
  <Subject _Title="" _Label="" _PlaceholderText="" _Type="" _Id="" _Visible="" _Locked="" GeneratedValue=""/>
  <Subtitle _Title="" _Label="" _PlaceholderText="" _Type="" _Id="" _Visible="" _Locked=""/>
  <Template _Title="" _Label="" _PlaceholderText="" _Type="" _Id="" _Visible="" _Locked="">C:\Users\lisa.heynderickx\VANDELANOTTE++\dStyle365 - Config\PowerPoint\Template VDL PowerPoint 2021 NL.potx</Template>
  <TimeNextMeeting _Title="" _Label="" _PlaceholderText="" _Type="" _Id="" _Visible="" _Locked=""/>
  <TimeSession _Title="" _Label="" _PlaceholderText="" _Type="" _Id="" _Visible="" _Locked=""/>
  <Title _Title="" _Label="" _PlaceholderText="" _Type="" _Id="" _Visible="" _Locked="">Actua Ateliers 2023/1</Title>
  <To _Title="" _Label="" _PlaceholderText="" _Type="" _Id="" _Visible="" _Locked=""/>
  <ToAdd _Title="" _Label="" _PlaceholderText="" _Type="" _Id="" _Visible="" _Locked=""/>
  <type _Title="" _Label="" _PlaceholderText="" _Type="Plaintext" _Id="" _Visible="" _Locked="">Template VDL PowerPoint 2021 NL</type>
  <TypeOfAgreement _Title="" _Label="" _PlaceholderText="" _Type="" _Id="" _Visible="" _Locked=""/>
  <TypeOfLegalDocument _Title="" _Label="" _PlaceholderText="" _Type="" _Id="" _Visible="" _Locked=""/>
  <TypeOfProcedure _Title="" _Label="" _PlaceholderText="" _Type="" _Id="" _Visible="" _Locked=""/>
  <VerdictProcedure _Title="" _Label="" _PlaceholderText="" _Type="" _Id="" _Visible="" _Locked=""/>
  <Version _Title="" _Label="" _PlaceholderText="" _Type="" _Id="" _Visible="" _Locked=""/>
  <YourReference _Title="" _Label="" _PlaceholderText="" _Type="" _Id="" _Visible="" _Locked=""/>
</Document>
</file>

<file path=customXml/item6.xml><?xml version="1.0" encoding="utf-8"?>
<Author xmlns="http://www.documentaal.nl/Author">
  Van HemelenRVHNRoelVan HemelenAccount Managerroel.vanhemelen@vdl.beVandelanotte Accountancy CVBAVandelanotte Accountancy CVBAAntwerpenBelgië\DefaultOrganisation\VandelanotteACC\AntwerpenVandelanotteBE+32 33 20 97 97contact@vdl.bePosthofbrug 6/42600AntwerpenBelgië | Member of the Leading Edge AllianceAntwerpenAntwerpen0876.286.023BE 0876.286.023www.vandelanotte.becontact@vdl.beVandelanotteACCVandelanotte Accountancy CVBA{Images}\logo_header.png{Images}\logo_header.png{Images}\logo_header.png{Images}\logo_Callens-Vandelanotte.png{Images}\logo_Callens-Vandelanotte.png{Images}\logo_Callens-Vandelanotte.png{Images}\lea-logo.png{Images}\logo_email.png{Images}\logo_excel.png{Images}\facebook.png{Images}\twitter.png{Images}\linkedin.png{Images}\teams.pngDefaultOrganisationVandelanotte Accountancy CVBA
  <BU_bankinfo/>
  <BU_businessunit_id>VandelanotteACC</BU_businessunit_id>
  <BU_businessunit_name>Vandelanotte Accountancy CVBA</BU_businessunit_name>
  <BU_coc>0876.286.023</BU_coc>
  <BU_email>contact@vdl.be</BU_email>
  <BU_internet>www.vandelanotte.be</BU_internet>
  <BU_legaltextmail/>
  <BU_legaltextreport/>
  <BU_location_id>Antwerpen</BU_location_id>
  <BU_location_name>Antwerpen</BU_location_name>
  <BU_loccity>Antwerpen</BU_loccity>
  <BU_loccountry>België</BU_loccountry>
  <BU_loccountrycode>BE</BU_loccountrycode>
  <BU_locemail>contact@vdl.be</BU_locemail>
  <BU_locextra> | </BU_locextra>
  <BU_locfax/>
  <BU_locfooteraddition>Member of the Leading Edge Alliance</BU_locfooteraddition>
  <BU_locname>Vandelanotte</BU_locname>
  <BU_locpobox1/>
  <BU_locpobox2/>
  <BU_locpocity/>
  <BU_locpostate/>
  <BU_locpozip/>
  <BU_locstate/>
  <BU_loctelephone>+32 33 20 97 97</BU_loctelephone>
  <BU_locvisitaddress1>Posthofbrug 6/4</BU_locvisitaddress1>
  <BU_locvisitaddress2/>
  <BU_locwebsite/>
  <BU_loczip>2600</BU_loczip>
  <BU_logo_audit_header>{Images}\logo_Callens-Vandelanotte.png</BU_logo_audit_header>
  <BU_logo_audit_header_letter>{Images}\logo_Callens-Vandelanotte.png</BU_logo_audit_header_letter>
  <BU_logo_audit_header_otherpage>{Images}\logo_Callens-Vandelanotte.png</BU_logo_audit_header_otherpage>
  <BU_logo_email>{Images}\logo_email.png</BU_logo_email>
  <BU_logo_excel>{Images}\logo_excel.png</BU_logo_excel>
  <BU_logo_facebook>{Images}\facebook.png</BU_logo_facebook>
  <BU_logo_footer/>
  <BU_logo_header>{Images}\logo_header.png</BU_logo_header>
  <BU_logo_header_letter>{Images}\logo_header.png</BU_logo_header_letter>
  <BU_logo_header_otherpage>{Images}\logo_header.png</BU_logo_header_otherpage>
  <BU_logo_LEA>{Images}\lea-logo.png</BU_logo_LEA>
  <BU_logo_linkedIn>{Images}\linkedin.png</BU_logo_linkedIn>
  <BU_logo_teams>{Images}\teams.png</BU_logo_teams>
  <BU_logo_twitter>{Images}\twitter.png</BU_logo_twitter>
  <BU_marketingmessage/>
  <BU_organisation_id>DefaultOrganisation</BU_organisation_id>
  <BU_organisation_name>Vandelanotte Accountancy CVBA</BU_organisation_name>
  <BU_TemplateFolder/>
  <BU_vatnr>BE 0876.286.023</BU_vatnr>
  <bulist>Vandelanotte Accountancy CVBA</bulist>
  <country>België</country>
  <departmentlist>Antwerpen</departmentlist>
  <email>roel.vanhemelen@vdl.be</email>
  <facebook/>
  <fax/>
  <firstletters/>
  <firstname>Roel</firstname>
  <fullname>Van Hemelen</fullname>
  <function>Account Manager</function>
  <initials>RVHN</initials>
  <lastname>Van Hemelen</lastname>
  <linkedin/>
  <locationlist>Vandelanotte Accountancy CVBA</locationlist>
  <middlename/>
  <mobile/>
  <organisationdata>\DefaultOrganisation\VandelanotteACC\Antwerpen</organisationdata>
  <present/>
  <signature/>
  <telephone/>
  <titleafter/>
  <titlefor/>
  <twitter/>
</Author>
</file>

<file path=customXml/item7.xml><?xml version="1.0" encoding="utf-8"?>
<Location xmlns="http://www.documentaal.nl/Location">
  VandelanotteBE+32 33 20 97 97contact@vdl.bePosthofbrug 6/42600AntwerpenBelgië | Member of the Leading Edge AllianceAntwerpenAntwerpen0876.286.023BE 0876.286.023www.vandelanotte.becontact@vdl.beVandelanotteACCVandelanotte Accountancy CVBA{Images}\logo_header.png{Images}\logo_header.png{Images}\logo_header.png{Images}\logo_Callens-Vandelanotte.png{Images}\logo_Callens-Vandelanotte.png{Images}\logo_Callens-Vandelanotte.png{Images}\lea-logo.png{Images}\logo_email.png{Images}\logo_excel.png{Images}\facebook.png{Images}\twitter.png{Images}\linkedin.png{Images}\teams.pngDefaultOrganisationVandelanotte Accountancy CVBA
  <bankinfo/>
  <businessunit_id>VandelanotteACC</businessunit_id>
  <businessunit_name>Vandelanotte Accountancy CVBA</businessunit_name>
  <coc>0876.286.023</coc>
  <email>contact@vdl.be</email>
  <internet>www.vandelanotte.be</internet>
  <legaltextmail/>
  <legaltextreport/>
  <location_id>Antwerpen</location_id>
  <location_name>Antwerpen</location_name>
  <loccity>Antwerpen</loccity>
  <loccountry>België</loccountry>
  <loccountrycode>BE</loccountrycode>
  <locemail>contact@vdl.be</locemail>
  <locextra> | </locextra>
  <locfax/>
  <locfooteraddition>Member of the Leading Edge Alliance</locfooteraddition>
  <locname>Vandelanotte</locname>
  <locpobox1/>
  <locpobox2/>
  <locpocity/>
  <locpostate/>
  <locpozip/>
  <locstate/>
  <loctelephone>+32 33 20 97 97</loctelephone>
  <locvisitaddress1>Posthofbrug 6/4</locvisitaddress1>
  <locvisitaddress2/>
  <locwebsite/>
  <loczip>2600</loczip>
  <logo_audit_header>{Images}\logo_Callens-Vandelanotte.png</logo_audit_header>
  <logo_audit_header_letter>{Images}\logo_Callens-Vandelanotte.png</logo_audit_header_letter>
  <logo_audit_header_otherpage>{Images}\logo_Callens-Vandelanotte.png</logo_audit_header_otherpage>
  <logo_email>{Images}\logo_email.png</logo_email>
  <logo_excel>{Images}\logo_excel.png</logo_excel>
  <logo_facebook>{Images}\facebook.png</logo_facebook>
  <logo_footer/>
  <logo_header>{Images}\logo_header.png</logo_header>
  <logo_header_letter>{Images}\logo_header.png</logo_header_letter>
  <logo_header_otherpage>{Images}\logo_header.png</logo_header_otherpage>
  <logo_LEA>{Images}\lea-logo.png</logo_LEA>
  <logo_linkedIn>{Images}\linkedin.png</logo_linkedIn>
  <logo_teams>{Images}\teams.png</logo_teams>
  <logo_twitter>{Images}\twitter.png</logo_twitter>
  <marketingmessage/>
  <organisation_id>DefaultOrganisation</organisation_id>
  <organisation_name>Vandelanotte Accountancy CVBA</organisation_name>
  <TemplateFolder/>
  <vatnr>BE 0876.286.023</vatnr>
</Location>
</file>

<file path=customXml/item8.xml><?xml version="1.0" encoding="utf-8"?>
<Signer2 xmlns="http://www.documentaal.nl/Signer2"/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fff923-5050-497a-82c9-fd57aef53f26" xsi:nil="true"/>
    <lcf76f155ced4ddcb4097134ff3c332f xmlns="796a9657-2181-423a-a467-3964801e3a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B85632-5015-4F26-9AE1-E231CDCC8979}">
  <ds:schemaRefs>
    <ds:schemaRef ds:uri="http://www.documentaal.nl/Address"/>
  </ds:schemaRefs>
</ds:datastoreItem>
</file>

<file path=customXml/itemProps10.xml><?xml version="1.0" encoding="utf-8"?>
<ds:datastoreItem xmlns:ds="http://schemas.openxmlformats.org/officeDocument/2006/customXml" ds:itemID="{DDA6E79C-A320-4A6D-87D0-09EB839E8AC7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19F622DA-4281-4995-AAE8-23727DDC1E71}">
  <ds:schemaRefs>
    <ds:schemaRef ds:uri="http://www.documentaal.nl/MatterData"/>
  </ds:schemaRefs>
</ds:datastoreItem>
</file>

<file path=customXml/itemProps2.xml><?xml version="1.0" encoding="utf-8"?>
<ds:datastoreItem xmlns:ds="http://schemas.openxmlformats.org/officeDocument/2006/customXml" ds:itemID="{768E09D1-3FD4-42DF-AB82-A5098492B95C}">
  <ds:schemaRefs>
    <ds:schemaRef ds:uri="http://www.documentaal.nl/Signer3"/>
  </ds:schemaRefs>
</ds:datastoreItem>
</file>

<file path=customXml/itemProps3.xml><?xml version="1.0" encoding="utf-8"?>
<ds:datastoreItem xmlns:ds="http://schemas.openxmlformats.org/officeDocument/2006/customXml" ds:itemID="{193CFDD7-CF4A-40F0-B2E3-A3644071E6C3}">
  <ds:schemaRefs>
    <ds:schemaRef ds:uri="53fff923-5050-497a-82c9-fd57aef53f26"/>
    <ds:schemaRef ds:uri="796a9657-2181-423a-a467-3964801e3a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BA9CBB0-2C3F-4606-8223-98D9C61FF16E}">
  <ds:schemaRefs>
    <ds:schemaRef ds:uri="http://www.documentaal.nl/Signer"/>
  </ds:schemaRefs>
</ds:datastoreItem>
</file>

<file path=customXml/itemProps5.xml><?xml version="1.0" encoding="utf-8"?>
<ds:datastoreItem xmlns:ds="http://schemas.openxmlformats.org/officeDocument/2006/customXml" ds:itemID="{10C39631-FFEA-472E-90A5-A92235A314E0}">
  <ds:schemaRefs>
    <ds:schemaRef ds:uri="http://www.documentaal.nl/Document"/>
  </ds:schemaRefs>
</ds:datastoreItem>
</file>

<file path=customXml/itemProps6.xml><?xml version="1.0" encoding="utf-8"?>
<ds:datastoreItem xmlns:ds="http://schemas.openxmlformats.org/officeDocument/2006/customXml" ds:itemID="{C27B145C-6E5A-4001-A1BD-668669A961B0}">
  <ds:schemaRefs>
    <ds:schemaRef ds:uri="http://www.documentaal.nl/Author"/>
  </ds:schemaRefs>
</ds:datastoreItem>
</file>

<file path=customXml/itemProps7.xml><?xml version="1.0" encoding="utf-8"?>
<ds:datastoreItem xmlns:ds="http://schemas.openxmlformats.org/officeDocument/2006/customXml" ds:itemID="{C46CBD10-DF0C-4BE9-902E-08FF01C302EB}">
  <ds:schemaRefs>
    <ds:schemaRef ds:uri="http://www.documentaal.nl/Location"/>
  </ds:schemaRefs>
</ds:datastoreItem>
</file>

<file path=customXml/itemProps8.xml><?xml version="1.0" encoding="utf-8"?>
<ds:datastoreItem xmlns:ds="http://schemas.openxmlformats.org/officeDocument/2006/customXml" ds:itemID="{148F4E73-237C-44D3-AA75-6E4492B5083A}">
  <ds:schemaRefs>
    <ds:schemaRef ds:uri="http://www.documentaal.nl/Signer2"/>
  </ds:schemaRefs>
</ds:datastoreItem>
</file>

<file path=customXml/itemProps9.xml><?xml version="1.0" encoding="utf-8"?>
<ds:datastoreItem xmlns:ds="http://schemas.openxmlformats.org/officeDocument/2006/customXml" ds:itemID="{1E547E44-7868-45BF-B04C-55B6C670575D}">
  <ds:schemaRefs>
    <ds:schemaRef ds:uri="53fff923-5050-497a-82c9-fd57aef53f26"/>
    <ds:schemaRef ds:uri="796a9657-2181-423a-a467-3964801e3a02"/>
    <ds:schemaRef ds:uri="ed43f3d7-d356-4bef-8ab6-a267ed64d579"/>
    <ds:schemaRef ds:uri="f6846e57-8f47-4469-9876-56ceb7758e7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VDL PowerPoint 2021 NL</Template>
  <TotalTime>0</TotalTime>
  <Words>2250</Words>
  <Application>Microsoft Office PowerPoint</Application>
  <PresentationFormat>Grand écran</PresentationFormat>
  <Paragraphs>515</Paragraphs>
  <Slides>35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Symbol</vt:lpstr>
      <vt:lpstr>Wingdings</vt:lpstr>
      <vt:lpstr>Kantoorthema</vt:lpstr>
      <vt:lpstr>Fin de carrière : Céder, liquider ou  transformer sa société médicale</vt:lpstr>
      <vt:lpstr>CONTENU </vt:lpstr>
      <vt:lpstr>PARTIE 1 : Cession d’activité</vt:lpstr>
      <vt:lpstr>1.  Principes généraux et déontologiques </vt:lpstr>
      <vt:lpstr>Principes généraux et déontologiques</vt:lpstr>
      <vt:lpstr>Principes généraux et déontologiques</vt:lpstr>
      <vt:lpstr>2.  Cession d’actions </vt:lpstr>
      <vt:lpstr>Cession d’actions – Valorisation</vt:lpstr>
      <vt:lpstr>Cession d’actions – Valorisation</vt:lpstr>
      <vt:lpstr>Cession d’actions – Conséquences fiscales</vt:lpstr>
      <vt:lpstr>Cession d’actions – Conséquences fiscales</vt:lpstr>
      <vt:lpstr>3.  Cession de pratique médicale </vt:lpstr>
      <vt:lpstr>Cession de pratique médicale - Valorisation</vt:lpstr>
      <vt:lpstr>Cession de pratique médicale – Conséquences fiscales</vt:lpstr>
      <vt:lpstr>PARTIE 2 : Aspects de la liquidation</vt:lpstr>
      <vt:lpstr>1. Principes généraux </vt:lpstr>
      <vt:lpstr>Principes généraux de la liquidation</vt:lpstr>
      <vt:lpstr>Principes généraux de la liquidation</vt:lpstr>
      <vt:lpstr>2. Boni de liquidation </vt:lpstr>
      <vt:lpstr>Boni de liquidation – Concept général</vt:lpstr>
      <vt:lpstr>Boni de liquidation – Mesures fiscales</vt:lpstr>
      <vt:lpstr>Boni de liquidation – Exemple (1)</vt:lpstr>
      <vt:lpstr>Boni de liquidation – Exemple (2)</vt:lpstr>
      <vt:lpstr>3. Liquidation en nature </vt:lpstr>
      <vt:lpstr>Liquidation en nature – Biens immobiliers</vt:lpstr>
      <vt:lpstr>Liquidation en nature – Biens immobiliers</vt:lpstr>
      <vt:lpstr>PARTIE 3 : Transformation et planification</vt:lpstr>
      <vt:lpstr>1. Transformation </vt:lpstr>
      <vt:lpstr>Transformation </vt:lpstr>
      <vt:lpstr>1. Planification </vt:lpstr>
      <vt:lpstr>Planification – Droits de succession</vt:lpstr>
      <vt:lpstr>Planification – Droits de donation</vt:lpstr>
      <vt:lpstr>Planification – Droits de donation</vt:lpstr>
      <vt:lpstr>Planification – Comparaison des régimes</vt:lpstr>
      <vt:lpstr>Let’s get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Lisa Heynderickx</dc:creator>
  <cp:lastModifiedBy>Stéphanie André</cp:lastModifiedBy>
  <cp:revision>172</cp:revision>
  <dcterms:created xsi:type="dcterms:W3CDTF">2023-02-01T07:33:07Z</dcterms:created>
  <dcterms:modified xsi:type="dcterms:W3CDTF">2023-06-12T13:48:43Z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Style">
    <vt:bool>true</vt:bool>
  </property>
  <property fmtid="{D5CDD505-2E9C-101B-9397-08002B2CF9AE}" pid="3" name="DocumentIdentity">
    <vt:lpwstr>1b3ef306-b93a-4401-bb84-3a91c2ec736b</vt:lpwstr>
  </property>
  <property fmtid="{D5CDD505-2E9C-101B-9397-08002B2CF9AE}" pid="4" name="MediaServiceImageTags">
    <vt:lpwstr/>
  </property>
  <property fmtid="{D5CDD505-2E9C-101B-9397-08002B2CF9AE}" pid="5" name="ContentTypeId">
    <vt:lpwstr>0x0101005E4339BD0B3CFA48B44E1446F3797887</vt:lpwstr>
  </property>
</Properties>
</file>