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0"/>
  </p:notesMasterIdLst>
  <p:handoutMasterIdLst>
    <p:handoutMasterId r:id="rId21"/>
  </p:handoutMasterIdLst>
  <p:sldIdLst>
    <p:sldId id="256" r:id="rId2"/>
    <p:sldId id="348" r:id="rId3"/>
    <p:sldId id="346" r:id="rId4"/>
    <p:sldId id="349" r:id="rId5"/>
    <p:sldId id="350" r:id="rId6"/>
    <p:sldId id="353" r:id="rId7"/>
    <p:sldId id="351" r:id="rId8"/>
    <p:sldId id="358" r:id="rId9"/>
    <p:sldId id="347" r:id="rId10"/>
    <p:sldId id="354" r:id="rId11"/>
    <p:sldId id="352" r:id="rId12"/>
    <p:sldId id="357" r:id="rId13"/>
    <p:sldId id="345" r:id="rId14"/>
    <p:sldId id="344" r:id="rId15"/>
    <p:sldId id="355" r:id="rId16"/>
    <p:sldId id="356" r:id="rId17"/>
    <p:sldId id="306" r:id="rId18"/>
    <p:sldId id="288" r:id="rId1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313E25FA-B40F-4491-B5CB-237EC257366B}">
          <p14:sldIdLst>
            <p14:sldId id="256"/>
            <p14:sldId id="348"/>
            <p14:sldId id="346"/>
            <p14:sldId id="349"/>
            <p14:sldId id="350"/>
            <p14:sldId id="353"/>
            <p14:sldId id="351"/>
            <p14:sldId id="358"/>
            <p14:sldId id="347"/>
            <p14:sldId id="354"/>
            <p14:sldId id="352"/>
            <p14:sldId id="357"/>
            <p14:sldId id="345"/>
            <p14:sldId id="344"/>
            <p14:sldId id="355"/>
            <p14:sldId id="356"/>
          </p14:sldIdLst>
        </p14:section>
        <p14:section name="Section sans titre" id="{20F1D224-F6F5-4444-89E1-D4BB105CD398}">
          <p14:sldIdLst>
            <p14:sldId id="306"/>
            <p14:sldId id="2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élissa da Silva" initials="MDS" lastIdx="9" clrIdx="0"/>
  <p:cmAuthor id="2" name="Géraldine Rolin Jacquemyns" initials="GR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71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3D0D083-5123-4538-95AD-A5F415C7E9C4}" type="datetimeFigureOut">
              <a:rPr lang="fr-BE" smtClean="0"/>
              <a:t>12-06-23</a:t>
            </a:fld>
            <a:endParaRPr lang="fr-BE"/>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BFF9FA9-4768-41D9-A463-7092DD3F1A49}" type="slidenum">
              <a:rPr lang="fr-BE" smtClean="0"/>
              <a:t>‹N°›</a:t>
            </a:fld>
            <a:endParaRPr lang="fr-BE"/>
          </a:p>
        </p:txBody>
      </p:sp>
    </p:spTree>
    <p:extLst>
      <p:ext uri="{BB962C8B-B14F-4D97-AF65-F5344CB8AC3E}">
        <p14:creationId xmlns:p14="http://schemas.microsoft.com/office/powerpoint/2010/main" val="3921112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1602FBA-29D4-4A4D-8EFE-E043EA65301E}" type="datetimeFigureOut">
              <a:rPr lang="fr-BE" smtClean="0"/>
              <a:t>12-06-23</a:t>
            </a:fld>
            <a:endParaRPr lang="fr-BE"/>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39EE1C9-4F80-4B7F-AE85-E9D92BD5D127}" type="slidenum">
              <a:rPr lang="fr-BE" smtClean="0"/>
              <a:t>‹N°›</a:t>
            </a:fld>
            <a:endParaRPr lang="fr-BE"/>
          </a:p>
        </p:txBody>
      </p:sp>
    </p:spTree>
    <p:extLst>
      <p:ext uri="{BB962C8B-B14F-4D97-AF65-F5344CB8AC3E}">
        <p14:creationId xmlns:p14="http://schemas.microsoft.com/office/powerpoint/2010/main" val="2676919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914400" y="744538"/>
            <a:ext cx="4978400" cy="3733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a:p>
        </p:txBody>
      </p:sp>
      <p:sp>
        <p:nvSpPr>
          <p:cNvPr id="178180" name="Date Placeholder 3"/>
          <p:cNvSpPr>
            <a:spLocks noGrp="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14350" eaLnBrk="0" hangingPunct="0">
              <a:defRPr sz="2100">
                <a:solidFill>
                  <a:schemeClr val="tx1"/>
                </a:solidFill>
                <a:latin typeface="Arial" charset="0"/>
              </a:defRPr>
            </a:lvl1pPr>
            <a:lvl2pPr defTabSz="514350" eaLnBrk="0" hangingPunct="0">
              <a:defRPr sz="2100">
                <a:solidFill>
                  <a:schemeClr val="tx1"/>
                </a:solidFill>
                <a:latin typeface="Arial" charset="0"/>
              </a:defRPr>
            </a:lvl2pPr>
            <a:lvl3pPr defTabSz="514350" eaLnBrk="0" hangingPunct="0">
              <a:defRPr sz="2100">
                <a:solidFill>
                  <a:schemeClr val="tx1"/>
                </a:solidFill>
                <a:latin typeface="Arial" charset="0"/>
              </a:defRPr>
            </a:lvl3pPr>
            <a:lvl4pPr defTabSz="514350" eaLnBrk="0" hangingPunct="0">
              <a:defRPr sz="2100">
                <a:solidFill>
                  <a:schemeClr val="tx1"/>
                </a:solidFill>
                <a:latin typeface="Arial" charset="0"/>
              </a:defRPr>
            </a:lvl4pPr>
            <a:lvl5pPr defTabSz="514350" eaLnBrk="0" hangingPunct="0">
              <a:defRPr sz="2100">
                <a:solidFill>
                  <a:schemeClr val="tx1"/>
                </a:solidFill>
                <a:latin typeface="Arial" charset="0"/>
              </a:defRPr>
            </a:lvl5pPr>
            <a:lvl6pPr marL="2525713" indent="-252413" defTabSz="514350" eaLnBrk="0" fontAlgn="base" hangingPunct="0">
              <a:spcBef>
                <a:spcPct val="0"/>
              </a:spcBef>
              <a:spcAft>
                <a:spcPct val="0"/>
              </a:spcAft>
              <a:defRPr sz="2100">
                <a:solidFill>
                  <a:schemeClr val="tx1"/>
                </a:solidFill>
                <a:latin typeface="Arial" charset="0"/>
              </a:defRPr>
            </a:lvl6pPr>
            <a:lvl7pPr marL="2982913" indent="-252413" defTabSz="514350" eaLnBrk="0" fontAlgn="base" hangingPunct="0">
              <a:spcBef>
                <a:spcPct val="0"/>
              </a:spcBef>
              <a:spcAft>
                <a:spcPct val="0"/>
              </a:spcAft>
              <a:defRPr sz="2100">
                <a:solidFill>
                  <a:schemeClr val="tx1"/>
                </a:solidFill>
                <a:latin typeface="Arial" charset="0"/>
              </a:defRPr>
            </a:lvl7pPr>
            <a:lvl8pPr marL="3440113" indent="-252413" defTabSz="514350" eaLnBrk="0" fontAlgn="base" hangingPunct="0">
              <a:spcBef>
                <a:spcPct val="0"/>
              </a:spcBef>
              <a:spcAft>
                <a:spcPct val="0"/>
              </a:spcAft>
              <a:defRPr sz="2100">
                <a:solidFill>
                  <a:schemeClr val="tx1"/>
                </a:solidFill>
                <a:latin typeface="Arial" charset="0"/>
              </a:defRPr>
            </a:lvl8pPr>
            <a:lvl9pPr marL="3897313" indent="-252413" defTabSz="514350" eaLnBrk="0" fontAlgn="base" hangingPunct="0">
              <a:spcBef>
                <a:spcPct val="0"/>
              </a:spcBef>
              <a:spcAft>
                <a:spcPct val="0"/>
              </a:spcAft>
              <a:defRPr sz="2100">
                <a:solidFill>
                  <a:schemeClr val="tx1"/>
                </a:solidFill>
                <a:latin typeface="Arial" charset="0"/>
              </a:defRPr>
            </a:lvl9pPr>
          </a:lstStyle>
          <a:p>
            <a:pPr eaLnBrk="1" hangingPunct="1">
              <a:defRPr/>
            </a:pPr>
            <a:endParaRPr lang="en-US" altLang="en-US" sz="100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B3B905C-BB89-493C-AFBD-46879B0F238E}" type="datetime1">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97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9DF2CDA-8876-4174-8684-7167F40563AA}" type="datetime1">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61746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B25C439-DB6F-418E-AB45-053EA9B4E888}" type="datetime1">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354774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C4A28E2-748C-43E4-A01E-410332CE07E6}" type="datetime1">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6382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934A190-838B-4D7B-93CA-102E672F81F5}" type="datetime1">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7752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0C484D3-461E-465B-A871-85DF9E61F245}" type="datetime1">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262422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22960" y="2582334"/>
            <a:ext cx="370332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4663440" y="2582334"/>
            <a:ext cx="370332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58CCB60-E50A-4D6B-8EB5-E7E34DEB2EA1}" type="datetime1">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762568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A6921CC-000E-4AC4-9143-02D003F2AFDC}" type="datetime1">
              <a:rPr lang="en-US" smtClean="0"/>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371915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F9F3446-D991-4A7C-99FC-3611433C51FF}" type="datetime1">
              <a:rPr lang="en-US" smtClean="0"/>
              <a:t>6/12/2023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1571715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B727C422-C12D-4008-B8F8-4616102ED1AE}" type="datetime1">
              <a:rPr lang="en-US" smtClean="0"/>
              <a:t>6/12/2023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169224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F1D3D70-A6D1-40DF-B80B-E1ECDD0FFF04}" type="datetime1">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val="413220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D3640D08-E767-4E1B-A37A-CAEB51ABB378}" type="datetime1">
              <a:rPr lang="en-US" smtClean="0"/>
              <a:t>6/12/2023</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F15528-21DE-4FAA-801E-634DDDAF4B2B}" type="slidenum">
              <a:rPr lang="en-US" smtClean="0"/>
              <a:pPr/>
              <a:t>‹N°›</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2360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cid:BB8F752A-2A8E-44EF-AE37-185BF4451DFA"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cid:BB8F752A-2A8E-44EF-AE37-185BF4451DF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pi@actalys.be" TargetMode="External"/><Relationship Id="rId1" Type="http://schemas.openxmlformats.org/officeDocument/2006/relationships/slideLayout" Target="../slideLayouts/slideLayout2.xml"/><Relationship Id="rId4" Type="http://schemas.openxmlformats.org/officeDocument/2006/relationships/image" Target="cid:BB8F752A-2A8E-44EF-AE37-185BF4451DF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cid:BB8F752A-2A8E-44EF-AE37-185BF4451DF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cid:BB8F752A-2A8E-44EF-AE37-185BF4451DFA"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cid:BB8F752A-2A8E-44EF-AE37-185BF4451DF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cid:BB8F752A-2A8E-44EF-AE37-185BF4451DF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cid:BB8F752A-2A8E-44EF-AE37-185BF4451DF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1031">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34" name="Rectangle 1033">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92061" y="1972474"/>
            <a:ext cx="6777933" cy="3721218"/>
          </a:xfrm>
        </p:spPr>
        <p:txBody>
          <a:bodyPr>
            <a:normAutofit/>
          </a:bodyPr>
          <a:lstStyle/>
          <a:p>
            <a:pPr defTabSz="795528">
              <a:lnSpc>
                <a:spcPct val="90000"/>
              </a:lnSpc>
              <a:spcBef>
                <a:spcPts val="1044"/>
              </a:spcBef>
              <a:spcAft>
                <a:spcPts val="174"/>
              </a:spcAft>
              <a:buClr>
                <a:schemeClr val="accent1"/>
              </a:buClr>
              <a:buSzPct val="100000"/>
            </a:pPr>
            <a:br>
              <a:rPr lang="fr-BE" sz="3480" b="1" kern="1200" spc="-44" baseline="0" dirty="0">
                <a:solidFill>
                  <a:srgbClr val="2F5897"/>
                </a:solidFill>
                <a:latin typeface="Grandview" panose="020B0604020202020204" pitchFamily="34" charset="0"/>
                <a:ea typeface="+mj-ea"/>
                <a:cs typeface="+mj-cs"/>
              </a:rPr>
            </a:br>
            <a:br>
              <a:rPr lang="fr-BE" sz="3480" b="1" kern="1200" spc="-44" baseline="0" dirty="0">
                <a:solidFill>
                  <a:srgbClr val="2F5897"/>
                </a:solidFill>
                <a:latin typeface="Grandview" panose="020B0604020202020204" pitchFamily="34" charset="0"/>
                <a:ea typeface="+mj-ea"/>
                <a:cs typeface="+mj-cs"/>
              </a:rPr>
            </a:br>
            <a:br>
              <a:rPr lang="fr-BE" sz="3480" b="1" kern="1200" spc="-44" baseline="0" dirty="0">
                <a:solidFill>
                  <a:srgbClr val="2F5897"/>
                </a:solidFill>
                <a:latin typeface="Grandview" panose="020B0604020202020204" pitchFamily="34" charset="0"/>
                <a:ea typeface="+mj-ea"/>
                <a:cs typeface="+mj-cs"/>
              </a:rPr>
            </a:br>
            <a:endParaRPr lang="nl-NL" sz="4000" b="1" dirty="0">
              <a:solidFill>
                <a:srgbClr val="2F5897"/>
              </a:solidFill>
              <a:latin typeface="Grandview" panose="020B0604020202020204" pitchFamily="34" charset="0"/>
            </a:endParaRPr>
          </a:p>
        </p:txBody>
      </p:sp>
      <p:sp>
        <p:nvSpPr>
          <p:cNvPr id="3" name="ZoneTexte 2">
            <a:extLst>
              <a:ext uri="{FF2B5EF4-FFF2-40B4-BE49-F238E27FC236}">
                <a16:creationId xmlns:a16="http://schemas.microsoft.com/office/drawing/2014/main" id="{CE80B968-74B6-3964-1370-5D0EFC015335}"/>
              </a:ext>
            </a:extLst>
          </p:cNvPr>
          <p:cNvSpPr txBox="1"/>
          <p:nvPr/>
        </p:nvSpPr>
        <p:spPr>
          <a:xfrm>
            <a:off x="859734" y="1183640"/>
            <a:ext cx="7086600" cy="2893100"/>
          </a:xfrm>
          <a:prstGeom prst="rect">
            <a:avLst/>
          </a:prstGeom>
          <a:noFill/>
        </p:spPr>
        <p:txBody>
          <a:bodyPr wrap="square" rtlCol="0">
            <a:spAutoFit/>
          </a:bodyPr>
          <a:lstStyle/>
          <a:p>
            <a:pPr algn="ctr"/>
            <a:endParaRPr lang="fr-BE" sz="3200" b="1" dirty="0">
              <a:effectLst/>
              <a:latin typeface="Calibri" panose="020F0502020204030204" pitchFamily="34" charset="0"/>
              <a:ea typeface="Calibri" panose="020F0502020204030204" pitchFamily="34" charset="0"/>
            </a:endParaRPr>
          </a:p>
          <a:p>
            <a:pPr algn="ctr"/>
            <a:r>
              <a:rPr lang="fr-BE" sz="3200" b="1" dirty="0">
                <a:solidFill>
                  <a:srgbClr val="002060"/>
                </a:solidFill>
                <a:effectLst/>
                <a:latin typeface="Calibri" panose="020F0502020204030204" pitchFamily="34" charset="0"/>
                <a:ea typeface="Calibri" panose="020F0502020204030204" pitchFamily="34" charset="0"/>
              </a:rPr>
              <a:t>Quelle forme de société choisir et quelles sont les implications de ce choix ?</a:t>
            </a:r>
          </a:p>
          <a:p>
            <a:endParaRPr lang="fr-BE" dirty="0">
              <a:solidFill>
                <a:srgbClr val="002060"/>
              </a:solidFill>
            </a:endParaRPr>
          </a:p>
          <a:p>
            <a:endParaRPr lang="fr-BE" dirty="0">
              <a:solidFill>
                <a:srgbClr val="002060"/>
              </a:solidFill>
            </a:endParaRPr>
          </a:p>
          <a:p>
            <a:pPr algn="ctr"/>
            <a:r>
              <a:rPr lang="fr-BE" i="1" dirty="0">
                <a:solidFill>
                  <a:srgbClr val="002060"/>
                </a:solidFill>
              </a:rPr>
              <a:t>Clément Pirenne – Etude de notaires Actalys </a:t>
            </a:r>
          </a:p>
        </p:txBody>
      </p:sp>
      <p:sp>
        <p:nvSpPr>
          <p:cNvPr id="4" name="ZoneTexte 3">
            <a:extLst>
              <a:ext uri="{FF2B5EF4-FFF2-40B4-BE49-F238E27FC236}">
                <a16:creationId xmlns:a16="http://schemas.microsoft.com/office/drawing/2014/main" id="{B105BBB2-BF2D-B8AE-54F8-08D792422F47}"/>
              </a:ext>
            </a:extLst>
          </p:cNvPr>
          <p:cNvSpPr txBox="1"/>
          <p:nvPr/>
        </p:nvSpPr>
        <p:spPr>
          <a:xfrm>
            <a:off x="1211468" y="5663674"/>
            <a:ext cx="6956538" cy="338554"/>
          </a:xfrm>
          <a:prstGeom prst="rect">
            <a:avLst/>
          </a:prstGeom>
          <a:noFill/>
        </p:spPr>
        <p:txBody>
          <a:bodyPr wrap="square" rtlCol="0">
            <a:spAutoFit/>
          </a:bodyPr>
          <a:lstStyle/>
          <a:p>
            <a:pPr algn="ctr"/>
            <a:r>
              <a:rPr lang="fr-BE" sz="1600" i="1" dirty="0" err="1">
                <a:solidFill>
                  <a:srgbClr val="002060"/>
                </a:solidFill>
              </a:rPr>
              <a:t>Absym</a:t>
            </a:r>
            <a:r>
              <a:rPr lang="fr-BE" sz="1600" i="1" dirty="0">
                <a:solidFill>
                  <a:srgbClr val="002060"/>
                </a:solidFill>
              </a:rPr>
              <a:t> – 17 juin 2023</a:t>
            </a:r>
          </a:p>
        </p:txBody>
      </p:sp>
      <p:pic>
        <p:nvPicPr>
          <p:cNvPr id="7" name="Image 13">
            <a:extLst>
              <a:ext uri="{FF2B5EF4-FFF2-40B4-BE49-F238E27FC236}">
                <a16:creationId xmlns:a16="http://schemas.microsoft.com/office/drawing/2014/main" id="{AFF6052A-624D-9839-D232-68BBF49F9C65}"/>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numéro de diapositive 7">
            <a:extLst>
              <a:ext uri="{FF2B5EF4-FFF2-40B4-BE49-F238E27FC236}">
                <a16:creationId xmlns:a16="http://schemas.microsoft.com/office/drawing/2014/main" id="{42B1F449-6C92-E177-BA44-3F3DC5C21476}"/>
              </a:ext>
            </a:extLst>
          </p:cNvPr>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021605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1FD10-9653-3653-ABA0-D17D1AA42662}"/>
              </a:ext>
            </a:extLst>
          </p:cNvPr>
          <p:cNvSpPr>
            <a:spLocks noGrp="1"/>
          </p:cNvSpPr>
          <p:nvPr>
            <p:ph type="title"/>
          </p:nvPr>
        </p:nvSpPr>
        <p:spPr/>
        <p:txBody>
          <a:bodyPr>
            <a:normAutofit/>
          </a:bodyPr>
          <a:lstStyle/>
          <a:p>
            <a:r>
              <a:rPr lang="fr-BE" sz="3200" b="1" dirty="0">
                <a:solidFill>
                  <a:srgbClr val="002060"/>
                </a:solidFill>
                <a:latin typeface="+mn-lt"/>
              </a:rPr>
              <a:t>II. Forme de sociétés à choisir quand on est médecin</a:t>
            </a:r>
            <a:r>
              <a:rPr lang="fr-BE" sz="4000" dirty="0"/>
              <a:t>	</a:t>
            </a:r>
          </a:p>
        </p:txBody>
      </p:sp>
      <p:sp>
        <p:nvSpPr>
          <p:cNvPr id="3" name="Espace réservé du contenu 2">
            <a:extLst>
              <a:ext uri="{FF2B5EF4-FFF2-40B4-BE49-F238E27FC236}">
                <a16:creationId xmlns:a16="http://schemas.microsoft.com/office/drawing/2014/main" id="{EBA59F2C-0938-CE9F-FD1D-CDCB1707C0AA}"/>
              </a:ext>
            </a:extLst>
          </p:cNvPr>
          <p:cNvSpPr>
            <a:spLocks noGrp="1"/>
          </p:cNvSpPr>
          <p:nvPr>
            <p:ph idx="1"/>
          </p:nvPr>
        </p:nvSpPr>
        <p:spPr/>
        <p:txBody>
          <a:bodyPr/>
          <a:lstStyle/>
          <a:p>
            <a:r>
              <a:rPr lang="fr-BE" dirty="0">
                <a:solidFill>
                  <a:srgbClr val="10274E"/>
                </a:solidFill>
                <a:latin typeface="Geomanist"/>
              </a:rPr>
              <a:t> =&gt; SRL</a:t>
            </a:r>
          </a:p>
          <a:p>
            <a:endParaRPr lang="fr-BE" dirty="0">
              <a:solidFill>
                <a:srgbClr val="10274E"/>
              </a:solidFill>
              <a:latin typeface="Geomanist"/>
            </a:endParaRPr>
          </a:p>
          <a:p>
            <a:r>
              <a:rPr lang="fr-BE" dirty="0">
                <a:solidFill>
                  <a:srgbClr val="10274E"/>
                </a:solidFill>
                <a:latin typeface="Geomanist"/>
              </a:rPr>
              <a:t>- forme de société la plus répandue parmi les PME (petites et moyennes entreprises). </a:t>
            </a:r>
          </a:p>
          <a:p>
            <a:r>
              <a:rPr lang="fr-BE" dirty="0">
                <a:solidFill>
                  <a:srgbClr val="10274E"/>
                </a:solidFill>
                <a:latin typeface="Geomanist"/>
              </a:rPr>
              <a:t>- +- 90% des dossiers de constitution</a:t>
            </a:r>
          </a:p>
          <a:p>
            <a:r>
              <a:rPr lang="fr-BE" dirty="0">
                <a:solidFill>
                  <a:srgbClr val="10274E"/>
                </a:solidFill>
                <a:latin typeface="Geomanist"/>
              </a:rPr>
              <a:t> </a:t>
            </a:r>
          </a:p>
        </p:txBody>
      </p:sp>
      <p:pic>
        <p:nvPicPr>
          <p:cNvPr id="5" name="Image 13">
            <a:extLst>
              <a:ext uri="{FF2B5EF4-FFF2-40B4-BE49-F238E27FC236}">
                <a16:creationId xmlns:a16="http://schemas.microsoft.com/office/drawing/2014/main" id="{68BFB688-0A77-1A22-A3C3-241098A23D4C}"/>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1EF338B7-A42F-402E-27D7-E2479F330306}"/>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459178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7A66A-2B1A-C301-266B-702FABA42769}"/>
              </a:ext>
            </a:extLst>
          </p:cNvPr>
          <p:cNvSpPr>
            <a:spLocks noGrp="1"/>
          </p:cNvSpPr>
          <p:nvPr>
            <p:ph type="title"/>
          </p:nvPr>
        </p:nvSpPr>
        <p:spPr/>
        <p:txBody>
          <a:bodyPr>
            <a:normAutofit fontScale="90000"/>
          </a:bodyPr>
          <a:lstStyle/>
          <a:p>
            <a:r>
              <a:rPr lang="fr-BE" dirty="0"/>
              <a:t>	</a:t>
            </a:r>
            <a:br>
              <a:rPr lang="fr-BE" dirty="0"/>
            </a:br>
            <a:r>
              <a:rPr lang="fr-BE" sz="3600" b="1" dirty="0">
                <a:solidFill>
                  <a:srgbClr val="002060"/>
                </a:solidFill>
                <a:latin typeface="+mn-lt"/>
              </a:rPr>
              <a:t>Obligations déontologiques?</a:t>
            </a:r>
            <a:r>
              <a:rPr lang="fr-BE" dirty="0"/>
              <a:t>	</a:t>
            </a:r>
            <a:br>
              <a:rPr lang="fr-BE" dirty="0"/>
            </a:br>
            <a:endParaRPr lang="fr-BE" dirty="0"/>
          </a:p>
        </p:txBody>
      </p:sp>
      <p:sp>
        <p:nvSpPr>
          <p:cNvPr id="3" name="Espace réservé du contenu 2">
            <a:extLst>
              <a:ext uri="{FF2B5EF4-FFF2-40B4-BE49-F238E27FC236}">
                <a16:creationId xmlns:a16="http://schemas.microsoft.com/office/drawing/2014/main" id="{80808646-8EAB-1680-7C38-893E3425CE8F}"/>
              </a:ext>
            </a:extLst>
          </p:cNvPr>
          <p:cNvSpPr>
            <a:spLocks noGrp="1"/>
          </p:cNvSpPr>
          <p:nvPr>
            <p:ph idx="1"/>
          </p:nvPr>
        </p:nvSpPr>
        <p:spPr/>
        <p:txBody>
          <a:bodyPr>
            <a:normAutofit/>
          </a:bodyPr>
          <a:lstStyle/>
          <a:p>
            <a:r>
              <a:rPr lang="fr-BE" dirty="0">
                <a:solidFill>
                  <a:srgbClr val="10274E"/>
                </a:solidFill>
                <a:latin typeface="Geomanist"/>
              </a:rPr>
              <a:t>Lignes directrices « Contrats et sociétés », du 15 septembre 2018, qui reprennent les principales recommandations déontologiques relatives aux conventions</a:t>
            </a:r>
          </a:p>
          <a:p>
            <a:endParaRPr lang="fr-BE" dirty="0">
              <a:solidFill>
                <a:srgbClr val="10274E"/>
              </a:solidFill>
              <a:latin typeface="Geomanist"/>
            </a:endParaRPr>
          </a:p>
          <a:p>
            <a:r>
              <a:rPr lang="fr-BE" dirty="0">
                <a:solidFill>
                  <a:srgbClr val="10274E"/>
                </a:solidFill>
                <a:latin typeface="Geomanist"/>
              </a:rPr>
              <a:t>Approbation préalable de l’ordre sur la conformité des statuts avec le code de déontologie plus nécessaire</a:t>
            </a:r>
          </a:p>
          <a:p>
            <a:endParaRPr lang="fr-BE" dirty="0">
              <a:solidFill>
                <a:srgbClr val="10274E"/>
              </a:solidFill>
              <a:latin typeface="Geomanist"/>
            </a:endParaRPr>
          </a:p>
          <a:p>
            <a:pPr lvl="1"/>
            <a:r>
              <a:rPr lang="fr-BE" sz="2000" dirty="0">
                <a:solidFill>
                  <a:srgbClr val="10274E"/>
                </a:solidFill>
                <a:latin typeface="Geomanist"/>
              </a:rPr>
              <a:t>Toujours possible de demander un avis</a:t>
            </a:r>
          </a:p>
          <a:p>
            <a:pPr lvl="1"/>
            <a:endParaRPr lang="fr-BE" dirty="0"/>
          </a:p>
          <a:p>
            <a:pPr marL="201168" lvl="1" indent="0">
              <a:buNone/>
            </a:pPr>
            <a:endParaRPr lang="fr-BE" dirty="0"/>
          </a:p>
        </p:txBody>
      </p:sp>
      <p:pic>
        <p:nvPicPr>
          <p:cNvPr id="5" name="Image 13">
            <a:extLst>
              <a:ext uri="{FF2B5EF4-FFF2-40B4-BE49-F238E27FC236}">
                <a16:creationId xmlns:a16="http://schemas.microsoft.com/office/drawing/2014/main" id="{4AB25904-53E9-66AF-55DF-2041AF908C6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DAC35592-CA90-9182-D14D-D641FEDEED3F}"/>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726300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7A66A-2B1A-C301-266B-702FABA42769}"/>
              </a:ext>
            </a:extLst>
          </p:cNvPr>
          <p:cNvSpPr>
            <a:spLocks noGrp="1"/>
          </p:cNvSpPr>
          <p:nvPr>
            <p:ph type="title"/>
          </p:nvPr>
        </p:nvSpPr>
        <p:spPr/>
        <p:txBody>
          <a:bodyPr>
            <a:normAutofit fontScale="90000"/>
          </a:bodyPr>
          <a:lstStyle/>
          <a:p>
            <a:r>
              <a:rPr lang="fr-BE" dirty="0"/>
              <a:t>	</a:t>
            </a:r>
            <a:br>
              <a:rPr lang="fr-BE" dirty="0"/>
            </a:br>
            <a:r>
              <a:rPr lang="fr-BE" sz="3600" b="1" dirty="0">
                <a:solidFill>
                  <a:srgbClr val="002060"/>
                </a:solidFill>
                <a:latin typeface="+mn-lt"/>
              </a:rPr>
              <a:t>Obligations déontologiques ?</a:t>
            </a:r>
            <a:r>
              <a:rPr lang="fr-BE" dirty="0"/>
              <a:t>	</a:t>
            </a:r>
            <a:br>
              <a:rPr lang="fr-BE" dirty="0"/>
            </a:br>
            <a:endParaRPr lang="fr-BE" dirty="0"/>
          </a:p>
        </p:txBody>
      </p:sp>
      <p:sp>
        <p:nvSpPr>
          <p:cNvPr id="3" name="Espace réservé du contenu 2">
            <a:extLst>
              <a:ext uri="{FF2B5EF4-FFF2-40B4-BE49-F238E27FC236}">
                <a16:creationId xmlns:a16="http://schemas.microsoft.com/office/drawing/2014/main" id="{80808646-8EAB-1680-7C38-893E3425CE8F}"/>
              </a:ext>
            </a:extLst>
          </p:cNvPr>
          <p:cNvSpPr>
            <a:spLocks noGrp="1"/>
          </p:cNvSpPr>
          <p:nvPr>
            <p:ph idx="1"/>
          </p:nvPr>
        </p:nvSpPr>
        <p:spPr/>
        <p:txBody>
          <a:bodyPr>
            <a:normAutofit fontScale="62500" lnSpcReduction="20000"/>
          </a:bodyPr>
          <a:lstStyle/>
          <a:p>
            <a:pPr marL="201168" lvl="1" indent="0">
              <a:buNone/>
            </a:pPr>
            <a:endParaRPr lang="fr-BE" sz="2400" dirty="0">
              <a:solidFill>
                <a:srgbClr val="002060"/>
              </a:solidFill>
              <a:latin typeface="Geomanist"/>
            </a:endParaRPr>
          </a:p>
          <a:p>
            <a:pPr marL="201168" lvl="1" indent="0">
              <a:buNone/>
            </a:pPr>
            <a:r>
              <a:rPr lang="fr-BE" sz="3200" dirty="0">
                <a:solidFill>
                  <a:srgbClr val="10274E"/>
                </a:solidFill>
                <a:latin typeface="Geomanist"/>
              </a:rPr>
              <a:t>Possibilité de constituer une société avec des actionnaires non médecins :</a:t>
            </a:r>
          </a:p>
          <a:p>
            <a:pPr algn="l"/>
            <a:r>
              <a:rPr lang="fr-BE" sz="2500" i="1" dirty="0">
                <a:solidFill>
                  <a:srgbClr val="002060"/>
                </a:solidFill>
                <a:latin typeface="Geomanist"/>
              </a:rPr>
              <a:t>La participation d’un non-médecin dans une société à travers laquelle le médecin exerce son activité professionnelle, pour des raisons matrimoniales ou successorales par exemple, ne peut pas être susceptible d’affecter le bon exercice et la dignité de la profession médicale dans un environnement adapté ou de permettre une immixtion dans l’exercice de sa profession par le médecin. Le respect de la déontologie médicale, en particulier l’indépendance professionnelle du médecin, doit être garantie.</a:t>
            </a:r>
          </a:p>
          <a:p>
            <a:pPr algn="l"/>
            <a:r>
              <a:rPr lang="fr-BE" sz="2500" i="1" dirty="0">
                <a:solidFill>
                  <a:srgbClr val="002060"/>
                </a:solidFill>
                <a:latin typeface="Geomanist"/>
              </a:rPr>
              <a:t>Le médecin veille à ce que les aspects financiers inhérents à sa pratique médicale, dont ses sources de financement, soient conformes à la loi, notamment à l’article 38, § 2, de la loi coordonnée du 10 mai 2015 relative à l’exercice des professions des soins de santé, et ne portent pas préjudice à l’honneur et à la dignité de la profession et à son exercice dans le respect de la déontologie médicale (article 34 CDM 2018).</a:t>
            </a:r>
          </a:p>
          <a:p>
            <a:pPr algn="l"/>
            <a:r>
              <a:rPr lang="fr-BE" sz="2500" i="1" dirty="0">
                <a:solidFill>
                  <a:srgbClr val="002060"/>
                </a:solidFill>
                <a:latin typeface="Geomanist"/>
              </a:rPr>
              <a:t>Le médecin est attentif à écarter les clauses statutaires ou contractuelles qui l’empêcheraient, notamment du fait de règles de majorité, de satisfaire à ses obligations légales et déontologiques .</a:t>
            </a:r>
          </a:p>
          <a:p>
            <a:pPr marL="201168" lvl="1" indent="0">
              <a:buNone/>
            </a:pPr>
            <a:endParaRPr lang="fr-BE" dirty="0"/>
          </a:p>
        </p:txBody>
      </p:sp>
      <p:pic>
        <p:nvPicPr>
          <p:cNvPr id="5" name="Image 13">
            <a:extLst>
              <a:ext uri="{FF2B5EF4-FFF2-40B4-BE49-F238E27FC236}">
                <a16:creationId xmlns:a16="http://schemas.microsoft.com/office/drawing/2014/main" id="{4AB25904-53E9-66AF-55DF-2041AF908C6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DAC35592-CA90-9182-D14D-D641FEDEED3F}"/>
              </a:ext>
            </a:extLst>
          </p:cNvPr>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362908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179686-0BC1-D843-E705-9F7527F61040}"/>
              </a:ext>
            </a:extLst>
          </p:cNvPr>
          <p:cNvSpPr>
            <a:spLocks noGrp="1"/>
          </p:cNvSpPr>
          <p:nvPr>
            <p:ph type="title"/>
          </p:nvPr>
        </p:nvSpPr>
        <p:spPr/>
        <p:txBody>
          <a:bodyPr>
            <a:normAutofit/>
          </a:bodyPr>
          <a:lstStyle/>
          <a:p>
            <a:r>
              <a:rPr lang="fr-BE" sz="3200" b="1" dirty="0">
                <a:solidFill>
                  <a:srgbClr val="002060"/>
                </a:solidFill>
                <a:latin typeface="+mn-lt"/>
              </a:rPr>
              <a:t>Formalités liées au nouveau CSA pour les sociétés existantes</a:t>
            </a:r>
          </a:p>
        </p:txBody>
      </p:sp>
      <p:sp>
        <p:nvSpPr>
          <p:cNvPr id="3" name="Espace réservé du contenu 2">
            <a:extLst>
              <a:ext uri="{FF2B5EF4-FFF2-40B4-BE49-F238E27FC236}">
                <a16:creationId xmlns:a16="http://schemas.microsoft.com/office/drawing/2014/main" id="{A7C4067D-F7C4-9EB6-BDEB-BA01AD8D52EF}"/>
              </a:ext>
            </a:extLst>
          </p:cNvPr>
          <p:cNvSpPr>
            <a:spLocks noGrp="1"/>
          </p:cNvSpPr>
          <p:nvPr>
            <p:ph idx="1"/>
          </p:nvPr>
        </p:nvSpPr>
        <p:spPr/>
        <p:txBody>
          <a:bodyPr>
            <a:normAutofit fontScale="85000" lnSpcReduction="10000"/>
          </a:bodyPr>
          <a:lstStyle/>
          <a:p>
            <a:pPr lvl="1" algn="just">
              <a:lnSpc>
                <a:spcPct val="90000"/>
              </a:lnSpc>
            </a:pPr>
            <a:r>
              <a:rPr lang="fr-FR" sz="2000" b="1" i="1" u="sng" dirty="0">
                <a:solidFill>
                  <a:srgbClr val="002060"/>
                </a:solidFill>
              </a:rPr>
              <a:t>Le CS&amp;A s’applique aux sociétés existantes à partir du 1.01.2020</a:t>
            </a:r>
          </a:p>
          <a:p>
            <a:pPr marL="285750" indent="-285750" algn="just">
              <a:lnSpc>
                <a:spcPct val="90000"/>
              </a:lnSpc>
              <a:buFont typeface="Arial"/>
              <a:buChar char="•"/>
            </a:pPr>
            <a:r>
              <a:rPr lang="fr-FR" sz="2000" dirty="0">
                <a:solidFill>
                  <a:srgbClr val="002060"/>
                </a:solidFill>
              </a:rPr>
              <a:t>Les sociétés existantes devront mettre leurs statuts en conformité lors de leur</a:t>
            </a:r>
            <a:r>
              <a:rPr lang="fr-FR" sz="2000" b="1" dirty="0">
                <a:solidFill>
                  <a:srgbClr val="002060"/>
                </a:solidFill>
              </a:rPr>
              <a:t> 1</a:t>
            </a:r>
            <a:r>
              <a:rPr lang="fr-FR" sz="2000" b="1" baseline="30000" dirty="0">
                <a:solidFill>
                  <a:srgbClr val="002060"/>
                </a:solidFill>
              </a:rPr>
              <a:t>ère</a:t>
            </a:r>
            <a:r>
              <a:rPr lang="fr-FR" sz="2000" b="1" dirty="0">
                <a:solidFill>
                  <a:srgbClr val="002060"/>
                </a:solidFill>
              </a:rPr>
              <a:t> modification statutaire </a:t>
            </a:r>
            <a:r>
              <a:rPr lang="fr-FR" sz="2000" dirty="0">
                <a:solidFill>
                  <a:srgbClr val="002060"/>
                </a:solidFill>
              </a:rPr>
              <a:t>(quel qu’en soit l’objet) ou, au plus tard, le </a:t>
            </a:r>
            <a:r>
              <a:rPr lang="fr-FR" sz="2000" b="1" dirty="0">
                <a:solidFill>
                  <a:srgbClr val="002060"/>
                </a:solidFill>
              </a:rPr>
              <a:t>01/01/2024.</a:t>
            </a:r>
          </a:p>
          <a:p>
            <a:pPr marL="285750" indent="-285750" algn="just">
              <a:lnSpc>
                <a:spcPct val="90000"/>
              </a:lnSpc>
              <a:buFont typeface="Arial"/>
              <a:buChar char="•"/>
            </a:pPr>
            <a:r>
              <a:rPr lang="fr-BE" sz="2000" dirty="0">
                <a:solidFill>
                  <a:srgbClr val="002060"/>
                </a:solidFill>
              </a:rPr>
              <a:t>Dès le 01/01/2020, les </a:t>
            </a:r>
            <a:r>
              <a:rPr lang="fr-BE" sz="2000" b="1" dirty="0">
                <a:solidFill>
                  <a:srgbClr val="002060"/>
                </a:solidFill>
              </a:rPr>
              <a:t>dispositions impératives</a:t>
            </a:r>
            <a:r>
              <a:rPr lang="fr-BE" sz="2000" dirty="0">
                <a:solidFill>
                  <a:srgbClr val="002060"/>
                </a:solidFill>
              </a:rPr>
              <a:t> sont applicables aux sociétés existantes (clauses statutaires contraires réputées non écrites).</a:t>
            </a:r>
          </a:p>
          <a:p>
            <a:pPr marL="285750" indent="-285750" algn="just">
              <a:lnSpc>
                <a:spcPct val="90000"/>
              </a:lnSpc>
              <a:buFont typeface="Arial"/>
              <a:buChar char="•"/>
            </a:pPr>
            <a:r>
              <a:rPr lang="fr-BE" sz="2000" dirty="0">
                <a:solidFill>
                  <a:srgbClr val="002060"/>
                </a:solidFill>
              </a:rPr>
              <a:t>Dès le 01/01/2020, la partie libérée du capital/réserve légale des SPRL et la partie libérée de la part fixe du capital/réserve légale des SCRL seront converties, de plein droit, en un </a:t>
            </a:r>
            <a:r>
              <a:rPr lang="fr-BE" sz="2000" b="1" dirty="0">
                <a:solidFill>
                  <a:srgbClr val="002060"/>
                </a:solidFill>
              </a:rPr>
              <a:t>compte de capitaux propres statutairement indisponible. </a:t>
            </a:r>
          </a:p>
          <a:p>
            <a:pPr marL="285750" indent="-285750" algn="just">
              <a:lnSpc>
                <a:spcPct val="90000"/>
              </a:lnSpc>
              <a:buFont typeface="Arial"/>
              <a:buChar char="•"/>
            </a:pPr>
            <a:r>
              <a:rPr lang="fr-BE" sz="2000" dirty="0">
                <a:solidFill>
                  <a:srgbClr val="002060"/>
                </a:solidFill>
              </a:rPr>
              <a:t>Les sociétés </a:t>
            </a:r>
            <a:r>
              <a:rPr lang="fr-BE" sz="2000" b="1" dirty="0">
                <a:solidFill>
                  <a:srgbClr val="002060"/>
                </a:solidFill>
              </a:rPr>
              <a:t>en voie de disparition </a:t>
            </a:r>
            <a:r>
              <a:rPr lang="fr-BE" sz="2000" dirty="0">
                <a:solidFill>
                  <a:srgbClr val="002060"/>
                </a:solidFill>
              </a:rPr>
              <a:t>resteront soumises au CS jusqu’à leur transformation. Dès le 01.01.2020, elles seront soumises aux dispositions impératives du CS&amp;A applicables aux formes de société dans lesquelles elles seront transformées (par défaut) après le 01.01.2024.</a:t>
            </a:r>
          </a:p>
          <a:p>
            <a:pPr marL="285750" indent="-285750" algn="just">
              <a:lnSpc>
                <a:spcPct val="90000"/>
              </a:lnSpc>
              <a:buFont typeface="Arial"/>
              <a:buChar char="•"/>
            </a:pPr>
            <a:r>
              <a:rPr lang="fr-BE" dirty="0">
                <a:solidFill>
                  <a:srgbClr val="002060"/>
                </a:solidFill>
              </a:rPr>
              <a:t>Responsabilité des administrateurs si les statuts n’ont pas été mis à jour au 01/01/2024</a:t>
            </a:r>
            <a:endParaRPr lang="fr-BE" sz="2000" dirty="0">
              <a:solidFill>
                <a:srgbClr val="002060"/>
              </a:solidFill>
            </a:endParaRPr>
          </a:p>
          <a:p>
            <a:endParaRPr lang="fr-BE" dirty="0"/>
          </a:p>
        </p:txBody>
      </p:sp>
      <p:pic>
        <p:nvPicPr>
          <p:cNvPr id="5" name="Image 13">
            <a:extLst>
              <a:ext uri="{FF2B5EF4-FFF2-40B4-BE49-F238E27FC236}">
                <a16:creationId xmlns:a16="http://schemas.microsoft.com/office/drawing/2014/main" id="{85260F3C-C80B-39C5-4DE8-FC08955B2787}"/>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7C878C6C-E090-E9DF-CCC8-70B01314CF72}"/>
              </a:ext>
            </a:extLst>
          </p:cNvPr>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350688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BF2362-9B85-CD56-95FE-C8C85C9ACA0F}"/>
              </a:ext>
            </a:extLst>
          </p:cNvPr>
          <p:cNvSpPr>
            <a:spLocks noGrp="1"/>
          </p:cNvSpPr>
          <p:nvPr>
            <p:ph type="title"/>
          </p:nvPr>
        </p:nvSpPr>
        <p:spPr>
          <a:xfrm>
            <a:off x="609600" y="286604"/>
            <a:ext cx="7757160" cy="1450757"/>
          </a:xfrm>
        </p:spPr>
        <p:txBody>
          <a:bodyPr>
            <a:normAutofit/>
          </a:bodyPr>
          <a:lstStyle/>
          <a:p>
            <a:r>
              <a:rPr lang="fr-BE" sz="3200" b="1" dirty="0">
                <a:solidFill>
                  <a:srgbClr val="002060"/>
                </a:solidFill>
                <a:latin typeface="+mn-lt"/>
              </a:rPr>
              <a:t>Application du CSA dans le temps – droit transitoire</a:t>
            </a:r>
          </a:p>
        </p:txBody>
      </p:sp>
      <p:pic>
        <p:nvPicPr>
          <p:cNvPr id="7" name="Espace réservé du contenu 4">
            <a:extLst>
              <a:ext uri="{FF2B5EF4-FFF2-40B4-BE49-F238E27FC236}">
                <a16:creationId xmlns:a16="http://schemas.microsoft.com/office/drawing/2014/main" id="{0AA08656-A452-5B3C-9AD0-83A5C3868F98}"/>
              </a:ext>
            </a:extLst>
          </p:cNvPr>
          <p:cNvPicPr>
            <a:picLocks noGrp="1" noChangeAspect="1"/>
          </p:cNvPicPr>
          <p:nvPr>
            <p:ph idx="1"/>
          </p:nvPr>
        </p:nvPicPr>
        <p:blipFill>
          <a:blip r:embed="rId2"/>
          <a:stretch>
            <a:fillRect/>
          </a:stretch>
        </p:blipFill>
        <p:spPr>
          <a:xfrm>
            <a:off x="918615" y="1846263"/>
            <a:ext cx="7351220" cy="4022725"/>
          </a:xfrm>
          <a:prstGeom prst="rect">
            <a:avLst/>
          </a:prstGeom>
        </p:spPr>
      </p:pic>
      <p:pic>
        <p:nvPicPr>
          <p:cNvPr id="6" name="Image 13">
            <a:extLst>
              <a:ext uri="{FF2B5EF4-FFF2-40B4-BE49-F238E27FC236}">
                <a16:creationId xmlns:a16="http://schemas.microsoft.com/office/drawing/2014/main" id="{35EFEF9F-8780-0ECE-7819-AF48D25870CC}"/>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numéro de diapositive 7">
            <a:extLst>
              <a:ext uri="{FF2B5EF4-FFF2-40B4-BE49-F238E27FC236}">
                <a16:creationId xmlns:a16="http://schemas.microsoft.com/office/drawing/2014/main" id="{B85BB677-58A7-12EE-C4D7-FA4E7F787723}"/>
              </a:ext>
            </a:extLst>
          </p:cNvPr>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706880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7A66A-2B1A-C301-266B-702FABA42769}"/>
              </a:ext>
            </a:extLst>
          </p:cNvPr>
          <p:cNvSpPr>
            <a:spLocks noGrp="1"/>
          </p:cNvSpPr>
          <p:nvPr>
            <p:ph type="title"/>
          </p:nvPr>
        </p:nvSpPr>
        <p:spPr/>
        <p:txBody>
          <a:bodyPr>
            <a:normAutofit fontScale="90000"/>
          </a:bodyPr>
          <a:lstStyle/>
          <a:p>
            <a:r>
              <a:rPr lang="fr-BE" dirty="0"/>
              <a:t>	</a:t>
            </a:r>
            <a:br>
              <a:rPr lang="fr-BE" dirty="0"/>
            </a:br>
            <a:r>
              <a:rPr lang="fr-BE" dirty="0"/>
              <a:t>	</a:t>
            </a:r>
            <a:br>
              <a:rPr lang="fr-BE" dirty="0"/>
            </a:br>
            <a:r>
              <a:rPr lang="fr-BE" sz="4000" b="1" dirty="0">
                <a:solidFill>
                  <a:srgbClr val="002060"/>
                </a:solidFill>
                <a:latin typeface="+mn-lt"/>
              </a:rPr>
              <a:t>Formalités liées au nouveau CSA pour les sociétés existantes</a:t>
            </a:r>
          </a:p>
        </p:txBody>
      </p:sp>
      <p:sp>
        <p:nvSpPr>
          <p:cNvPr id="3" name="Espace réservé du contenu 2">
            <a:extLst>
              <a:ext uri="{FF2B5EF4-FFF2-40B4-BE49-F238E27FC236}">
                <a16:creationId xmlns:a16="http://schemas.microsoft.com/office/drawing/2014/main" id="{80808646-8EAB-1680-7C38-893E3425CE8F}"/>
              </a:ext>
            </a:extLst>
          </p:cNvPr>
          <p:cNvSpPr>
            <a:spLocks noGrp="1"/>
          </p:cNvSpPr>
          <p:nvPr>
            <p:ph idx="1"/>
          </p:nvPr>
        </p:nvSpPr>
        <p:spPr/>
        <p:txBody>
          <a:bodyPr/>
          <a:lstStyle/>
          <a:p>
            <a:r>
              <a:rPr lang="fr-BE" dirty="0">
                <a:solidFill>
                  <a:srgbClr val="002060"/>
                </a:solidFill>
              </a:rPr>
              <a:t>Que modifier dans les statuts d’une ancienne SPRL?</a:t>
            </a:r>
          </a:p>
          <a:p>
            <a:r>
              <a:rPr lang="fr-BE" dirty="0">
                <a:solidFill>
                  <a:srgbClr val="002060"/>
                </a:solidFill>
              </a:rPr>
              <a:t>Refonte complète des statuts</a:t>
            </a:r>
          </a:p>
          <a:p>
            <a:r>
              <a:rPr lang="fr-BE" dirty="0">
                <a:solidFill>
                  <a:srgbClr val="002060"/>
                </a:solidFill>
              </a:rPr>
              <a:t>Choix : </a:t>
            </a:r>
          </a:p>
          <a:p>
            <a:r>
              <a:rPr lang="fr-BE" dirty="0">
                <a:solidFill>
                  <a:srgbClr val="002060"/>
                </a:solidFill>
              </a:rPr>
              <a:t>- Capitaux propres indisponibles ou disponibles?</a:t>
            </a:r>
          </a:p>
          <a:p>
            <a:r>
              <a:rPr lang="fr-BE" dirty="0">
                <a:solidFill>
                  <a:srgbClr val="002060"/>
                </a:solidFill>
              </a:rPr>
              <a:t>- Adresse exacte du siège dans les statuts?</a:t>
            </a:r>
          </a:p>
          <a:p>
            <a:r>
              <a:rPr lang="fr-BE" dirty="0">
                <a:solidFill>
                  <a:srgbClr val="002060"/>
                </a:solidFill>
              </a:rPr>
              <a:t>- Cessibilité des actions?</a:t>
            </a:r>
          </a:p>
          <a:p>
            <a:r>
              <a:rPr lang="fr-BE" dirty="0">
                <a:solidFill>
                  <a:srgbClr val="002060"/>
                </a:solidFill>
              </a:rPr>
              <a:t>- Organe d’administration? Nouveaux administrateurs? </a:t>
            </a:r>
          </a:p>
          <a:p>
            <a:r>
              <a:rPr lang="fr-BE" dirty="0">
                <a:solidFill>
                  <a:srgbClr val="002060"/>
                </a:solidFill>
              </a:rPr>
              <a:t>- …</a:t>
            </a:r>
          </a:p>
        </p:txBody>
      </p:sp>
      <p:pic>
        <p:nvPicPr>
          <p:cNvPr id="4" name="Image 13">
            <a:extLst>
              <a:ext uri="{FF2B5EF4-FFF2-40B4-BE49-F238E27FC236}">
                <a16:creationId xmlns:a16="http://schemas.microsoft.com/office/drawing/2014/main" id="{FACEF51F-77E9-B041-AF1C-D968082926B2}"/>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331A4F8D-8CAC-252B-8EF4-4ECA29AF91B7}"/>
              </a:ext>
            </a:extLst>
          </p:cNvPr>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326933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F0BD9C-166C-E2EA-91D2-46AA33AA9EFE}"/>
              </a:ext>
            </a:extLst>
          </p:cNvPr>
          <p:cNvSpPr>
            <a:spLocks noGrp="1"/>
          </p:cNvSpPr>
          <p:nvPr>
            <p:ph type="title"/>
          </p:nvPr>
        </p:nvSpPr>
        <p:spPr/>
        <p:txBody>
          <a:bodyPr>
            <a:normAutofit/>
          </a:bodyPr>
          <a:lstStyle/>
          <a:p>
            <a:r>
              <a:rPr lang="fr-BE" sz="3200" b="1" dirty="0">
                <a:solidFill>
                  <a:srgbClr val="002060"/>
                </a:solidFill>
                <a:latin typeface="+mn-lt"/>
              </a:rPr>
              <a:t>Association de fait / société simple – convention de pool</a:t>
            </a:r>
          </a:p>
        </p:txBody>
      </p:sp>
      <p:sp>
        <p:nvSpPr>
          <p:cNvPr id="3" name="Espace réservé du contenu 2">
            <a:extLst>
              <a:ext uri="{FF2B5EF4-FFF2-40B4-BE49-F238E27FC236}">
                <a16:creationId xmlns:a16="http://schemas.microsoft.com/office/drawing/2014/main" id="{4B8ED436-0B10-5087-AC49-3E520B7C288B}"/>
              </a:ext>
            </a:extLst>
          </p:cNvPr>
          <p:cNvSpPr>
            <a:spLocks noGrp="1"/>
          </p:cNvSpPr>
          <p:nvPr>
            <p:ph idx="1"/>
          </p:nvPr>
        </p:nvSpPr>
        <p:spPr/>
        <p:txBody>
          <a:bodyPr>
            <a:normAutofit fontScale="92500" lnSpcReduction="20000"/>
          </a:bodyPr>
          <a:lstStyle/>
          <a:p>
            <a:r>
              <a:rPr lang="fr-BE" dirty="0">
                <a:solidFill>
                  <a:srgbClr val="002060"/>
                </a:solidFill>
              </a:rPr>
              <a:t>A défaut de personnalité juridique, les paiements reçus par la société simple doivent en principe être imputés à chacun des associés, chacun pour sa part.</a:t>
            </a:r>
          </a:p>
          <a:p>
            <a:r>
              <a:rPr lang="fr-BE" dirty="0">
                <a:solidFill>
                  <a:srgbClr val="002060"/>
                </a:solidFill>
              </a:rPr>
              <a:t>L’hôpital doit établir une fiche individuelle au nom de chaque associé. En pratique, le paiement de l'ensemble des honoraires se fait à la société simple, avec établissement d'une fiche individuelle établie au nom de cette société simple. </a:t>
            </a:r>
          </a:p>
          <a:p>
            <a:r>
              <a:rPr lang="fr-BE" dirty="0">
                <a:solidFill>
                  <a:srgbClr val="002060"/>
                </a:solidFill>
              </a:rPr>
              <a:t>La société simple se charge de la répartition des montants perçus aux membres de l’association / société simple. </a:t>
            </a:r>
          </a:p>
          <a:p>
            <a:r>
              <a:rPr lang="fr-BE" dirty="0">
                <a:solidFill>
                  <a:srgbClr val="002060"/>
                </a:solidFill>
              </a:rPr>
              <a:t>Clarification du SPF Finances :  une fiche individuelle unique ne peut plus être établie au nom de la société simple. </a:t>
            </a:r>
          </a:p>
          <a:p>
            <a:r>
              <a:rPr lang="fr-BE" dirty="0">
                <a:solidFill>
                  <a:srgbClr val="002060"/>
                </a:solidFill>
              </a:rPr>
              <a:t>=&gt; L'hôpital doit établir des fiches individuelles 281.50 par associé sur base des informations qui leur sont fournies correctement et en temps utile par la société simple.</a:t>
            </a:r>
          </a:p>
          <a:p>
            <a:endParaRPr lang="fr-BE" dirty="0"/>
          </a:p>
        </p:txBody>
      </p:sp>
      <p:pic>
        <p:nvPicPr>
          <p:cNvPr id="4" name="Image 13">
            <a:extLst>
              <a:ext uri="{FF2B5EF4-FFF2-40B4-BE49-F238E27FC236}">
                <a16:creationId xmlns:a16="http://schemas.microsoft.com/office/drawing/2014/main" id="{556669AD-0517-F249-C20D-B683210B0BE5}"/>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B1EBA1B6-7F98-DFE7-A3F7-01B1AC28D594}"/>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552554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Text Box 3"/>
          <p:cNvSpPr txBox="1">
            <a:spLocks noChangeArrowheads="1"/>
          </p:cNvSpPr>
          <p:nvPr/>
        </p:nvSpPr>
        <p:spPr bwMode="auto">
          <a:xfrm>
            <a:off x="3065734" y="4548967"/>
            <a:ext cx="2665925" cy="64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13" tIns="45296" rIns="90613" bIns="45296">
            <a:spAutoFit/>
          </a:bodyPr>
          <a:lstStyle/>
          <a:p>
            <a:endParaRPr lang="fr-FR" altLang="en-US" u="sng">
              <a:solidFill>
                <a:srgbClr val="FFFFFF"/>
              </a:solidFill>
              <a:latin typeface="Trebuchet MS" pitchFamily="34" charset="0"/>
            </a:endParaRPr>
          </a:p>
          <a:p>
            <a:endParaRPr lang="fr-FR" altLang="en-US">
              <a:solidFill>
                <a:srgbClr val="000000"/>
              </a:solidFill>
              <a:latin typeface="Trebuchet MS" pitchFamily="34" charset="0"/>
            </a:endParaRPr>
          </a:p>
        </p:txBody>
      </p:sp>
      <p:sp>
        <p:nvSpPr>
          <p:cNvPr id="90116" name="Text Box 3"/>
          <p:cNvSpPr txBox="1">
            <a:spLocks noChangeArrowheads="1"/>
          </p:cNvSpPr>
          <p:nvPr/>
        </p:nvSpPr>
        <p:spPr bwMode="auto">
          <a:xfrm>
            <a:off x="4590334" y="4548967"/>
            <a:ext cx="3210518" cy="922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13" tIns="45296" rIns="90613" bIns="45296">
            <a:spAutoFit/>
          </a:bodyPr>
          <a:lstStyle/>
          <a:p>
            <a:pPr algn="ctr"/>
            <a:endParaRPr lang="fr-FR" altLang="en-US">
              <a:solidFill>
                <a:srgbClr val="000000"/>
              </a:solidFill>
              <a:latin typeface="Trebuchet MS" pitchFamily="34" charset="0"/>
            </a:endParaRPr>
          </a:p>
          <a:p>
            <a:pPr algn="ctr"/>
            <a:r>
              <a:rPr lang="fr-FR" altLang="en-US">
                <a:solidFill>
                  <a:srgbClr val="000000"/>
                </a:solidFill>
                <a:latin typeface="Trebuchet MS" pitchFamily="34" charset="0"/>
              </a:rPr>
              <a:t>	</a:t>
            </a:r>
          </a:p>
          <a:p>
            <a:pPr algn="ctr"/>
            <a:endParaRPr lang="fr-FR" altLang="en-US">
              <a:solidFill>
                <a:srgbClr val="000000"/>
              </a:solidFill>
              <a:latin typeface="Trebuchet MS" pitchFamily="34" charset="0"/>
            </a:endParaRPr>
          </a:p>
        </p:txBody>
      </p:sp>
      <p:sp>
        <p:nvSpPr>
          <p:cNvPr id="90117" name="Text Box 3"/>
          <p:cNvSpPr txBox="1">
            <a:spLocks noChangeArrowheads="1"/>
          </p:cNvSpPr>
          <p:nvPr/>
        </p:nvSpPr>
        <p:spPr bwMode="auto">
          <a:xfrm>
            <a:off x="5215054" y="4236586"/>
            <a:ext cx="3499791" cy="922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13" tIns="45296" rIns="90613" bIns="45296">
            <a:spAutoFit/>
          </a:bodyPr>
          <a:lstStyle/>
          <a:p>
            <a:pPr algn="ctr"/>
            <a:endParaRPr lang="fr-FR" altLang="en-US">
              <a:solidFill>
                <a:srgbClr val="000000"/>
              </a:solidFill>
              <a:latin typeface="Trebuchet MS" pitchFamily="34" charset="0"/>
            </a:endParaRPr>
          </a:p>
          <a:p>
            <a:pPr algn="ctr"/>
            <a:r>
              <a:rPr lang="fr-FR" altLang="en-US">
                <a:solidFill>
                  <a:srgbClr val="000000"/>
                </a:solidFill>
                <a:latin typeface="Trebuchet MS" pitchFamily="34" charset="0"/>
              </a:rPr>
              <a:t>	</a:t>
            </a:r>
          </a:p>
          <a:p>
            <a:pPr algn="ctr"/>
            <a:endParaRPr lang="fr-FR" altLang="en-US">
              <a:solidFill>
                <a:srgbClr val="000000"/>
              </a:solidFill>
              <a:latin typeface="Trebuchet MS" pitchFamily="34" charset="0"/>
            </a:endParaRPr>
          </a:p>
        </p:txBody>
      </p:sp>
      <p:pic>
        <p:nvPicPr>
          <p:cNvPr id="7170" name="Picture 2"/>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2437" t="5386" r="19146" b="4177"/>
          <a:stretch/>
        </p:blipFill>
        <p:spPr bwMode="auto">
          <a:xfrm>
            <a:off x="5731659" y="1356102"/>
            <a:ext cx="2696958" cy="2857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3533" t="9123" r="8478" b="6853"/>
          <a:stretch/>
        </p:blipFill>
        <p:spPr bwMode="auto">
          <a:xfrm>
            <a:off x="522536" y="2033246"/>
            <a:ext cx="2954758" cy="2203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itel 1"/>
          <p:cNvSpPr txBox="1">
            <a:spLocks/>
          </p:cNvSpPr>
          <p:nvPr/>
        </p:nvSpPr>
        <p:spPr>
          <a:xfrm>
            <a:off x="539552" y="274638"/>
            <a:ext cx="8147248" cy="1179352"/>
          </a:xfrm>
          <a:prstGeom prst="rect">
            <a:avLst/>
          </a:prstGeom>
        </p:spPr>
        <p:txBody>
          <a:bodyPr vert="horz" anchor="b">
            <a:no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nl-BE" sz="4400" dirty="0">
              <a:solidFill>
                <a:srgbClr val="FF0000"/>
              </a:solidFill>
              <a:effectLst>
                <a:outerShdw blurRad="38100" dist="38100" dir="2700000" algn="tl">
                  <a:srgbClr val="000000">
                    <a:alpha val="43137"/>
                  </a:srgbClr>
                </a:outerShdw>
              </a:effectLst>
              <a:latin typeface="+mn-lt"/>
            </a:endParaRPr>
          </a:p>
          <a:p>
            <a:pPr algn="ctr"/>
            <a:endParaRPr lang="nl-BE" sz="4400" dirty="0">
              <a:solidFill>
                <a:srgbClr val="FF0000"/>
              </a:solidFill>
              <a:effectLst>
                <a:outerShdw blurRad="38100" dist="38100" dir="2700000" algn="tl">
                  <a:srgbClr val="000000">
                    <a:alpha val="43137"/>
                  </a:srgbClr>
                </a:outerShdw>
              </a:effectLst>
              <a:latin typeface="+mn-lt"/>
            </a:endParaRPr>
          </a:p>
          <a:p>
            <a:pPr algn="ctr"/>
            <a:r>
              <a:rPr lang="nl-BE" sz="4400" dirty="0" err="1">
                <a:solidFill>
                  <a:srgbClr val="002060"/>
                </a:solidFill>
                <a:effectLst>
                  <a:outerShdw blurRad="38100" dist="38100" dir="2700000" algn="tl">
                    <a:srgbClr val="000000">
                      <a:alpha val="43137"/>
                    </a:srgbClr>
                  </a:outerShdw>
                </a:effectLst>
                <a:latin typeface="+mn-lt"/>
              </a:rPr>
              <a:t>Questions</a:t>
            </a:r>
            <a:r>
              <a:rPr lang="nl-BE" sz="4400" dirty="0">
                <a:solidFill>
                  <a:srgbClr val="002060"/>
                </a:solidFill>
                <a:effectLst>
                  <a:outerShdw blurRad="38100" dist="38100" dir="2700000" algn="tl">
                    <a:srgbClr val="000000">
                      <a:alpha val="43137"/>
                    </a:srgbClr>
                  </a:outerShdw>
                </a:effectLst>
                <a:latin typeface="+mn-lt"/>
              </a:rPr>
              <a:t>?</a:t>
            </a:r>
            <a:endParaRPr lang="nl-NL" sz="4400" dirty="0">
              <a:solidFill>
                <a:srgbClr val="002060"/>
              </a:solidFill>
              <a:effectLst>
                <a:outerShdw blurRad="38100" dist="38100" dir="2700000" algn="tl">
                  <a:srgbClr val="000000">
                    <a:alpha val="43137"/>
                  </a:srgbClr>
                </a:outerShdw>
              </a:effectLst>
              <a:latin typeface="+mn-lt"/>
            </a:endParaRPr>
          </a:p>
        </p:txBody>
      </p:sp>
      <p:pic>
        <p:nvPicPr>
          <p:cNvPr id="3" name="Image 13">
            <a:extLst>
              <a:ext uri="{FF2B5EF4-FFF2-40B4-BE49-F238E27FC236}">
                <a16:creationId xmlns:a16="http://schemas.microsoft.com/office/drawing/2014/main" id="{DCFAB86B-7C86-E1F5-08F8-03D7F6BA722D}"/>
              </a:ext>
            </a:extLst>
          </p:cNvPr>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a:extLst>
              <a:ext uri="{FF2B5EF4-FFF2-40B4-BE49-F238E27FC236}">
                <a16:creationId xmlns:a16="http://schemas.microsoft.com/office/drawing/2014/main" id="{C087E7D9-C0A1-1200-7191-46E51903AA67}"/>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631422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 name="Espace réservé du contenu 2"/>
          <p:cNvSpPr>
            <a:spLocks noGrp="1"/>
          </p:cNvSpPr>
          <p:nvPr>
            <p:ph idx="1"/>
          </p:nvPr>
        </p:nvSpPr>
        <p:spPr>
          <a:xfrm>
            <a:off x="783153" y="1524000"/>
            <a:ext cx="5023286" cy="4345093"/>
          </a:xfrm>
        </p:spPr>
        <p:txBody>
          <a:bodyPr>
            <a:normAutofit/>
          </a:bodyPr>
          <a:lstStyle/>
          <a:p>
            <a:pPr marL="0" indent="0">
              <a:buNone/>
            </a:pPr>
            <a:endParaRPr lang="nl-BE" sz="1000" b="1" dirty="0">
              <a:latin typeface="Grandview" panose="020B0502040204020203" pitchFamily="34" charset="0"/>
            </a:endParaRPr>
          </a:p>
          <a:p>
            <a:pPr marL="0" indent="0">
              <a:buNone/>
            </a:pPr>
            <a:endParaRPr lang="nl-BE" sz="1800" b="1" dirty="0">
              <a:solidFill>
                <a:srgbClr val="002060"/>
              </a:solidFill>
              <a:latin typeface="Grandview" panose="020B0502040204020203" pitchFamily="34" charset="0"/>
            </a:endParaRPr>
          </a:p>
          <a:p>
            <a:pPr marL="0" indent="0" algn="ctr">
              <a:buNone/>
            </a:pPr>
            <a:r>
              <a:rPr lang="nl-BE" sz="1800" b="1" dirty="0">
                <a:solidFill>
                  <a:srgbClr val="002060"/>
                </a:solidFill>
                <a:latin typeface="Grandview" panose="020B0502040204020203" pitchFamily="34" charset="0"/>
              </a:rPr>
              <a:t>Clément PIRENNE</a:t>
            </a:r>
          </a:p>
          <a:p>
            <a:pPr marL="0" indent="0" algn="ctr">
              <a:buNone/>
            </a:pPr>
            <a:r>
              <a:rPr lang="nl-BE" sz="1800" dirty="0">
                <a:solidFill>
                  <a:srgbClr val="002060"/>
                </a:solidFill>
                <a:latin typeface="Grandview" panose="020B0502040204020203" pitchFamily="34" charset="0"/>
              </a:rPr>
              <a:t>Juriste, département </a:t>
            </a:r>
            <a:r>
              <a:rPr lang="nl-BE" sz="1800" dirty="0" err="1">
                <a:solidFill>
                  <a:srgbClr val="002060"/>
                </a:solidFill>
                <a:latin typeface="Grandview" panose="020B0502040204020203" pitchFamily="34" charset="0"/>
              </a:rPr>
              <a:t>sociétés</a:t>
            </a:r>
            <a:r>
              <a:rPr lang="nl-BE" sz="1800" dirty="0">
                <a:solidFill>
                  <a:srgbClr val="002060"/>
                </a:solidFill>
                <a:latin typeface="Grandview" panose="020B0502040204020203" pitchFamily="34" charset="0"/>
              </a:rPr>
              <a:t> – étude de notaires </a:t>
            </a:r>
            <a:r>
              <a:rPr lang="nl-BE" sz="1800" dirty="0" err="1">
                <a:solidFill>
                  <a:srgbClr val="002060"/>
                </a:solidFill>
                <a:latin typeface="Grandview" panose="020B0502040204020203" pitchFamily="34" charset="0"/>
              </a:rPr>
              <a:t>Actalys</a:t>
            </a:r>
            <a:endParaRPr lang="nl-BE" sz="1800" dirty="0">
              <a:solidFill>
                <a:srgbClr val="002060"/>
              </a:solidFill>
              <a:latin typeface="Grandview" panose="020B0502040204020203" pitchFamily="34" charset="0"/>
            </a:endParaRPr>
          </a:p>
          <a:p>
            <a:pPr marL="0" indent="0" algn="ctr">
              <a:buNone/>
            </a:pPr>
            <a:r>
              <a:rPr lang="nl-BE" sz="1800" dirty="0">
                <a:solidFill>
                  <a:srgbClr val="002060"/>
                </a:solidFill>
                <a:latin typeface="Grandview" panose="020B0502040204020203" pitchFamily="34" charset="0"/>
              </a:rPr>
              <a:t>Boulevard de Waterloo 16 – 1000 Bruxelles</a:t>
            </a:r>
          </a:p>
          <a:p>
            <a:pPr marL="0" indent="0" algn="ctr">
              <a:buNone/>
            </a:pPr>
            <a:r>
              <a:rPr lang="nl-BE" sz="1800" dirty="0">
                <a:solidFill>
                  <a:srgbClr val="002060"/>
                </a:solidFill>
                <a:latin typeface="Grandview" panose="020B0502040204020203" pitchFamily="34" charset="0"/>
                <a:hlinkClick r:id="rId2"/>
              </a:rPr>
              <a:t>cpi@actalys.be</a:t>
            </a:r>
            <a:r>
              <a:rPr lang="nl-BE" sz="1800" dirty="0">
                <a:solidFill>
                  <a:srgbClr val="002060"/>
                </a:solidFill>
                <a:latin typeface="Grandview" panose="020B0502040204020203" pitchFamily="34" charset="0"/>
              </a:rPr>
              <a:t> </a:t>
            </a:r>
          </a:p>
          <a:p>
            <a:pPr marL="0" indent="0">
              <a:buNone/>
            </a:pPr>
            <a:endParaRPr lang="nl-BE" sz="1800" dirty="0">
              <a:solidFill>
                <a:srgbClr val="002060"/>
              </a:solidFill>
              <a:latin typeface="Grandview" panose="020B0502040204020203" pitchFamily="34" charset="0"/>
            </a:endParaRPr>
          </a:p>
          <a:p>
            <a:pPr marL="0" indent="0">
              <a:buNone/>
            </a:pPr>
            <a:endParaRPr lang="fr-BE" sz="1800" dirty="0">
              <a:solidFill>
                <a:srgbClr val="002060"/>
              </a:solidFill>
              <a:latin typeface="Grandview" panose="020B0502040204020203" pitchFamily="34" charset="0"/>
            </a:endParaRPr>
          </a:p>
          <a:p>
            <a:pPr algn="ctr"/>
            <a:r>
              <a:rPr lang="nl-BE" sz="1800" b="1" cap="all" dirty="0">
                <a:solidFill>
                  <a:srgbClr val="002060"/>
                </a:solidFill>
                <a:latin typeface="Grandview" panose="020B0502040204020203" pitchFamily="34" charset="0"/>
              </a:rPr>
              <a:t> - MERCI POUR VOTRE ATTENTION -</a:t>
            </a:r>
          </a:p>
          <a:p>
            <a:endParaRPr lang="fr-BE" sz="1000" dirty="0">
              <a:latin typeface="Grandview" panose="020B0502040204020203" pitchFamily="34" charset="0"/>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81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9617"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 name="Image 13">
            <a:extLst>
              <a:ext uri="{FF2B5EF4-FFF2-40B4-BE49-F238E27FC236}">
                <a16:creationId xmlns:a16="http://schemas.microsoft.com/office/drawing/2014/main" id="{AF7DBB3A-D97C-5893-D624-895C3FEB05FB}"/>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132121" y="231559"/>
            <a:ext cx="2325350" cy="682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a:extLst>
              <a:ext uri="{FF2B5EF4-FFF2-40B4-BE49-F238E27FC236}">
                <a16:creationId xmlns:a16="http://schemas.microsoft.com/office/drawing/2014/main" id="{F7326EFF-9D43-2B81-060F-95DCB99AB86F}"/>
              </a:ext>
            </a:extLst>
          </p:cNvPr>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00106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5AC22-346C-B6B3-1363-E0276312011E}"/>
              </a:ext>
            </a:extLst>
          </p:cNvPr>
          <p:cNvSpPr>
            <a:spLocks noGrp="1"/>
          </p:cNvSpPr>
          <p:nvPr>
            <p:ph type="title"/>
          </p:nvPr>
        </p:nvSpPr>
        <p:spPr>
          <a:xfrm>
            <a:off x="822960" y="263527"/>
            <a:ext cx="7543800" cy="1450757"/>
          </a:xfrm>
        </p:spPr>
        <p:txBody>
          <a:bodyPr>
            <a:normAutofit fontScale="90000"/>
          </a:bodyPr>
          <a:lstStyle/>
          <a:p>
            <a:br>
              <a:rPr lang="fr-BE" dirty="0"/>
            </a:br>
            <a:br>
              <a:rPr lang="fr-BE" dirty="0"/>
            </a:br>
            <a:br>
              <a:rPr lang="fr-BE" dirty="0"/>
            </a:br>
            <a:br>
              <a:rPr lang="fr-BE" dirty="0"/>
            </a:br>
            <a:br>
              <a:rPr lang="fr-BE" dirty="0"/>
            </a:br>
            <a:r>
              <a:rPr lang="fr-BE" dirty="0"/>
              <a:t>-	</a:t>
            </a:r>
            <a:br>
              <a:rPr lang="fr-BE" dirty="0"/>
            </a:br>
            <a:br>
              <a:rPr lang="fr-BE" dirty="0"/>
            </a:br>
            <a:r>
              <a:rPr lang="fr-BE" sz="3600" b="1" dirty="0">
                <a:solidFill>
                  <a:srgbClr val="002060"/>
                </a:solidFill>
                <a:latin typeface="+mn-lt"/>
              </a:rPr>
              <a:t>I. Réforme du droit des sociétés : Les différentes formes possibles dans le code réformé</a:t>
            </a:r>
          </a:p>
        </p:txBody>
      </p:sp>
      <p:sp>
        <p:nvSpPr>
          <p:cNvPr id="3" name="Espace réservé du contenu 2">
            <a:extLst>
              <a:ext uri="{FF2B5EF4-FFF2-40B4-BE49-F238E27FC236}">
                <a16:creationId xmlns:a16="http://schemas.microsoft.com/office/drawing/2014/main" id="{9CF7B0BC-DEC7-DE5F-5ADF-DE10A8DC2A58}"/>
              </a:ext>
            </a:extLst>
          </p:cNvPr>
          <p:cNvSpPr>
            <a:spLocks noGrp="1"/>
          </p:cNvSpPr>
          <p:nvPr>
            <p:ph idx="1"/>
          </p:nvPr>
        </p:nvSpPr>
        <p:spPr>
          <a:xfrm>
            <a:off x="833119" y="1828800"/>
            <a:ext cx="7543801" cy="4023360"/>
          </a:xfrm>
        </p:spPr>
        <p:txBody>
          <a:bodyPr>
            <a:normAutofit/>
          </a:bodyPr>
          <a:lstStyle/>
          <a:p>
            <a:r>
              <a:rPr lang="fr-BE" dirty="0">
                <a:solidFill>
                  <a:srgbClr val="002060"/>
                </a:solidFill>
              </a:rPr>
              <a:t>Nouveau code des sociétés et des associations : en vigueur 1</a:t>
            </a:r>
            <a:r>
              <a:rPr lang="fr-BE" baseline="30000" dirty="0">
                <a:solidFill>
                  <a:srgbClr val="002060"/>
                </a:solidFill>
              </a:rPr>
              <a:t>er</a:t>
            </a:r>
            <a:r>
              <a:rPr lang="fr-BE" dirty="0">
                <a:solidFill>
                  <a:srgbClr val="002060"/>
                </a:solidFill>
              </a:rPr>
              <a:t> mai 2019</a:t>
            </a:r>
          </a:p>
          <a:p>
            <a:pPr algn="just">
              <a:lnSpc>
                <a:spcPct val="90000"/>
              </a:lnSpc>
            </a:pPr>
            <a:endParaRPr lang="fr-FR" sz="2000" dirty="0">
              <a:solidFill>
                <a:srgbClr val="002060"/>
              </a:solidFill>
            </a:endParaRPr>
          </a:p>
          <a:p>
            <a:pPr marL="285750" indent="-285750" algn="just">
              <a:lnSpc>
                <a:spcPct val="90000"/>
              </a:lnSpc>
              <a:buFont typeface="Arial"/>
              <a:buChar char="•"/>
            </a:pPr>
            <a:r>
              <a:rPr lang="fr-FR" sz="2000" dirty="0">
                <a:solidFill>
                  <a:srgbClr val="002060"/>
                </a:solidFill>
              </a:rPr>
              <a:t>A partir de cette date, </a:t>
            </a:r>
            <a:r>
              <a:rPr lang="fr-FR" sz="2000" b="1" dirty="0">
                <a:solidFill>
                  <a:srgbClr val="002060"/>
                </a:solidFill>
              </a:rPr>
              <a:t>les nouvelles sociétés seront conformes au CSA</a:t>
            </a:r>
            <a:r>
              <a:rPr lang="fr-FR" sz="2000" dirty="0">
                <a:solidFill>
                  <a:srgbClr val="002060"/>
                </a:solidFill>
              </a:rPr>
              <a:t> (ex. : SRL et plus SPRL).</a:t>
            </a:r>
          </a:p>
          <a:p>
            <a:pPr marL="285750" indent="-285750" algn="just">
              <a:lnSpc>
                <a:spcPct val="90000"/>
              </a:lnSpc>
              <a:buFont typeface="Arial"/>
              <a:buChar char="•"/>
            </a:pPr>
            <a:endParaRPr lang="fr-FR" sz="2000" b="1" dirty="0">
              <a:solidFill>
                <a:srgbClr val="002060"/>
              </a:solidFill>
            </a:endParaRPr>
          </a:p>
          <a:p>
            <a:pPr marL="285750" indent="-285750" algn="just">
              <a:lnSpc>
                <a:spcPct val="90000"/>
              </a:lnSpc>
              <a:buFont typeface="Arial"/>
              <a:buChar char="•"/>
            </a:pPr>
            <a:r>
              <a:rPr lang="fr-FR" sz="2000" b="1" dirty="0">
                <a:solidFill>
                  <a:srgbClr val="002060"/>
                </a:solidFill>
              </a:rPr>
              <a:t>Une personne morale ne peut plus prendre la forme d’une société « en voie de disparition »</a:t>
            </a:r>
            <a:r>
              <a:rPr lang="fr-FR" sz="2000" dirty="0">
                <a:solidFill>
                  <a:srgbClr val="002060"/>
                </a:solidFill>
              </a:rPr>
              <a:t>. </a:t>
            </a:r>
          </a:p>
          <a:p>
            <a:endParaRPr lang="fr-BE" dirty="0"/>
          </a:p>
          <a:p>
            <a:endParaRPr lang="fr-BE" dirty="0"/>
          </a:p>
          <a:p>
            <a:endParaRPr lang="fr-BE" dirty="0"/>
          </a:p>
        </p:txBody>
      </p:sp>
      <p:pic>
        <p:nvPicPr>
          <p:cNvPr id="5" name="Image 13">
            <a:extLst>
              <a:ext uri="{FF2B5EF4-FFF2-40B4-BE49-F238E27FC236}">
                <a16:creationId xmlns:a16="http://schemas.microsoft.com/office/drawing/2014/main" id="{9C700B27-3B06-BC0C-A456-F5224B2A378C}"/>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80A42E7A-73A2-F2AB-E7B0-B7E79548AD8F}"/>
              </a:ext>
            </a:extLst>
          </p:cNvPr>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60923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0727E6-A068-C5AF-85B4-2908EC98FFB7}"/>
              </a:ext>
            </a:extLst>
          </p:cNvPr>
          <p:cNvSpPr>
            <a:spLocks noGrp="1"/>
          </p:cNvSpPr>
          <p:nvPr>
            <p:ph type="title"/>
          </p:nvPr>
        </p:nvSpPr>
        <p:spPr/>
        <p:txBody>
          <a:bodyPr>
            <a:normAutofit/>
          </a:bodyPr>
          <a:lstStyle/>
          <a:p>
            <a:r>
              <a:rPr lang="fr-BE" sz="3200" b="1" dirty="0">
                <a:solidFill>
                  <a:srgbClr val="002060"/>
                </a:solidFill>
                <a:latin typeface="+mn-lt"/>
              </a:rPr>
              <a:t>I. Réforme du droit des sociétés : Les différentes formes possibles dans le code réformé</a:t>
            </a:r>
          </a:p>
        </p:txBody>
      </p:sp>
      <p:sp>
        <p:nvSpPr>
          <p:cNvPr id="3" name="Espace réservé du contenu 2">
            <a:extLst>
              <a:ext uri="{FF2B5EF4-FFF2-40B4-BE49-F238E27FC236}">
                <a16:creationId xmlns:a16="http://schemas.microsoft.com/office/drawing/2014/main" id="{FA83B6C2-D590-5028-1609-C72F90F48494}"/>
              </a:ext>
            </a:extLst>
          </p:cNvPr>
          <p:cNvSpPr>
            <a:spLocks noGrp="1"/>
          </p:cNvSpPr>
          <p:nvPr>
            <p:ph idx="1"/>
          </p:nvPr>
        </p:nvSpPr>
        <p:spPr/>
        <p:txBody>
          <a:bodyPr>
            <a:normAutofit/>
          </a:bodyPr>
          <a:lstStyle/>
          <a:p>
            <a:endParaRPr lang="fr-BE" dirty="0"/>
          </a:p>
          <a:p>
            <a:r>
              <a:rPr lang="fr-BE" dirty="0">
                <a:solidFill>
                  <a:srgbClr val="002060"/>
                </a:solidFill>
              </a:rPr>
              <a:t>Objectif de la réforme : </a:t>
            </a:r>
            <a:r>
              <a:rPr lang="fr-BE" b="1" dirty="0">
                <a:solidFill>
                  <a:srgbClr val="002060"/>
                </a:solidFill>
              </a:rPr>
              <a:t>simplification et flexibilisation</a:t>
            </a:r>
          </a:p>
          <a:p>
            <a:r>
              <a:rPr lang="fr-BE" dirty="0">
                <a:solidFill>
                  <a:srgbClr val="002060"/>
                </a:solidFill>
              </a:rPr>
              <a:t>Rationalisation du nombre de formes sociétaires </a:t>
            </a:r>
          </a:p>
          <a:p>
            <a:r>
              <a:rPr lang="fr-BE" b="1" dirty="0">
                <a:solidFill>
                  <a:srgbClr val="002060"/>
                </a:solidFill>
              </a:rPr>
              <a:t>4</a:t>
            </a:r>
            <a:r>
              <a:rPr lang="fr-BE" dirty="0">
                <a:solidFill>
                  <a:srgbClr val="002060"/>
                </a:solidFill>
              </a:rPr>
              <a:t> types de sociétés :</a:t>
            </a:r>
          </a:p>
          <a:p>
            <a:pPr lvl="1">
              <a:buFont typeface="Arial" panose="020B0604020202020204" pitchFamily="34" charset="0"/>
              <a:buChar char="•"/>
            </a:pPr>
            <a:r>
              <a:rPr lang="fr-BE" sz="2000" dirty="0">
                <a:solidFill>
                  <a:srgbClr val="002060"/>
                </a:solidFill>
              </a:rPr>
              <a:t>La société simple,</a:t>
            </a:r>
          </a:p>
          <a:p>
            <a:pPr lvl="1">
              <a:buFont typeface="Arial" panose="020B0604020202020204" pitchFamily="34" charset="0"/>
              <a:buChar char="•"/>
            </a:pPr>
            <a:r>
              <a:rPr lang="fr-BE" sz="2000" dirty="0">
                <a:solidFill>
                  <a:srgbClr val="002060"/>
                </a:solidFill>
              </a:rPr>
              <a:t>La société coopérative (SC) ,</a:t>
            </a:r>
          </a:p>
          <a:p>
            <a:pPr lvl="1">
              <a:buFont typeface="Arial" panose="020B0604020202020204" pitchFamily="34" charset="0"/>
              <a:buChar char="•"/>
            </a:pPr>
            <a:r>
              <a:rPr lang="fr-BE" sz="2000" dirty="0">
                <a:solidFill>
                  <a:srgbClr val="002060"/>
                </a:solidFill>
              </a:rPr>
              <a:t>La société anonyme (SA),</a:t>
            </a:r>
          </a:p>
          <a:p>
            <a:pPr lvl="1">
              <a:buFont typeface="Arial" panose="020B0604020202020204" pitchFamily="34" charset="0"/>
              <a:buChar char="•"/>
            </a:pPr>
            <a:r>
              <a:rPr lang="fr-BE" sz="2000" dirty="0">
                <a:solidFill>
                  <a:srgbClr val="002060"/>
                </a:solidFill>
              </a:rPr>
              <a:t>La société à responsabilité limitée (SRL).</a:t>
            </a:r>
          </a:p>
          <a:p>
            <a:endParaRPr lang="fr-BE" dirty="0"/>
          </a:p>
          <a:p>
            <a:endParaRPr lang="fr-BE" dirty="0"/>
          </a:p>
        </p:txBody>
      </p:sp>
      <p:pic>
        <p:nvPicPr>
          <p:cNvPr id="5" name="Image 13">
            <a:extLst>
              <a:ext uri="{FF2B5EF4-FFF2-40B4-BE49-F238E27FC236}">
                <a16:creationId xmlns:a16="http://schemas.microsoft.com/office/drawing/2014/main" id="{C7798D62-F690-D2BA-B715-9DF228122EBB}"/>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6C2FE047-DA08-F585-0590-B44E4E8551B8}"/>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829272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1AB58B-DC54-069A-664C-5C99595718D6}"/>
              </a:ext>
            </a:extLst>
          </p:cNvPr>
          <p:cNvSpPr>
            <a:spLocks noGrp="1"/>
          </p:cNvSpPr>
          <p:nvPr>
            <p:ph type="title"/>
          </p:nvPr>
        </p:nvSpPr>
        <p:spPr>
          <a:xfrm>
            <a:off x="822960" y="286605"/>
            <a:ext cx="7543800" cy="1008796"/>
          </a:xfrm>
        </p:spPr>
        <p:txBody>
          <a:bodyPr>
            <a:normAutofit/>
          </a:bodyPr>
          <a:lstStyle/>
          <a:p>
            <a:r>
              <a:rPr lang="fr-BE" sz="3200" b="1" dirty="0">
                <a:solidFill>
                  <a:srgbClr val="002060"/>
                </a:solidFill>
                <a:latin typeface="+mn-lt"/>
              </a:rPr>
              <a:t>Société simple	</a:t>
            </a:r>
          </a:p>
        </p:txBody>
      </p:sp>
      <p:sp>
        <p:nvSpPr>
          <p:cNvPr id="3" name="Espace réservé du contenu 2">
            <a:extLst>
              <a:ext uri="{FF2B5EF4-FFF2-40B4-BE49-F238E27FC236}">
                <a16:creationId xmlns:a16="http://schemas.microsoft.com/office/drawing/2014/main" id="{EBC237F6-63E0-A291-04B8-7341438AE78F}"/>
              </a:ext>
            </a:extLst>
          </p:cNvPr>
          <p:cNvSpPr>
            <a:spLocks noGrp="1"/>
          </p:cNvSpPr>
          <p:nvPr>
            <p:ph idx="1"/>
          </p:nvPr>
        </p:nvSpPr>
        <p:spPr/>
        <p:txBody>
          <a:bodyPr/>
          <a:lstStyle/>
          <a:p>
            <a:pPr>
              <a:buFont typeface="Wingdings" panose="05000000000000000000" pitchFamily="2" charset="2"/>
              <a:buChar char="§"/>
            </a:pPr>
            <a:r>
              <a:rPr lang="fr-BE" dirty="0"/>
              <a:t> </a:t>
            </a:r>
            <a:r>
              <a:rPr lang="fr-BE" dirty="0">
                <a:solidFill>
                  <a:srgbClr val="002060"/>
                </a:solidFill>
              </a:rPr>
              <a:t>Constituée par acte authentique ou sous seing privé</a:t>
            </a:r>
          </a:p>
          <a:p>
            <a:pPr>
              <a:buFont typeface="Wingdings" panose="05000000000000000000" pitchFamily="2" charset="2"/>
              <a:buChar char="§"/>
            </a:pPr>
            <a:r>
              <a:rPr lang="fr-BE" dirty="0">
                <a:solidFill>
                  <a:srgbClr val="002060"/>
                </a:solidFill>
              </a:rPr>
              <a:t> Minimum deux associés</a:t>
            </a:r>
          </a:p>
          <a:p>
            <a:pPr>
              <a:buFont typeface="Wingdings" panose="05000000000000000000" pitchFamily="2" charset="2"/>
              <a:buChar char="§"/>
            </a:pPr>
            <a:r>
              <a:rPr lang="fr-BE" dirty="0">
                <a:solidFill>
                  <a:srgbClr val="002060"/>
                </a:solidFill>
              </a:rPr>
              <a:t> Pas de plan financier</a:t>
            </a:r>
          </a:p>
          <a:p>
            <a:pPr>
              <a:buFont typeface="Wingdings" panose="05000000000000000000" pitchFamily="2" charset="2"/>
              <a:buChar char="§"/>
            </a:pPr>
            <a:r>
              <a:rPr lang="fr-BE" dirty="0">
                <a:solidFill>
                  <a:srgbClr val="002060"/>
                </a:solidFill>
              </a:rPr>
              <a:t> Pas d’exigence en matière de capital </a:t>
            </a:r>
          </a:p>
          <a:p>
            <a:pPr>
              <a:buFont typeface="Wingdings" panose="05000000000000000000" pitchFamily="2" charset="2"/>
              <a:buChar char="§"/>
            </a:pPr>
            <a:r>
              <a:rPr lang="fr-BE" dirty="0">
                <a:solidFill>
                  <a:srgbClr val="002060"/>
                </a:solidFill>
              </a:rPr>
              <a:t> Avec ou sans personnalité juridique</a:t>
            </a:r>
          </a:p>
          <a:p>
            <a:pPr>
              <a:buFont typeface="Wingdings" panose="05000000000000000000" pitchFamily="2" charset="2"/>
              <a:buChar char="§"/>
            </a:pPr>
            <a:r>
              <a:rPr lang="fr-BE" dirty="0">
                <a:solidFill>
                  <a:srgbClr val="002060"/>
                </a:solidFill>
              </a:rPr>
              <a:t> Si personnalité juridique : </a:t>
            </a:r>
          </a:p>
          <a:p>
            <a:pPr lvl="2"/>
            <a:r>
              <a:rPr lang="fr-BE" sz="2000" dirty="0">
                <a:solidFill>
                  <a:srgbClr val="002060"/>
                </a:solidFill>
              </a:rPr>
              <a:t>société en commandite (</a:t>
            </a:r>
            <a:r>
              <a:rPr lang="fr-BE" sz="2000" dirty="0" err="1">
                <a:solidFill>
                  <a:srgbClr val="002060"/>
                </a:solidFill>
              </a:rPr>
              <a:t>SComm</a:t>
            </a:r>
            <a:r>
              <a:rPr lang="fr-BE" sz="2000" dirty="0">
                <a:solidFill>
                  <a:srgbClr val="002060"/>
                </a:solidFill>
              </a:rPr>
              <a:t>)</a:t>
            </a:r>
          </a:p>
          <a:p>
            <a:pPr lvl="2"/>
            <a:r>
              <a:rPr lang="fr-BE" sz="2000" dirty="0">
                <a:solidFill>
                  <a:srgbClr val="002060"/>
                </a:solidFill>
              </a:rPr>
              <a:t>société en nom collectif (SNC)</a:t>
            </a:r>
          </a:p>
          <a:p>
            <a:pPr>
              <a:buFont typeface="Wingdings" panose="05000000000000000000" pitchFamily="2" charset="2"/>
              <a:buChar char="§"/>
            </a:pPr>
            <a:r>
              <a:rPr lang="fr-BE" dirty="0">
                <a:solidFill>
                  <a:srgbClr val="002060"/>
                </a:solidFill>
              </a:rPr>
              <a:t> Responsabilité illimitée et solidaire des associés</a:t>
            </a:r>
          </a:p>
          <a:p>
            <a:pPr>
              <a:buFont typeface="Wingdings" panose="05000000000000000000" pitchFamily="2" charset="2"/>
              <a:buChar char="§"/>
            </a:pPr>
            <a:endParaRPr lang="fr-BE" dirty="0"/>
          </a:p>
          <a:p>
            <a:pPr marL="384048" lvl="2" indent="0">
              <a:buNone/>
            </a:pPr>
            <a:endParaRPr lang="fr-BE" sz="2000" dirty="0"/>
          </a:p>
          <a:p>
            <a:pPr marL="0" indent="0">
              <a:buNone/>
            </a:pPr>
            <a:endParaRPr lang="fr-BE" dirty="0"/>
          </a:p>
        </p:txBody>
      </p:sp>
      <p:sp>
        <p:nvSpPr>
          <p:cNvPr id="6" name="Espace réservé du numéro de diapositive 5">
            <a:extLst>
              <a:ext uri="{FF2B5EF4-FFF2-40B4-BE49-F238E27FC236}">
                <a16:creationId xmlns:a16="http://schemas.microsoft.com/office/drawing/2014/main" id="{F6A7C6F5-DBBA-57CB-890E-8AC0CCAD3153}"/>
              </a:ext>
            </a:extLst>
          </p:cNvPr>
          <p:cNvSpPr>
            <a:spLocks noGrp="1"/>
          </p:cNvSpPr>
          <p:nvPr>
            <p:ph type="sldNum" sz="quarter" idx="12"/>
          </p:nvPr>
        </p:nvSpPr>
        <p:spPr/>
        <p:txBody>
          <a:bodyPr/>
          <a:lstStyle/>
          <a:p>
            <a:fld id="{B6F15528-21DE-4FAA-801E-634DDDAF4B2B}" type="slidenum">
              <a:rPr lang="en-US" smtClean="0"/>
              <a:pPr/>
              <a:t>4</a:t>
            </a:fld>
            <a:endParaRPr lang="en-US"/>
          </a:p>
        </p:txBody>
      </p:sp>
      <p:pic>
        <p:nvPicPr>
          <p:cNvPr id="5" name="Image 13">
            <a:extLst>
              <a:ext uri="{FF2B5EF4-FFF2-40B4-BE49-F238E27FC236}">
                <a16:creationId xmlns:a16="http://schemas.microsoft.com/office/drawing/2014/main" id="{7CC1B8C2-14CC-29F8-8B18-358D0B463A96}"/>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750186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D868C-316E-7246-ECC6-E2FCF156EB7B}"/>
              </a:ext>
            </a:extLst>
          </p:cNvPr>
          <p:cNvSpPr>
            <a:spLocks noGrp="1"/>
          </p:cNvSpPr>
          <p:nvPr>
            <p:ph type="title"/>
          </p:nvPr>
        </p:nvSpPr>
        <p:spPr>
          <a:xfrm>
            <a:off x="822960" y="286605"/>
            <a:ext cx="7543800" cy="1084996"/>
          </a:xfrm>
        </p:spPr>
        <p:txBody>
          <a:bodyPr>
            <a:normAutofit/>
          </a:bodyPr>
          <a:lstStyle/>
          <a:p>
            <a:r>
              <a:rPr lang="fr-BE" sz="3200" b="1" dirty="0">
                <a:solidFill>
                  <a:srgbClr val="002060"/>
                </a:solidFill>
                <a:latin typeface="+mn-lt"/>
              </a:rPr>
              <a:t>Société coopérative	</a:t>
            </a:r>
          </a:p>
        </p:txBody>
      </p:sp>
      <p:sp>
        <p:nvSpPr>
          <p:cNvPr id="3" name="Espace réservé du contenu 2">
            <a:extLst>
              <a:ext uri="{FF2B5EF4-FFF2-40B4-BE49-F238E27FC236}">
                <a16:creationId xmlns:a16="http://schemas.microsoft.com/office/drawing/2014/main" id="{68256909-CF29-0AD8-217F-AE93AEB3D28E}"/>
              </a:ext>
            </a:extLst>
          </p:cNvPr>
          <p:cNvSpPr>
            <a:spLocks noGrp="1"/>
          </p:cNvSpPr>
          <p:nvPr>
            <p:ph idx="1"/>
          </p:nvPr>
        </p:nvSpPr>
        <p:spPr/>
        <p:txBody>
          <a:bodyPr>
            <a:normAutofit fontScale="92500"/>
          </a:bodyPr>
          <a:lstStyle/>
          <a:p>
            <a:pPr>
              <a:lnSpc>
                <a:spcPct val="100000"/>
              </a:lnSpc>
              <a:buFont typeface="Wingdings" panose="05000000000000000000" pitchFamily="2" charset="2"/>
              <a:buChar char="§"/>
            </a:pPr>
            <a:r>
              <a:rPr lang="fr-BE" dirty="0">
                <a:solidFill>
                  <a:srgbClr val="002060"/>
                </a:solidFill>
              </a:rPr>
              <a:t> Acte authentique</a:t>
            </a:r>
          </a:p>
          <a:p>
            <a:pPr>
              <a:lnSpc>
                <a:spcPct val="110000"/>
              </a:lnSpc>
              <a:buFont typeface="Wingdings" panose="05000000000000000000" pitchFamily="2" charset="2"/>
              <a:buChar char="§"/>
            </a:pPr>
            <a:r>
              <a:rPr lang="fr-BE" dirty="0">
                <a:solidFill>
                  <a:srgbClr val="002060"/>
                </a:solidFill>
              </a:rPr>
              <a:t> Réservé aux vraies coopératives : esprit et valeurs coopératives</a:t>
            </a:r>
          </a:p>
          <a:p>
            <a:pPr>
              <a:lnSpc>
                <a:spcPct val="110000"/>
              </a:lnSpc>
              <a:buFont typeface="Wingdings" panose="05000000000000000000" pitchFamily="2" charset="2"/>
              <a:buChar char="§"/>
            </a:pPr>
            <a:r>
              <a:rPr lang="fr-BE" dirty="0">
                <a:solidFill>
                  <a:srgbClr val="002060"/>
                </a:solidFill>
              </a:rPr>
              <a:t> Minimum 3 actionnaires</a:t>
            </a:r>
          </a:p>
          <a:p>
            <a:pPr>
              <a:lnSpc>
                <a:spcPct val="110000"/>
              </a:lnSpc>
              <a:buFont typeface="Wingdings" panose="05000000000000000000" pitchFamily="2" charset="2"/>
              <a:buChar char="§"/>
            </a:pPr>
            <a:r>
              <a:rPr lang="fr-BE" dirty="0">
                <a:solidFill>
                  <a:srgbClr val="002060"/>
                </a:solidFill>
              </a:rPr>
              <a:t> Pas de capital minimum mais nécessité de capitaux propres suffisants</a:t>
            </a:r>
          </a:p>
          <a:p>
            <a:pPr>
              <a:lnSpc>
                <a:spcPct val="110000"/>
              </a:lnSpc>
              <a:buFont typeface="Wingdings" panose="05000000000000000000" pitchFamily="2" charset="2"/>
              <a:buChar char="§"/>
            </a:pPr>
            <a:r>
              <a:rPr lang="fr-BE" dirty="0">
                <a:solidFill>
                  <a:srgbClr val="002060"/>
                </a:solidFill>
              </a:rPr>
              <a:t> Actions nominatives :</a:t>
            </a:r>
          </a:p>
          <a:p>
            <a:pPr marL="274320" lvl="2" indent="-91440">
              <a:lnSpc>
                <a:spcPct val="110000"/>
              </a:lnSpc>
              <a:spcBef>
                <a:spcPts val="1200"/>
              </a:spcBef>
              <a:spcAft>
                <a:spcPts val="200"/>
              </a:spcAft>
              <a:buSzPct val="100000"/>
              <a:buFont typeface="Wingdings" panose="05000000000000000000" pitchFamily="2" charset="2"/>
              <a:buChar char="§"/>
            </a:pPr>
            <a:r>
              <a:rPr lang="fr-BE" sz="1600" dirty="0">
                <a:solidFill>
                  <a:srgbClr val="002060"/>
                </a:solidFill>
              </a:rPr>
              <a:t> librement cessibles entre actionnaires</a:t>
            </a:r>
          </a:p>
          <a:p>
            <a:pPr marL="274320" lvl="2" indent="-91440">
              <a:lnSpc>
                <a:spcPct val="110000"/>
              </a:lnSpc>
              <a:spcBef>
                <a:spcPts val="1200"/>
              </a:spcBef>
              <a:spcAft>
                <a:spcPts val="200"/>
              </a:spcAft>
              <a:buSzPct val="100000"/>
              <a:buFont typeface="Wingdings" panose="05000000000000000000" pitchFamily="2" charset="2"/>
              <a:buChar char="§"/>
            </a:pPr>
            <a:r>
              <a:rPr lang="fr-BE" sz="1600" dirty="0">
                <a:solidFill>
                  <a:srgbClr val="002060"/>
                </a:solidFill>
              </a:rPr>
              <a:t> Les actions ne peuvent être transférées à des tiers que s'ils appartiennent aux catégories déterminées par les statuts et satisfont aux exigences statutaires pour devenir actionnaire</a:t>
            </a:r>
          </a:p>
          <a:p>
            <a:pPr marL="91440" lvl="1" indent="-91440">
              <a:lnSpc>
                <a:spcPct val="110000"/>
              </a:lnSpc>
              <a:spcBef>
                <a:spcPts val="1200"/>
              </a:spcBef>
              <a:spcAft>
                <a:spcPts val="200"/>
              </a:spcAft>
              <a:buSzPct val="100000"/>
              <a:buFont typeface="Wingdings" panose="05000000000000000000" pitchFamily="2" charset="2"/>
              <a:buChar char="§"/>
            </a:pPr>
            <a:r>
              <a:rPr lang="fr-BE" sz="2000" dirty="0">
                <a:solidFill>
                  <a:srgbClr val="002060"/>
                </a:solidFill>
              </a:rPr>
              <a:t> Responsabilité limitée au montant de l’apport de l’actionnaire</a:t>
            </a:r>
          </a:p>
          <a:p>
            <a:endParaRPr lang="fr-BE" dirty="0"/>
          </a:p>
        </p:txBody>
      </p:sp>
      <p:sp>
        <p:nvSpPr>
          <p:cNvPr id="6" name="Espace réservé du numéro de diapositive 5">
            <a:extLst>
              <a:ext uri="{FF2B5EF4-FFF2-40B4-BE49-F238E27FC236}">
                <a16:creationId xmlns:a16="http://schemas.microsoft.com/office/drawing/2014/main" id="{04261369-1E81-6A28-29F1-D2380AA3727C}"/>
              </a:ext>
            </a:extLst>
          </p:cNvPr>
          <p:cNvSpPr>
            <a:spLocks noGrp="1"/>
          </p:cNvSpPr>
          <p:nvPr>
            <p:ph type="sldNum" sz="quarter" idx="12"/>
          </p:nvPr>
        </p:nvSpPr>
        <p:spPr/>
        <p:txBody>
          <a:bodyPr/>
          <a:lstStyle/>
          <a:p>
            <a:fld id="{B6F15528-21DE-4FAA-801E-634DDDAF4B2B}" type="slidenum">
              <a:rPr lang="en-US" smtClean="0"/>
              <a:pPr/>
              <a:t>5</a:t>
            </a:fld>
            <a:endParaRPr lang="en-US"/>
          </a:p>
        </p:txBody>
      </p:sp>
      <p:pic>
        <p:nvPicPr>
          <p:cNvPr id="5" name="Image 13">
            <a:extLst>
              <a:ext uri="{FF2B5EF4-FFF2-40B4-BE49-F238E27FC236}">
                <a16:creationId xmlns:a16="http://schemas.microsoft.com/office/drawing/2014/main" id="{B426A8CB-99D4-FB34-2A60-7AA85437FF6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504379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BA33F8-E6CC-D1BB-BCA7-7F86CBB39A8A}"/>
              </a:ext>
            </a:extLst>
          </p:cNvPr>
          <p:cNvSpPr>
            <a:spLocks noGrp="1"/>
          </p:cNvSpPr>
          <p:nvPr>
            <p:ph type="title"/>
          </p:nvPr>
        </p:nvSpPr>
        <p:spPr>
          <a:xfrm>
            <a:off x="822960" y="286604"/>
            <a:ext cx="7543800" cy="1084995"/>
          </a:xfrm>
        </p:spPr>
        <p:txBody>
          <a:bodyPr/>
          <a:lstStyle/>
          <a:p>
            <a:r>
              <a:rPr lang="fr-BE" sz="3200" b="1" dirty="0">
                <a:solidFill>
                  <a:srgbClr val="002060"/>
                </a:solidFill>
                <a:latin typeface="+mn-lt"/>
              </a:rPr>
              <a:t>Société anonyme</a:t>
            </a:r>
          </a:p>
        </p:txBody>
      </p:sp>
      <p:sp>
        <p:nvSpPr>
          <p:cNvPr id="3" name="Espace réservé du contenu 2">
            <a:extLst>
              <a:ext uri="{FF2B5EF4-FFF2-40B4-BE49-F238E27FC236}">
                <a16:creationId xmlns:a16="http://schemas.microsoft.com/office/drawing/2014/main" id="{F411DB11-161F-79DC-A364-1FA557740D39}"/>
              </a:ext>
            </a:extLst>
          </p:cNvPr>
          <p:cNvSpPr>
            <a:spLocks noGrp="1"/>
          </p:cNvSpPr>
          <p:nvPr>
            <p:ph idx="1"/>
          </p:nvPr>
        </p:nvSpPr>
        <p:spPr/>
        <p:txBody>
          <a:bodyPr>
            <a:normAutofit fontScale="92500" lnSpcReduction="20000"/>
          </a:bodyPr>
          <a:lstStyle/>
          <a:p>
            <a:pPr>
              <a:lnSpc>
                <a:spcPct val="100000"/>
              </a:lnSpc>
              <a:buFont typeface="Wingdings" panose="05000000000000000000" pitchFamily="2" charset="2"/>
              <a:buChar char="§"/>
            </a:pPr>
            <a:r>
              <a:rPr lang="fr-BE" sz="1900" dirty="0">
                <a:solidFill>
                  <a:srgbClr val="002060"/>
                </a:solidFill>
              </a:rPr>
              <a:t> Constituée par acte authentique.</a:t>
            </a:r>
          </a:p>
          <a:p>
            <a:pPr>
              <a:lnSpc>
                <a:spcPct val="100000"/>
              </a:lnSpc>
              <a:buFont typeface="Wingdings" panose="05000000000000000000" pitchFamily="2" charset="2"/>
              <a:buChar char="§"/>
            </a:pPr>
            <a:r>
              <a:rPr lang="fr-BE" sz="1900" dirty="0">
                <a:solidFill>
                  <a:srgbClr val="002060"/>
                </a:solidFill>
              </a:rPr>
              <a:t> Constitution : 1 seul actionnaire suffit (personne physique ou morale) et minimum 61.500 € de capital. </a:t>
            </a:r>
          </a:p>
          <a:p>
            <a:pPr>
              <a:lnSpc>
                <a:spcPct val="110000"/>
              </a:lnSpc>
              <a:buFont typeface="Wingdings" panose="05000000000000000000" pitchFamily="2" charset="2"/>
              <a:buChar char="§"/>
            </a:pPr>
            <a:r>
              <a:rPr lang="fr-BE" sz="1900" dirty="0">
                <a:solidFill>
                  <a:srgbClr val="002060"/>
                </a:solidFill>
              </a:rPr>
              <a:t>Administration : 3 possibilités :</a:t>
            </a:r>
          </a:p>
          <a:p>
            <a:pPr marL="742950" lvl="1" indent="-285750" algn="l">
              <a:buFont typeface="Arial" panose="020B0604020202020204" pitchFamily="34" charset="0"/>
              <a:buChar char="•"/>
            </a:pPr>
            <a:r>
              <a:rPr lang="fr-BE" sz="1900" dirty="0">
                <a:solidFill>
                  <a:srgbClr val="002060"/>
                </a:solidFill>
              </a:rPr>
              <a:t>Administrateur unique</a:t>
            </a:r>
          </a:p>
          <a:p>
            <a:pPr marL="742950" lvl="1" indent="-285750" algn="l">
              <a:buFont typeface="Arial" panose="020B0604020202020204" pitchFamily="34" charset="0"/>
              <a:buChar char="•"/>
            </a:pPr>
            <a:r>
              <a:rPr lang="fr-BE" sz="1900" dirty="0">
                <a:solidFill>
                  <a:srgbClr val="002060"/>
                </a:solidFill>
              </a:rPr>
              <a:t>Administration moniste (collégiale)</a:t>
            </a:r>
          </a:p>
          <a:p>
            <a:pPr marL="742950" lvl="1" indent="-285750" algn="l">
              <a:buFont typeface="Arial" panose="020B0604020202020204" pitchFamily="34" charset="0"/>
              <a:buChar char="•"/>
            </a:pPr>
            <a:r>
              <a:rPr lang="fr-BE" sz="1900" dirty="0">
                <a:solidFill>
                  <a:srgbClr val="002060"/>
                </a:solidFill>
              </a:rPr>
              <a:t>Administration duale (un Conseil de direction et un Conseil de surveillance, tous deux composés d’au moins 3 membres avec interdiction de cumul).</a:t>
            </a:r>
          </a:p>
          <a:p>
            <a:pPr>
              <a:lnSpc>
                <a:spcPct val="120000"/>
              </a:lnSpc>
              <a:buFont typeface="Wingdings" panose="05000000000000000000" pitchFamily="2" charset="2"/>
              <a:buChar char="§"/>
            </a:pPr>
            <a:r>
              <a:rPr lang="fr-BE" sz="1900" dirty="0">
                <a:solidFill>
                  <a:srgbClr val="002060"/>
                </a:solidFill>
              </a:rPr>
              <a:t>Transmission : les actions sont librement cessibles.</a:t>
            </a:r>
          </a:p>
          <a:p>
            <a:pPr>
              <a:lnSpc>
                <a:spcPct val="120000"/>
              </a:lnSpc>
              <a:buFont typeface="Wingdings" panose="05000000000000000000" pitchFamily="2" charset="2"/>
              <a:buChar char="§"/>
            </a:pPr>
            <a:r>
              <a:rPr lang="fr-BE" sz="1900" dirty="0">
                <a:solidFill>
                  <a:srgbClr val="002060"/>
                </a:solidFill>
              </a:rPr>
              <a:t> Responsabilité : la responsabilité des actionnaires est limitée à concurrence de leur apport.</a:t>
            </a:r>
          </a:p>
          <a:p>
            <a:pPr algn="l">
              <a:buFont typeface="Arial" panose="020B0604020202020204" pitchFamily="34" charset="0"/>
              <a:buChar char="•"/>
            </a:pPr>
            <a:endParaRPr lang="fr-BE" sz="1900" dirty="0">
              <a:solidFill>
                <a:srgbClr val="002060"/>
              </a:solidFill>
            </a:endParaRPr>
          </a:p>
          <a:p>
            <a:endParaRPr lang="fr-BE" dirty="0"/>
          </a:p>
          <a:p>
            <a:endParaRPr lang="fr-BE" dirty="0"/>
          </a:p>
          <a:p>
            <a:endParaRPr lang="fr-BE" dirty="0"/>
          </a:p>
        </p:txBody>
      </p:sp>
      <p:sp>
        <p:nvSpPr>
          <p:cNvPr id="6" name="Espace réservé du numéro de diapositive 5">
            <a:extLst>
              <a:ext uri="{FF2B5EF4-FFF2-40B4-BE49-F238E27FC236}">
                <a16:creationId xmlns:a16="http://schemas.microsoft.com/office/drawing/2014/main" id="{AB7C688D-8D1F-0CA1-4A40-B07A2007AFF2}"/>
              </a:ext>
            </a:extLst>
          </p:cNvPr>
          <p:cNvSpPr>
            <a:spLocks noGrp="1"/>
          </p:cNvSpPr>
          <p:nvPr>
            <p:ph type="sldNum" sz="quarter" idx="12"/>
          </p:nvPr>
        </p:nvSpPr>
        <p:spPr/>
        <p:txBody>
          <a:bodyPr/>
          <a:lstStyle/>
          <a:p>
            <a:fld id="{B6F15528-21DE-4FAA-801E-634DDDAF4B2B}" type="slidenum">
              <a:rPr lang="en-US" smtClean="0"/>
              <a:pPr/>
              <a:t>6</a:t>
            </a:fld>
            <a:endParaRPr lang="en-US"/>
          </a:p>
        </p:txBody>
      </p:sp>
      <p:pic>
        <p:nvPicPr>
          <p:cNvPr id="5" name="Image 13">
            <a:extLst>
              <a:ext uri="{FF2B5EF4-FFF2-40B4-BE49-F238E27FC236}">
                <a16:creationId xmlns:a16="http://schemas.microsoft.com/office/drawing/2014/main" id="{370E53B3-580B-BB9F-115F-37C43DCECA8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289099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5AC22-346C-B6B3-1363-E0276312011E}"/>
              </a:ext>
            </a:extLst>
          </p:cNvPr>
          <p:cNvSpPr>
            <a:spLocks noGrp="1"/>
          </p:cNvSpPr>
          <p:nvPr>
            <p:ph type="title"/>
          </p:nvPr>
        </p:nvSpPr>
        <p:spPr>
          <a:xfrm>
            <a:off x="822960" y="263527"/>
            <a:ext cx="7543800" cy="1108073"/>
          </a:xfrm>
        </p:spPr>
        <p:txBody>
          <a:bodyPr>
            <a:normAutofit fontScale="90000"/>
          </a:bodyPr>
          <a:lstStyle/>
          <a:p>
            <a:br>
              <a:rPr lang="fr-BE" dirty="0"/>
            </a:br>
            <a:br>
              <a:rPr lang="fr-BE" dirty="0"/>
            </a:br>
            <a:br>
              <a:rPr lang="fr-BE" dirty="0"/>
            </a:br>
            <a:br>
              <a:rPr lang="fr-BE" dirty="0"/>
            </a:br>
            <a:br>
              <a:rPr lang="fr-BE" dirty="0"/>
            </a:br>
            <a:r>
              <a:rPr lang="fr-BE" dirty="0"/>
              <a:t>	</a:t>
            </a:r>
            <a:br>
              <a:rPr lang="fr-BE" dirty="0"/>
            </a:br>
            <a:br>
              <a:rPr lang="fr-BE" dirty="0"/>
            </a:br>
            <a:r>
              <a:rPr lang="fr-BE" sz="3600" b="1" dirty="0">
                <a:solidFill>
                  <a:srgbClr val="002060"/>
                </a:solidFill>
                <a:latin typeface="+mn-lt"/>
              </a:rPr>
              <a:t>Société à responsabilité limitée</a:t>
            </a:r>
          </a:p>
        </p:txBody>
      </p:sp>
      <p:sp>
        <p:nvSpPr>
          <p:cNvPr id="3" name="Espace réservé du contenu 2">
            <a:extLst>
              <a:ext uri="{FF2B5EF4-FFF2-40B4-BE49-F238E27FC236}">
                <a16:creationId xmlns:a16="http://schemas.microsoft.com/office/drawing/2014/main" id="{9CF7B0BC-DEC7-DE5F-5ADF-DE10A8DC2A58}"/>
              </a:ext>
            </a:extLst>
          </p:cNvPr>
          <p:cNvSpPr>
            <a:spLocks noGrp="1"/>
          </p:cNvSpPr>
          <p:nvPr>
            <p:ph idx="1"/>
          </p:nvPr>
        </p:nvSpPr>
        <p:spPr>
          <a:xfrm>
            <a:off x="865562" y="1828800"/>
            <a:ext cx="7543801" cy="4023360"/>
          </a:xfrm>
        </p:spPr>
        <p:txBody>
          <a:bodyPr>
            <a:normAutofit/>
          </a:bodyPr>
          <a:lstStyle/>
          <a:p>
            <a:pPr>
              <a:lnSpc>
                <a:spcPct val="100000"/>
              </a:lnSpc>
              <a:buFont typeface="Wingdings" panose="05000000000000000000" pitchFamily="2" charset="2"/>
              <a:buChar char="§"/>
            </a:pPr>
            <a:r>
              <a:rPr lang="fr-BE" sz="1900" dirty="0">
                <a:solidFill>
                  <a:srgbClr val="002060"/>
                </a:solidFill>
              </a:rPr>
              <a:t>Constituée par acte authentique.</a:t>
            </a:r>
          </a:p>
          <a:p>
            <a:pPr>
              <a:lnSpc>
                <a:spcPct val="100000"/>
              </a:lnSpc>
              <a:buFont typeface="Wingdings" panose="05000000000000000000" pitchFamily="2" charset="2"/>
              <a:buChar char="§"/>
            </a:pPr>
            <a:r>
              <a:rPr lang="fr-BE" b="0" i="0" dirty="0">
                <a:solidFill>
                  <a:srgbClr val="002060"/>
                </a:solidFill>
                <a:effectLst/>
                <a:latin typeface="Geomanist"/>
              </a:rPr>
              <a:t> Un seul actionnaire (personne physique ou morale) </a:t>
            </a:r>
          </a:p>
          <a:p>
            <a:pPr>
              <a:lnSpc>
                <a:spcPct val="100000"/>
              </a:lnSpc>
              <a:buFont typeface="Wingdings" panose="05000000000000000000" pitchFamily="2" charset="2"/>
              <a:buChar char="§"/>
            </a:pPr>
            <a:r>
              <a:rPr lang="fr-BE" b="0" i="0" dirty="0">
                <a:solidFill>
                  <a:srgbClr val="002060"/>
                </a:solidFill>
                <a:effectLst/>
                <a:latin typeface="Geomanist"/>
              </a:rPr>
              <a:t> Plus de capital minimum obligatoire (18.550 EUR). </a:t>
            </a:r>
          </a:p>
          <a:p>
            <a:pPr lvl="1">
              <a:lnSpc>
                <a:spcPct val="100000"/>
              </a:lnSpc>
              <a:buFont typeface="Wingdings" panose="05000000000000000000" pitchFamily="2" charset="2"/>
              <a:buChar char="§"/>
            </a:pPr>
            <a:endParaRPr lang="fr-BE" b="0" i="0" dirty="0">
              <a:solidFill>
                <a:srgbClr val="002060"/>
              </a:solidFill>
              <a:effectLst/>
              <a:latin typeface="Geomanist"/>
            </a:endParaRPr>
          </a:p>
          <a:p>
            <a:pPr lvl="1">
              <a:lnSpc>
                <a:spcPct val="100000"/>
              </a:lnSpc>
              <a:buFont typeface="Wingdings" panose="05000000000000000000" pitchFamily="2" charset="2"/>
              <a:buChar char="§"/>
            </a:pPr>
            <a:r>
              <a:rPr lang="fr-BE" b="0" i="0" dirty="0">
                <a:solidFill>
                  <a:srgbClr val="002060"/>
                </a:solidFill>
                <a:effectLst/>
                <a:latin typeface="Geomanist"/>
              </a:rPr>
              <a:t>Le(s) fondateur(s) </a:t>
            </a:r>
            <a:r>
              <a:rPr lang="fr-BE" b="0" i="0" dirty="0" err="1">
                <a:solidFill>
                  <a:srgbClr val="002060"/>
                </a:solidFill>
                <a:effectLst/>
                <a:latin typeface="Geomanist"/>
              </a:rPr>
              <a:t>doi</a:t>
            </a:r>
            <a:r>
              <a:rPr lang="fr-BE" b="0" i="0" dirty="0">
                <a:solidFill>
                  <a:srgbClr val="002060"/>
                </a:solidFill>
                <a:effectLst/>
                <a:latin typeface="Geomanist"/>
              </a:rPr>
              <a:t>(</a:t>
            </a:r>
            <a:r>
              <a:rPr lang="fr-BE" b="0" i="0" dirty="0" err="1">
                <a:solidFill>
                  <a:srgbClr val="002060"/>
                </a:solidFill>
                <a:effectLst/>
                <a:latin typeface="Geomanist"/>
              </a:rPr>
              <a:t>ven</a:t>
            </a:r>
            <a:r>
              <a:rPr lang="fr-BE" b="0" i="0" dirty="0">
                <a:solidFill>
                  <a:srgbClr val="002060"/>
                </a:solidFill>
                <a:effectLst/>
                <a:latin typeface="Geomanist"/>
              </a:rPr>
              <a:t>)t prévoir un patrimoine initial de départ suffisant pour l’activité envisagée.</a:t>
            </a:r>
          </a:p>
          <a:p>
            <a:pPr marL="91440" lvl="1" indent="-91440">
              <a:lnSpc>
                <a:spcPct val="100000"/>
              </a:lnSpc>
              <a:spcBef>
                <a:spcPts val="1200"/>
              </a:spcBef>
              <a:spcAft>
                <a:spcPts val="200"/>
              </a:spcAft>
              <a:buSzPct val="100000"/>
              <a:buFont typeface="Wingdings" panose="05000000000000000000" pitchFamily="2" charset="2"/>
              <a:buChar char="§"/>
            </a:pPr>
            <a:r>
              <a:rPr lang="fr-BE" sz="2000" dirty="0">
                <a:solidFill>
                  <a:srgbClr val="002060"/>
                </a:solidFill>
                <a:latin typeface="Geomanist"/>
              </a:rPr>
              <a:t> Plan financier nécessaire. </a:t>
            </a:r>
          </a:p>
          <a:p>
            <a:pPr marL="91440" lvl="1" indent="-91440">
              <a:lnSpc>
                <a:spcPct val="100000"/>
              </a:lnSpc>
              <a:spcBef>
                <a:spcPts val="1200"/>
              </a:spcBef>
              <a:spcAft>
                <a:spcPts val="200"/>
              </a:spcAft>
              <a:buSzPct val="100000"/>
              <a:buFont typeface="Wingdings" panose="05000000000000000000" pitchFamily="2" charset="2"/>
              <a:buChar char="§"/>
            </a:pPr>
            <a:r>
              <a:rPr lang="fr-BE" sz="2000" dirty="0">
                <a:solidFill>
                  <a:srgbClr val="002060"/>
                </a:solidFill>
                <a:latin typeface="Geomanist"/>
              </a:rPr>
              <a:t> Droit de vote : une action = une voix</a:t>
            </a:r>
          </a:p>
          <a:p>
            <a:pPr marL="274320" lvl="2" indent="-91440">
              <a:lnSpc>
                <a:spcPct val="100000"/>
              </a:lnSpc>
              <a:spcBef>
                <a:spcPts val="1200"/>
              </a:spcBef>
              <a:spcAft>
                <a:spcPts val="200"/>
              </a:spcAft>
              <a:buSzPct val="100000"/>
              <a:buFont typeface="Wingdings" panose="05000000000000000000" pitchFamily="2" charset="2"/>
              <a:buChar char="§"/>
            </a:pPr>
            <a:r>
              <a:rPr lang="fr-BE" sz="1600" dirty="0">
                <a:solidFill>
                  <a:srgbClr val="002060"/>
                </a:solidFill>
                <a:latin typeface="Geomanist"/>
              </a:rPr>
              <a:t> les actionnaires peuvent déroger à cette égalité dans les statuts</a:t>
            </a:r>
          </a:p>
          <a:p>
            <a:pPr marL="91440" lvl="1" indent="-91440">
              <a:lnSpc>
                <a:spcPct val="100000"/>
              </a:lnSpc>
              <a:spcBef>
                <a:spcPts val="1200"/>
              </a:spcBef>
              <a:spcAft>
                <a:spcPts val="200"/>
              </a:spcAft>
              <a:buSzPct val="100000"/>
              <a:buFont typeface="Wingdings" panose="05000000000000000000" pitchFamily="2" charset="2"/>
              <a:buChar char="§"/>
            </a:pPr>
            <a:endParaRPr lang="fr-BE" dirty="0"/>
          </a:p>
        </p:txBody>
      </p:sp>
      <p:pic>
        <p:nvPicPr>
          <p:cNvPr id="5" name="Image 13">
            <a:extLst>
              <a:ext uri="{FF2B5EF4-FFF2-40B4-BE49-F238E27FC236}">
                <a16:creationId xmlns:a16="http://schemas.microsoft.com/office/drawing/2014/main" id="{FD05C665-439F-D5E3-57AA-2630195EDF2A}"/>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564FF469-C47C-4752-A966-B156B3107922}"/>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266532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5AC22-346C-B6B3-1363-E0276312011E}"/>
              </a:ext>
            </a:extLst>
          </p:cNvPr>
          <p:cNvSpPr>
            <a:spLocks noGrp="1"/>
          </p:cNvSpPr>
          <p:nvPr>
            <p:ph type="title"/>
          </p:nvPr>
        </p:nvSpPr>
        <p:spPr>
          <a:xfrm>
            <a:off x="822960" y="263527"/>
            <a:ext cx="7543800" cy="1108073"/>
          </a:xfrm>
        </p:spPr>
        <p:txBody>
          <a:bodyPr>
            <a:normAutofit fontScale="90000"/>
          </a:bodyPr>
          <a:lstStyle/>
          <a:p>
            <a:br>
              <a:rPr lang="fr-BE" dirty="0"/>
            </a:br>
            <a:br>
              <a:rPr lang="fr-BE" dirty="0"/>
            </a:br>
            <a:br>
              <a:rPr lang="fr-BE" dirty="0"/>
            </a:br>
            <a:br>
              <a:rPr lang="fr-BE" dirty="0"/>
            </a:br>
            <a:br>
              <a:rPr lang="fr-BE" dirty="0"/>
            </a:br>
            <a:r>
              <a:rPr lang="fr-BE" dirty="0"/>
              <a:t>	</a:t>
            </a:r>
            <a:br>
              <a:rPr lang="fr-BE" dirty="0"/>
            </a:br>
            <a:br>
              <a:rPr lang="fr-BE" dirty="0"/>
            </a:br>
            <a:r>
              <a:rPr lang="fr-BE" sz="3600" b="1" dirty="0">
                <a:solidFill>
                  <a:srgbClr val="002060"/>
                </a:solidFill>
                <a:latin typeface="+mn-lt"/>
              </a:rPr>
              <a:t>Société à responsabilité limitée</a:t>
            </a:r>
          </a:p>
        </p:txBody>
      </p:sp>
      <p:sp>
        <p:nvSpPr>
          <p:cNvPr id="3" name="Espace réservé du contenu 2">
            <a:extLst>
              <a:ext uri="{FF2B5EF4-FFF2-40B4-BE49-F238E27FC236}">
                <a16:creationId xmlns:a16="http://schemas.microsoft.com/office/drawing/2014/main" id="{9CF7B0BC-DEC7-DE5F-5ADF-DE10A8DC2A58}"/>
              </a:ext>
            </a:extLst>
          </p:cNvPr>
          <p:cNvSpPr>
            <a:spLocks noGrp="1"/>
          </p:cNvSpPr>
          <p:nvPr>
            <p:ph idx="1"/>
          </p:nvPr>
        </p:nvSpPr>
        <p:spPr>
          <a:xfrm>
            <a:off x="865562" y="1828800"/>
            <a:ext cx="7543801" cy="4023360"/>
          </a:xfrm>
        </p:spPr>
        <p:txBody>
          <a:bodyPr>
            <a:normAutofit/>
          </a:bodyPr>
          <a:lstStyle/>
          <a:p>
            <a:pPr>
              <a:lnSpc>
                <a:spcPct val="100000"/>
              </a:lnSpc>
              <a:buFont typeface="Wingdings" panose="05000000000000000000" pitchFamily="2" charset="2"/>
              <a:buChar char="§"/>
            </a:pPr>
            <a:r>
              <a:rPr lang="fr-BE" b="0" i="0" dirty="0">
                <a:solidFill>
                  <a:srgbClr val="002060"/>
                </a:solidFill>
                <a:effectLst/>
                <a:latin typeface="Geomanist"/>
              </a:rPr>
              <a:t> Responsabilité : limitée à hauteur de l’apport de l’actionnaire</a:t>
            </a:r>
          </a:p>
          <a:p>
            <a:pPr marL="0" indent="0">
              <a:lnSpc>
                <a:spcPct val="100000"/>
              </a:lnSpc>
              <a:buNone/>
            </a:pPr>
            <a:endParaRPr lang="fr-BE" b="0" i="0" dirty="0">
              <a:solidFill>
                <a:srgbClr val="002060"/>
              </a:solidFill>
              <a:effectLst/>
              <a:latin typeface="Geomanist"/>
            </a:endParaRPr>
          </a:p>
          <a:p>
            <a:pPr marL="91440" lvl="1" indent="-91440">
              <a:lnSpc>
                <a:spcPct val="100000"/>
              </a:lnSpc>
              <a:spcBef>
                <a:spcPts val="1200"/>
              </a:spcBef>
              <a:spcAft>
                <a:spcPts val="200"/>
              </a:spcAft>
              <a:buSzPct val="100000"/>
              <a:buFont typeface="Wingdings" panose="05000000000000000000" pitchFamily="2" charset="2"/>
              <a:buChar char="§"/>
            </a:pPr>
            <a:r>
              <a:rPr lang="fr-BE" b="0" i="0" dirty="0">
                <a:solidFill>
                  <a:srgbClr val="002060"/>
                </a:solidFill>
                <a:effectLst/>
                <a:latin typeface="Geomanist"/>
              </a:rPr>
              <a:t> Administration : Une ou plusieurs personnes physiques ou morales</a:t>
            </a:r>
          </a:p>
          <a:p>
            <a:pPr marL="0" lvl="1" indent="0">
              <a:lnSpc>
                <a:spcPct val="100000"/>
              </a:lnSpc>
              <a:spcBef>
                <a:spcPts val="1200"/>
              </a:spcBef>
              <a:spcAft>
                <a:spcPts val="200"/>
              </a:spcAft>
              <a:buSzPct val="100000"/>
              <a:buNone/>
            </a:pPr>
            <a:endParaRPr lang="fr-BE" b="0" i="0" dirty="0">
              <a:solidFill>
                <a:srgbClr val="002060"/>
              </a:solidFill>
              <a:effectLst/>
              <a:latin typeface="Geomanist"/>
            </a:endParaRPr>
          </a:p>
          <a:p>
            <a:pPr marL="91440" lvl="1" indent="-91440">
              <a:lnSpc>
                <a:spcPct val="100000"/>
              </a:lnSpc>
              <a:spcBef>
                <a:spcPts val="1200"/>
              </a:spcBef>
              <a:spcAft>
                <a:spcPts val="200"/>
              </a:spcAft>
              <a:buSzPct val="100000"/>
              <a:buFont typeface="Wingdings" panose="05000000000000000000" pitchFamily="2" charset="2"/>
              <a:buChar char="§"/>
            </a:pPr>
            <a:r>
              <a:rPr lang="fr-BE" b="0" i="0" dirty="0">
                <a:solidFill>
                  <a:srgbClr val="002060"/>
                </a:solidFill>
                <a:effectLst/>
                <a:latin typeface="Geomanist"/>
              </a:rPr>
              <a:t> Transmission : Les possibilités de céder les actions sont limitées. Une libre cessibilité est cependant possible, si elle est prévue dans les statuts.</a:t>
            </a:r>
          </a:p>
          <a:p>
            <a:pPr marL="0" lvl="1" indent="0">
              <a:lnSpc>
                <a:spcPct val="100000"/>
              </a:lnSpc>
              <a:spcBef>
                <a:spcPts val="1200"/>
              </a:spcBef>
              <a:spcAft>
                <a:spcPts val="200"/>
              </a:spcAft>
              <a:buSzPct val="100000"/>
              <a:buNone/>
            </a:pPr>
            <a:endParaRPr lang="fr-BE" b="0" i="0" dirty="0">
              <a:solidFill>
                <a:srgbClr val="002060"/>
              </a:solidFill>
              <a:effectLst/>
              <a:latin typeface="Geomanist"/>
            </a:endParaRPr>
          </a:p>
          <a:p>
            <a:pPr marL="91440" lvl="1" indent="-91440">
              <a:lnSpc>
                <a:spcPct val="100000"/>
              </a:lnSpc>
              <a:spcBef>
                <a:spcPts val="1200"/>
              </a:spcBef>
              <a:spcAft>
                <a:spcPts val="200"/>
              </a:spcAft>
              <a:buSzPct val="100000"/>
              <a:buFont typeface="Wingdings" panose="05000000000000000000" pitchFamily="2" charset="2"/>
              <a:buChar char="§"/>
            </a:pPr>
            <a:r>
              <a:rPr lang="fr-BE" sz="1800" dirty="0">
                <a:solidFill>
                  <a:srgbClr val="002060"/>
                </a:solidFill>
                <a:latin typeface="Geomanist"/>
              </a:rPr>
              <a:t> La distribution de bénéfices est soumise à des tests de bilan et de liquidité.</a:t>
            </a:r>
            <a:endParaRPr lang="fr-BE" b="0" i="0" dirty="0">
              <a:solidFill>
                <a:srgbClr val="002060"/>
              </a:solidFill>
              <a:effectLst/>
              <a:latin typeface="Geomanist"/>
            </a:endParaRPr>
          </a:p>
          <a:p>
            <a:endParaRPr lang="fr-BE" dirty="0"/>
          </a:p>
        </p:txBody>
      </p:sp>
      <p:pic>
        <p:nvPicPr>
          <p:cNvPr id="5" name="Image 13">
            <a:extLst>
              <a:ext uri="{FF2B5EF4-FFF2-40B4-BE49-F238E27FC236}">
                <a16:creationId xmlns:a16="http://schemas.microsoft.com/office/drawing/2014/main" id="{FD05C665-439F-D5E3-57AA-2630195EDF2A}"/>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564FF469-C47C-4752-A966-B156B3107922}"/>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889392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A62C48-18F5-CECD-A6AB-C50DBF7E36E2}"/>
              </a:ext>
            </a:extLst>
          </p:cNvPr>
          <p:cNvSpPr>
            <a:spLocks noGrp="1"/>
          </p:cNvSpPr>
          <p:nvPr>
            <p:ph type="title"/>
          </p:nvPr>
        </p:nvSpPr>
        <p:spPr/>
        <p:txBody>
          <a:bodyPr/>
          <a:lstStyle/>
          <a:p>
            <a:endParaRPr lang="fr-BE" dirty="0"/>
          </a:p>
        </p:txBody>
      </p:sp>
      <p:pic>
        <p:nvPicPr>
          <p:cNvPr id="4" name="Espace réservé du contenu 3">
            <a:extLst>
              <a:ext uri="{FF2B5EF4-FFF2-40B4-BE49-F238E27FC236}">
                <a16:creationId xmlns:a16="http://schemas.microsoft.com/office/drawing/2014/main" id="{C5D8DB84-E6BB-DE31-A544-8CD81C535573}"/>
              </a:ext>
            </a:extLst>
          </p:cNvPr>
          <p:cNvPicPr>
            <a:picLocks noGrp="1" noChangeAspect="1"/>
          </p:cNvPicPr>
          <p:nvPr>
            <p:ph idx="1"/>
          </p:nvPr>
        </p:nvPicPr>
        <p:blipFill>
          <a:blip r:embed="rId2"/>
          <a:stretch>
            <a:fillRect/>
          </a:stretch>
        </p:blipFill>
        <p:spPr>
          <a:xfrm>
            <a:off x="583941" y="609600"/>
            <a:ext cx="7976118" cy="5257800"/>
          </a:xfrm>
          <a:prstGeom prst="rect">
            <a:avLst/>
          </a:prstGeom>
        </p:spPr>
      </p:pic>
      <p:pic>
        <p:nvPicPr>
          <p:cNvPr id="5" name="Image 13">
            <a:extLst>
              <a:ext uri="{FF2B5EF4-FFF2-40B4-BE49-F238E27FC236}">
                <a16:creationId xmlns:a16="http://schemas.microsoft.com/office/drawing/2014/main" id="{682D4454-C16E-82FC-551F-AE26235A9006}"/>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16175" y="0"/>
            <a:ext cx="2027825" cy="59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F699978F-7D3A-E85C-DF27-602879EA2B7F}"/>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156383709"/>
      </p:ext>
    </p:extLst>
  </p:cSld>
  <p:clrMapOvr>
    <a:masterClrMapping/>
  </p:clrMapOvr>
</p:sld>
</file>

<file path=ppt/theme/theme1.xml><?xml version="1.0" encoding="utf-8"?>
<a:theme xmlns:a="http://schemas.openxmlformats.org/drawingml/2006/main" name="Terugblik">
  <a:themeElements>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2.xml><?xml version="1.0" encoding="utf-8"?>
<a:themeOverride xmlns:a="http://schemas.openxmlformats.org/drawingml/2006/main">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3.xml><?xml version="1.0" encoding="utf-8"?>
<a:themeOverride xmlns:a="http://schemas.openxmlformats.org/drawingml/2006/main">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docProps/app.xml><?xml version="1.0" encoding="utf-8"?>
<Properties xmlns="http://schemas.openxmlformats.org/officeDocument/2006/extended-properties" xmlns:vt="http://schemas.openxmlformats.org/officeDocument/2006/docPropsVTypes">
  <Template/>
  <TotalTime>0</TotalTime>
  <Words>1294</Words>
  <Application>Microsoft Office PowerPoint</Application>
  <PresentationFormat>Affichage à l'écran (4:3)</PresentationFormat>
  <Paragraphs>146</Paragraphs>
  <Slides>18</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Calibri</vt:lpstr>
      <vt:lpstr>Calibri Light</vt:lpstr>
      <vt:lpstr>Geomanist</vt:lpstr>
      <vt:lpstr>Grandview</vt:lpstr>
      <vt:lpstr>Trebuchet MS</vt:lpstr>
      <vt:lpstr>Wingdings</vt:lpstr>
      <vt:lpstr>Terugblik</vt:lpstr>
      <vt:lpstr>   </vt:lpstr>
      <vt:lpstr>     -   I. Réforme du droit des sociétés : Les différentes formes possibles dans le code réformé</vt:lpstr>
      <vt:lpstr>I. Réforme du droit des sociétés : Les différentes formes possibles dans le code réformé</vt:lpstr>
      <vt:lpstr>Société simple </vt:lpstr>
      <vt:lpstr>Société coopérative </vt:lpstr>
      <vt:lpstr>Société anonyme</vt:lpstr>
      <vt:lpstr>        Société à responsabilité limitée</vt:lpstr>
      <vt:lpstr>        Société à responsabilité limitée</vt:lpstr>
      <vt:lpstr>Présentation PowerPoint</vt:lpstr>
      <vt:lpstr>II. Forme de sociétés à choisir quand on est médecin </vt:lpstr>
      <vt:lpstr>  Obligations déontologiques?  </vt:lpstr>
      <vt:lpstr>  Obligations déontologiques ?  </vt:lpstr>
      <vt:lpstr>Formalités liées au nouveau CSA pour les sociétés existantes</vt:lpstr>
      <vt:lpstr>Application du CSA dans le temps – droit transitoire</vt:lpstr>
      <vt:lpstr>    Formalités liées au nouveau CSA pour les sociétés existantes</vt:lpstr>
      <vt:lpstr>Association de fait / société simple – convention de pool</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ACTALYS - Centres de compétences</dc:title>
  <dc:creator>Van Ingelgem, S. (Sebastien)</dc:creator>
  <cp:lastModifiedBy>Stéphanie André</cp:lastModifiedBy>
  <cp:revision>290</cp:revision>
  <cp:lastPrinted>2019-08-27T12:17:03Z</cp:lastPrinted>
  <dcterms:created xsi:type="dcterms:W3CDTF">2006-08-16T00:00:00Z</dcterms:created>
  <dcterms:modified xsi:type="dcterms:W3CDTF">2023-06-12T13:49:48Z</dcterms:modified>
</cp:coreProperties>
</file>