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2"/>
  </p:sldMasterIdLst>
  <p:notesMasterIdLst>
    <p:notesMasterId r:id="rId39"/>
  </p:notesMasterIdLst>
  <p:sldIdLst>
    <p:sldId id="315" r:id="rId3"/>
    <p:sldId id="316" r:id="rId4"/>
    <p:sldId id="317" r:id="rId5"/>
    <p:sldId id="318" r:id="rId6"/>
    <p:sldId id="319" r:id="rId7"/>
    <p:sldId id="320" r:id="rId8"/>
    <p:sldId id="321" r:id="rId9"/>
    <p:sldId id="322" r:id="rId10"/>
    <p:sldId id="323" r:id="rId11"/>
    <p:sldId id="327" r:id="rId12"/>
    <p:sldId id="328" r:id="rId13"/>
    <p:sldId id="329" r:id="rId14"/>
    <p:sldId id="330" r:id="rId15"/>
    <p:sldId id="331" r:id="rId16"/>
    <p:sldId id="332" r:id="rId17"/>
    <p:sldId id="333" r:id="rId18"/>
    <p:sldId id="334" r:id="rId19"/>
    <p:sldId id="335" r:id="rId20"/>
    <p:sldId id="339" r:id="rId21"/>
    <p:sldId id="342" r:id="rId22"/>
    <p:sldId id="344" r:id="rId23"/>
    <p:sldId id="345" r:id="rId24"/>
    <p:sldId id="346" r:id="rId25"/>
    <p:sldId id="347" r:id="rId26"/>
    <p:sldId id="351" r:id="rId27"/>
    <p:sldId id="352" r:id="rId28"/>
    <p:sldId id="355" r:id="rId29"/>
    <p:sldId id="356" r:id="rId30"/>
    <p:sldId id="359" r:id="rId31"/>
    <p:sldId id="360" r:id="rId32"/>
    <p:sldId id="371" r:id="rId33"/>
    <p:sldId id="368" r:id="rId34"/>
    <p:sldId id="369" r:id="rId35"/>
    <p:sldId id="362" r:id="rId36"/>
    <p:sldId id="372" r:id="rId37"/>
    <p:sldId id="373"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3C95"/>
    <a:srgbClr val="EFE6F4"/>
    <a:srgbClr val="AD86C6"/>
    <a:srgbClr val="C0ACD9"/>
    <a:srgbClr val="DBC8E6"/>
    <a:srgbClr val="B19DD2"/>
    <a:srgbClr val="1A70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8" autoAdjust="0"/>
    <p:restoredTop sz="96405"/>
  </p:normalViewPr>
  <p:slideViewPr>
    <p:cSldViewPr snapToGrid="0">
      <p:cViewPr varScale="1">
        <p:scale>
          <a:sx n="78" d="100"/>
          <a:sy n="78" d="100"/>
        </p:scale>
        <p:origin x="864"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BE"/>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11ED98-D82E-4BC8-95F9-D50CE1F8F84D}" type="datetimeFigureOut">
              <a:rPr lang="fr-BE" smtClean="0"/>
              <a:t>22-11-22</a:t>
            </a:fld>
            <a:endParaRPr lang="fr-BE"/>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BE"/>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BE"/>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3C2507-2407-4450-AF75-96F6072EBD3D}" type="slidenum">
              <a:rPr lang="fr-BE" smtClean="0"/>
              <a:t>‹N°›</a:t>
            </a:fld>
            <a:endParaRPr lang="fr-BE"/>
          </a:p>
        </p:txBody>
      </p:sp>
    </p:spTree>
    <p:extLst>
      <p:ext uri="{BB962C8B-B14F-4D97-AF65-F5344CB8AC3E}">
        <p14:creationId xmlns:p14="http://schemas.microsoft.com/office/powerpoint/2010/main" val="3417360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4289" name="Placeholder 2"/>
          <p:cNvSpPr>
            <a:spLocks noGrp="1" noRot="1" noChangeAspect="1" noChangeArrowheads="1" noTextEdit="1"/>
          </p:cNvSpPr>
          <p:nvPr>
            <p:ph type="sldImg"/>
          </p:nvPr>
        </p:nvSpPr>
        <p:spPr>
          <a:ln/>
        </p:spPr>
      </p:sp>
      <p:sp>
        <p:nvSpPr>
          <p:cNvPr id="52429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21839963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0129" name="Placeholder 2"/>
          <p:cNvSpPr>
            <a:spLocks noGrp="1" noRot="1" noChangeAspect="1" noChangeArrowheads="1" noTextEdit="1"/>
          </p:cNvSpPr>
          <p:nvPr>
            <p:ph type="sldImg"/>
          </p:nvPr>
        </p:nvSpPr>
        <p:spPr>
          <a:ln/>
        </p:spPr>
      </p:sp>
      <p:sp>
        <p:nvSpPr>
          <p:cNvPr id="56013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7383553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2177" name="Placeholder 2"/>
          <p:cNvSpPr>
            <a:spLocks noGrp="1" noRot="1" noChangeAspect="1" noChangeArrowheads="1" noTextEdit="1"/>
          </p:cNvSpPr>
          <p:nvPr>
            <p:ph type="sldImg"/>
          </p:nvPr>
        </p:nvSpPr>
        <p:spPr>
          <a:ln/>
        </p:spPr>
      </p:sp>
      <p:sp>
        <p:nvSpPr>
          <p:cNvPr id="56217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838240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4225" name="Placeholder 2"/>
          <p:cNvSpPr>
            <a:spLocks noGrp="1" noRot="1" noChangeAspect="1" noChangeArrowheads="1" noTextEdit="1"/>
          </p:cNvSpPr>
          <p:nvPr>
            <p:ph type="sldImg"/>
          </p:nvPr>
        </p:nvSpPr>
        <p:spPr>
          <a:ln/>
        </p:spPr>
      </p:sp>
      <p:sp>
        <p:nvSpPr>
          <p:cNvPr id="56422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856478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6273" name="Placeholder 2"/>
          <p:cNvSpPr>
            <a:spLocks noGrp="1" noRot="1" noChangeAspect="1" noChangeArrowheads="1" noTextEdit="1"/>
          </p:cNvSpPr>
          <p:nvPr>
            <p:ph type="sldImg"/>
          </p:nvPr>
        </p:nvSpPr>
        <p:spPr>
          <a:ln/>
        </p:spPr>
      </p:sp>
      <p:sp>
        <p:nvSpPr>
          <p:cNvPr id="56627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6253398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8321" name="Placeholder 2"/>
          <p:cNvSpPr>
            <a:spLocks noGrp="1" noRot="1" noChangeAspect="1" noChangeArrowheads="1" noTextEdit="1"/>
          </p:cNvSpPr>
          <p:nvPr>
            <p:ph type="sldImg"/>
          </p:nvPr>
        </p:nvSpPr>
        <p:spPr>
          <a:ln/>
        </p:spPr>
      </p:sp>
      <p:sp>
        <p:nvSpPr>
          <p:cNvPr id="568322"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0651649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0369" name="Placeholder 2"/>
          <p:cNvSpPr>
            <a:spLocks noGrp="1" noRot="1" noChangeAspect="1" noChangeArrowheads="1" noTextEdit="1"/>
          </p:cNvSpPr>
          <p:nvPr>
            <p:ph type="sldImg"/>
          </p:nvPr>
        </p:nvSpPr>
        <p:spPr>
          <a:ln/>
        </p:spPr>
      </p:sp>
      <p:sp>
        <p:nvSpPr>
          <p:cNvPr id="57037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9693543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2417" name="Placeholder 2"/>
          <p:cNvSpPr>
            <a:spLocks noGrp="1" noRot="1" noChangeAspect="1" noChangeArrowheads="1" noTextEdit="1"/>
          </p:cNvSpPr>
          <p:nvPr>
            <p:ph type="sldImg"/>
          </p:nvPr>
        </p:nvSpPr>
        <p:spPr>
          <a:ln/>
        </p:spPr>
      </p:sp>
      <p:sp>
        <p:nvSpPr>
          <p:cNvPr id="57241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036916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0609" name="Placeholder 2"/>
          <p:cNvSpPr>
            <a:spLocks noGrp="1" noRot="1" noChangeAspect="1" noChangeArrowheads="1" noTextEdit="1"/>
          </p:cNvSpPr>
          <p:nvPr>
            <p:ph type="sldImg"/>
          </p:nvPr>
        </p:nvSpPr>
        <p:spPr>
          <a:ln/>
        </p:spPr>
      </p:sp>
      <p:sp>
        <p:nvSpPr>
          <p:cNvPr id="58061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328989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6753" name="Placeholder 2"/>
          <p:cNvSpPr>
            <a:spLocks noGrp="1" noRot="1" noChangeAspect="1" noChangeArrowheads="1" noTextEdit="1"/>
          </p:cNvSpPr>
          <p:nvPr>
            <p:ph type="sldImg"/>
          </p:nvPr>
        </p:nvSpPr>
        <p:spPr>
          <a:ln/>
        </p:spPr>
      </p:sp>
      <p:sp>
        <p:nvSpPr>
          <p:cNvPr id="58675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3963714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0849" name="Placeholder 2"/>
          <p:cNvSpPr>
            <a:spLocks noGrp="1" noRot="1" noChangeAspect="1" noChangeArrowheads="1" noTextEdit="1"/>
          </p:cNvSpPr>
          <p:nvPr>
            <p:ph type="sldImg"/>
          </p:nvPr>
        </p:nvSpPr>
        <p:spPr>
          <a:ln/>
        </p:spPr>
      </p:sp>
      <p:sp>
        <p:nvSpPr>
          <p:cNvPr id="59085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353432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6337" name="Placeholder 2"/>
          <p:cNvSpPr>
            <a:spLocks noGrp="1" noRot="1" noChangeAspect="1" noChangeArrowheads="1" noTextEdit="1"/>
          </p:cNvSpPr>
          <p:nvPr>
            <p:ph type="sldImg"/>
          </p:nvPr>
        </p:nvSpPr>
        <p:spPr>
          <a:ln/>
        </p:spPr>
      </p:sp>
      <p:sp>
        <p:nvSpPr>
          <p:cNvPr id="52633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4089624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2897" name="Placeholder 2"/>
          <p:cNvSpPr>
            <a:spLocks noGrp="1" noRot="1" noChangeAspect="1" noChangeArrowheads="1" noTextEdit="1"/>
          </p:cNvSpPr>
          <p:nvPr>
            <p:ph type="sldImg"/>
          </p:nvPr>
        </p:nvSpPr>
        <p:spPr>
          <a:ln/>
        </p:spPr>
      </p:sp>
      <p:sp>
        <p:nvSpPr>
          <p:cNvPr id="59289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9284220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4945" name="Placeholder 2"/>
          <p:cNvSpPr>
            <a:spLocks noGrp="1" noRot="1" noChangeAspect="1" noChangeArrowheads="1" noTextEdit="1"/>
          </p:cNvSpPr>
          <p:nvPr>
            <p:ph type="sldImg"/>
          </p:nvPr>
        </p:nvSpPr>
        <p:spPr>
          <a:ln/>
        </p:spPr>
      </p:sp>
      <p:sp>
        <p:nvSpPr>
          <p:cNvPr id="59494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5454048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3" name="Placeholder 2"/>
          <p:cNvSpPr>
            <a:spLocks noGrp="1" noRot="1" noChangeAspect="1" noChangeArrowheads="1" noTextEdit="1"/>
          </p:cNvSpPr>
          <p:nvPr>
            <p:ph type="sldImg"/>
          </p:nvPr>
        </p:nvSpPr>
        <p:spPr>
          <a:ln/>
        </p:spPr>
      </p:sp>
      <p:sp>
        <p:nvSpPr>
          <p:cNvPr id="59699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7699677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5" name="Placeholder 2"/>
          <p:cNvSpPr>
            <a:spLocks noGrp="1" noRot="1" noChangeAspect="1" noChangeArrowheads="1" noTextEdit="1"/>
          </p:cNvSpPr>
          <p:nvPr>
            <p:ph type="sldImg"/>
          </p:nvPr>
        </p:nvSpPr>
        <p:spPr>
          <a:ln/>
        </p:spPr>
      </p:sp>
      <p:sp>
        <p:nvSpPr>
          <p:cNvPr id="60518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7768558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3" name="Placeholder 2"/>
          <p:cNvSpPr>
            <a:spLocks noGrp="1" noRot="1" noChangeAspect="1" noChangeArrowheads="1" noTextEdit="1"/>
          </p:cNvSpPr>
          <p:nvPr>
            <p:ph type="sldImg"/>
          </p:nvPr>
        </p:nvSpPr>
        <p:spPr>
          <a:ln/>
        </p:spPr>
      </p:sp>
      <p:sp>
        <p:nvSpPr>
          <p:cNvPr id="60723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5951391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29" name="Placeholder 2"/>
          <p:cNvSpPr>
            <a:spLocks noGrp="1" noRot="1" noChangeAspect="1" noChangeArrowheads="1" noTextEdit="1"/>
          </p:cNvSpPr>
          <p:nvPr>
            <p:ph type="sldImg"/>
          </p:nvPr>
        </p:nvSpPr>
        <p:spPr>
          <a:ln/>
        </p:spPr>
      </p:sp>
      <p:sp>
        <p:nvSpPr>
          <p:cNvPr id="61133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2376955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7" name="Placeholder 2"/>
          <p:cNvSpPr>
            <a:spLocks noGrp="1" noRot="1" noChangeAspect="1" noChangeArrowheads="1" noTextEdit="1"/>
          </p:cNvSpPr>
          <p:nvPr>
            <p:ph type="sldImg"/>
          </p:nvPr>
        </p:nvSpPr>
        <p:spPr>
          <a:ln/>
        </p:spPr>
      </p:sp>
      <p:sp>
        <p:nvSpPr>
          <p:cNvPr id="61337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82788658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3" name="Placeholder 2"/>
          <p:cNvSpPr>
            <a:spLocks noGrp="1" noRot="1" noChangeAspect="1" noChangeArrowheads="1" noTextEdit="1"/>
          </p:cNvSpPr>
          <p:nvPr>
            <p:ph type="sldImg"/>
          </p:nvPr>
        </p:nvSpPr>
        <p:spPr>
          <a:ln/>
        </p:spPr>
      </p:sp>
      <p:sp>
        <p:nvSpPr>
          <p:cNvPr id="61747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9944657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1" name="Placeholder 2"/>
          <p:cNvSpPr>
            <a:spLocks noGrp="1" noRot="1" noChangeAspect="1" noChangeArrowheads="1" noTextEdit="1"/>
          </p:cNvSpPr>
          <p:nvPr>
            <p:ph type="sldImg"/>
          </p:nvPr>
        </p:nvSpPr>
        <p:spPr>
          <a:ln/>
        </p:spPr>
      </p:sp>
      <p:sp>
        <p:nvSpPr>
          <p:cNvPr id="619522"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5693400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2049" name="Placeholder 2"/>
          <p:cNvSpPr>
            <a:spLocks noGrp="1" noRot="1" noChangeAspect="1" noChangeArrowheads="1" noTextEdit="1"/>
          </p:cNvSpPr>
          <p:nvPr>
            <p:ph type="sldImg"/>
          </p:nvPr>
        </p:nvSpPr>
        <p:spPr>
          <a:ln/>
        </p:spPr>
      </p:sp>
      <p:sp>
        <p:nvSpPr>
          <p:cNvPr id="64205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349850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8385" name="Placeholder 2"/>
          <p:cNvSpPr>
            <a:spLocks noGrp="1" noRot="1" noChangeAspect="1" noChangeArrowheads="1" noTextEdit="1"/>
          </p:cNvSpPr>
          <p:nvPr>
            <p:ph type="sldImg"/>
          </p:nvPr>
        </p:nvSpPr>
        <p:spPr>
          <a:ln/>
        </p:spPr>
      </p:sp>
      <p:sp>
        <p:nvSpPr>
          <p:cNvPr id="52838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0468615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7953" name="Placeholder 2"/>
          <p:cNvSpPr>
            <a:spLocks noGrp="1" noRot="1" noChangeAspect="1" noChangeArrowheads="1" noTextEdit="1"/>
          </p:cNvSpPr>
          <p:nvPr>
            <p:ph type="sldImg"/>
          </p:nvPr>
        </p:nvSpPr>
        <p:spPr>
          <a:ln/>
        </p:spPr>
      </p:sp>
      <p:sp>
        <p:nvSpPr>
          <p:cNvPr id="63795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13259317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0001" name="Placeholder 2"/>
          <p:cNvSpPr>
            <a:spLocks noGrp="1" noRot="1" noChangeAspect="1" noChangeArrowheads="1" noTextEdit="1"/>
          </p:cNvSpPr>
          <p:nvPr>
            <p:ph type="sldImg"/>
          </p:nvPr>
        </p:nvSpPr>
        <p:spPr>
          <a:ln/>
        </p:spPr>
      </p:sp>
      <p:sp>
        <p:nvSpPr>
          <p:cNvPr id="640002"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2442409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7" name="Placeholder 2"/>
          <p:cNvSpPr>
            <a:spLocks noGrp="1" noRot="1" noChangeAspect="1" noChangeArrowheads="1" noTextEdit="1"/>
          </p:cNvSpPr>
          <p:nvPr>
            <p:ph type="sldImg"/>
          </p:nvPr>
        </p:nvSpPr>
        <p:spPr>
          <a:ln/>
        </p:spPr>
      </p:sp>
      <p:sp>
        <p:nvSpPr>
          <p:cNvPr id="623618"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ＭＳ Ｐゴシック" charset="0"/>
              <a:cs typeface="ＭＳ Ｐゴシック" charset="0"/>
            </a:endParaRPr>
          </a:p>
        </p:txBody>
      </p:sp>
    </p:spTree>
    <p:extLst>
      <p:ext uri="{BB962C8B-B14F-4D97-AF65-F5344CB8AC3E}">
        <p14:creationId xmlns:p14="http://schemas.microsoft.com/office/powerpoint/2010/main" val="186261227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89" name="Placeholder 2"/>
          <p:cNvSpPr>
            <a:spLocks noGrp="1" noRot="1" noChangeAspect="1" noChangeArrowheads="1" noTextEdit="1"/>
          </p:cNvSpPr>
          <p:nvPr>
            <p:ph type="sldImg"/>
          </p:nvPr>
        </p:nvSpPr>
        <p:spPr>
          <a:ln/>
        </p:spPr>
      </p:sp>
      <p:sp>
        <p:nvSpPr>
          <p:cNvPr id="65229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7685984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0433" name="Placeholder 2"/>
          <p:cNvSpPr>
            <a:spLocks noGrp="1" noRot="1" noChangeAspect="1" noChangeArrowheads="1" noTextEdit="1"/>
          </p:cNvSpPr>
          <p:nvPr>
            <p:ph type="sldImg"/>
          </p:nvPr>
        </p:nvSpPr>
        <p:spPr>
          <a:ln/>
        </p:spPr>
      </p:sp>
      <p:sp>
        <p:nvSpPr>
          <p:cNvPr id="530434"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20101167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4529" name="Placeholder 2"/>
          <p:cNvSpPr>
            <a:spLocks noGrp="1" noRot="1" noChangeAspect="1" noChangeArrowheads="1" noTextEdit="1"/>
          </p:cNvSpPr>
          <p:nvPr>
            <p:ph type="sldImg"/>
          </p:nvPr>
        </p:nvSpPr>
        <p:spPr>
          <a:ln/>
        </p:spPr>
      </p:sp>
      <p:sp>
        <p:nvSpPr>
          <p:cNvPr id="53453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444309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8625" name="Placeholder 2"/>
          <p:cNvSpPr>
            <a:spLocks noGrp="1" noRot="1" noChangeAspect="1" noChangeArrowheads="1" noTextEdit="1"/>
          </p:cNvSpPr>
          <p:nvPr>
            <p:ph type="sldImg"/>
          </p:nvPr>
        </p:nvSpPr>
        <p:spPr>
          <a:ln/>
        </p:spPr>
      </p:sp>
      <p:sp>
        <p:nvSpPr>
          <p:cNvPr id="53862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9474353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4769" name="Placeholder 2"/>
          <p:cNvSpPr>
            <a:spLocks noGrp="1" noRot="1" noChangeAspect="1" noChangeArrowheads="1" noTextEdit="1"/>
          </p:cNvSpPr>
          <p:nvPr>
            <p:ph type="sldImg"/>
          </p:nvPr>
        </p:nvSpPr>
        <p:spPr>
          <a:ln/>
        </p:spPr>
      </p:sp>
      <p:sp>
        <p:nvSpPr>
          <p:cNvPr id="544770"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72655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8865" name="Placeholder 2"/>
          <p:cNvSpPr>
            <a:spLocks noGrp="1" noRot="1" noChangeAspect="1" noChangeArrowheads="1" noTextEdit="1"/>
          </p:cNvSpPr>
          <p:nvPr>
            <p:ph type="sldImg"/>
          </p:nvPr>
        </p:nvSpPr>
        <p:spPr>
          <a:ln/>
        </p:spPr>
      </p:sp>
      <p:sp>
        <p:nvSpPr>
          <p:cNvPr id="548866"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539518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8081" name="Placeholder 2"/>
          <p:cNvSpPr>
            <a:spLocks noGrp="1" noRot="1" noChangeAspect="1" noChangeArrowheads="1" noTextEdit="1"/>
          </p:cNvSpPr>
          <p:nvPr>
            <p:ph type="sldImg"/>
          </p:nvPr>
        </p:nvSpPr>
        <p:spPr>
          <a:ln/>
        </p:spPr>
      </p:sp>
      <p:sp>
        <p:nvSpPr>
          <p:cNvPr id="558082" name="Placeholder 3"/>
          <p:cNvSpPr>
            <a:spLocks noGrp="1" noChangeArrowheads="1"/>
          </p:cNvSpPr>
          <p:nvPr>
            <p:ph type="body" idx="1"/>
          </p:nvPr>
        </p:nvSpPr>
        <p:spPr>
          <a:noFill/>
          <a:ln/>
          <a:extLst>
            <a:ext uri="{FAA26D3D-D897-4be2-8F04-BA451C77F1D7}">
              <ma14:placeholderFlag xmlns:ma14="http://schemas.microsoft.com/office/mac/drawingml/2011/main" xmlns="" val="1"/>
            </a:ex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fr-FR">
              <a:ea typeface="MS PGothic" charset="0"/>
            </a:endParaRPr>
          </a:p>
        </p:txBody>
      </p:sp>
    </p:spTree>
    <p:extLst>
      <p:ext uri="{BB962C8B-B14F-4D97-AF65-F5344CB8AC3E}">
        <p14:creationId xmlns:p14="http://schemas.microsoft.com/office/powerpoint/2010/main" val="1386208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Cliquez et modifiez le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163308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Cliquez et modifiez le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482355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8153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Cliquez et modifiez le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6106811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27360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Cliquez et modifiez le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04318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6569465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Cliquez et modifiez le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26394824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Cliquez et modifiez le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943221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Cliquez et modifiez le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FF11F0EC-4F60-4544-9956-271209A740FE}" type="datetimeFigureOut">
              <a:rPr lang="en-US" smtClean="0"/>
              <a:t>11/22/2022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6178158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et modifiez le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FF11F0EC-4F60-4544-9956-271209A740FE}"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5580833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Cliquez et modifiez le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FF11F0EC-4F60-4544-9956-271209A740FE}" type="datetimeFigureOut">
              <a:rPr lang="en-US" smtClean="0"/>
              <a:t>11/22/2022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84236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Cliquez et modifiez le titre</a:t>
            </a:r>
            <a:endParaRPr lang="en-US" dirty="0"/>
          </a:p>
        </p:txBody>
      </p:sp>
      <p:sp>
        <p:nvSpPr>
          <p:cNvPr id="3" name="Date Placeholder 2"/>
          <p:cNvSpPr>
            <a:spLocks noGrp="1"/>
          </p:cNvSpPr>
          <p:nvPr>
            <p:ph type="dt" sz="half" idx="10"/>
          </p:nvPr>
        </p:nvSpPr>
        <p:spPr/>
        <p:txBody>
          <a:bodyPr/>
          <a:lstStyle/>
          <a:p>
            <a:fld id="{FF11F0EC-4F60-4544-9956-271209A740FE}" type="datetimeFigureOut">
              <a:rPr lang="en-US" smtClean="0"/>
              <a:t>11/22/2022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04250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11F0EC-4F60-4544-9956-271209A740FE}" type="datetimeFigureOut">
              <a:rPr lang="en-US" smtClean="0"/>
              <a:t>11/22/2022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329173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Cliquez et modifiez le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F11F0EC-4F60-4544-9956-271209A740FE}"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13935279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Cliquez et modifiez le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Faire glisser l'image vers l'espace réservé ou cliquer sur l'icône pour l'ajouter</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FF11F0EC-4F60-4544-9956-271209A740FE}" type="datetimeFigureOut">
              <a:rPr lang="en-US" smtClean="0"/>
              <a:t>11/22/2022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C7A5AD-5AEC-42D0-A3BE-F46B40576360}" type="slidenum">
              <a:rPr lang="en-US" smtClean="0"/>
              <a:t>‹N°›</a:t>
            </a:fld>
            <a:endParaRPr lang="en-US"/>
          </a:p>
        </p:txBody>
      </p:sp>
    </p:spTree>
    <p:extLst>
      <p:ext uri="{BB962C8B-B14F-4D97-AF65-F5344CB8AC3E}">
        <p14:creationId xmlns:p14="http://schemas.microsoft.com/office/powerpoint/2010/main" val="872958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FF11F0EC-4F60-4544-9956-271209A740FE}" type="datetimeFigureOut">
              <a:rPr lang="en-US" smtClean="0"/>
              <a:t>11/22/2022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EC7A5AD-5AEC-42D0-A3BE-F46B40576360}" type="slidenum">
              <a:rPr lang="en-US" smtClean="0"/>
              <a:t>‹N°›</a:t>
            </a:fld>
            <a:endParaRPr lang="en-US"/>
          </a:p>
        </p:txBody>
      </p:sp>
    </p:spTree>
    <p:extLst>
      <p:ext uri="{BB962C8B-B14F-4D97-AF65-F5344CB8AC3E}">
        <p14:creationId xmlns:p14="http://schemas.microsoft.com/office/powerpoint/2010/main" val="2118142583"/>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 id="2147483704" r:id="rId15"/>
    <p:sldLayoutId id="214748370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http://www.health.fgov.be/bioeth" TargetMode="External"/><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www.commissioneuthanasie.be/"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3.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914" y="1696720"/>
            <a:ext cx="10445114" cy="1901301"/>
          </a:xfrm>
        </p:spPr>
        <p:txBody>
          <a:bodyPr>
            <a:normAutofit fontScale="90000"/>
          </a:bodyPr>
          <a:lstStyle/>
          <a:p>
            <a:pPr algn="ctr"/>
            <a:r>
              <a:rPr lang="fr-BE" b="1" dirty="0">
                <a:solidFill>
                  <a:srgbClr val="6F3C95"/>
                </a:solidFill>
              </a:rPr>
              <a:t>L'encadrement juridique</a:t>
            </a:r>
            <a:br>
              <a:rPr lang="fr-BE" b="1" dirty="0">
                <a:solidFill>
                  <a:srgbClr val="6F3C95"/>
                </a:solidFill>
              </a:rPr>
            </a:br>
            <a:r>
              <a:rPr lang="fr-BE" b="1" dirty="0">
                <a:solidFill>
                  <a:srgbClr val="6F3C95"/>
                </a:solidFill>
              </a:rPr>
              <a:t>de la fin de vie médicalisée</a:t>
            </a:r>
            <a:br>
              <a:rPr lang="fr-BE" b="1" dirty="0">
                <a:solidFill>
                  <a:srgbClr val="6F3C95"/>
                </a:solidFill>
              </a:rPr>
            </a:br>
            <a:r>
              <a:rPr lang="fr-BE" sz="3100" b="1" i="1" dirty="0">
                <a:solidFill>
                  <a:srgbClr val="6F3C95"/>
                </a:solidFill>
              </a:rPr>
              <a:t>Le </a:t>
            </a:r>
            <a:r>
              <a:rPr lang="fr-FR" sz="3100" b="1" i="1" dirty="0">
                <a:solidFill>
                  <a:srgbClr val="6F3C95"/>
                </a:solidFill>
              </a:rPr>
              <a:t>médecin confronté à une demande d'euthanasie</a:t>
            </a:r>
            <a:br>
              <a:rPr lang="fr-BE" b="1" dirty="0">
                <a:solidFill>
                  <a:schemeClr val="accent2">
                    <a:lumMod val="60000"/>
                    <a:lumOff val="40000"/>
                  </a:schemeClr>
                </a:solidFill>
              </a:rPr>
            </a:br>
            <a:br>
              <a:rPr lang="fr-BE" b="1" dirty="0">
                <a:solidFill>
                  <a:schemeClr val="accent2">
                    <a:lumMod val="60000"/>
                    <a:lumOff val="40000"/>
                  </a:schemeClr>
                </a:solidFill>
              </a:rPr>
            </a:br>
            <a:br>
              <a:rPr lang="fr-BE" b="1" dirty="0">
                <a:solidFill>
                  <a:schemeClr val="accent2">
                    <a:lumMod val="60000"/>
                    <a:lumOff val="40000"/>
                  </a:schemeClr>
                </a:solidFill>
              </a:rPr>
            </a:br>
            <a:r>
              <a:rPr lang="fr-BE" sz="3100" b="1" dirty="0">
                <a:solidFill>
                  <a:srgbClr val="1520F3"/>
                </a:solidFill>
              </a:rPr>
              <a:t>Gilles </a:t>
            </a:r>
            <a:r>
              <a:rPr lang="fr-BE" sz="3100" b="1" dirty="0" err="1">
                <a:solidFill>
                  <a:srgbClr val="1520F3"/>
                </a:solidFill>
              </a:rPr>
              <a:t>Genicot</a:t>
            </a:r>
            <a:br>
              <a:rPr lang="fr-BE" sz="3100" b="1" dirty="0">
                <a:solidFill>
                  <a:srgbClr val="1520F3"/>
                </a:solidFill>
              </a:rPr>
            </a:br>
            <a:r>
              <a:rPr lang="fr-BE" sz="3100" b="1" dirty="0" err="1">
                <a:solidFill>
                  <a:srgbClr val="1520F3"/>
                </a:solidFill>
              </a:rPr>
              <a:t>gilles.genicot@uliege.be</a:t>
            </a:r>
            <a:br>
              <a:rPr lang="fr-BE" b="1" dirty="0">
                <a:solidFill>
                  <a:schemeClr val="accent2">
                    <a:lumMod val="60000"/>
                    <a:lumOff val="40000"/>
                  </a:schemeClr>
                </a:solidFill>
              </a:rPr>
            </a:br>
            <a:endParaRPr lang="fr-BE" b="1" dirty="0">
              <a:solidFill>
                <a:schemeClr val="accent2">
                  <a:lumMod val="60000"/>
                  <a:lumOff val="40000"/>
                </a:schemeClr>
              </a:solidFill>
            </a:endParaRPr>
          </a:p>
        </p:txBody>
      </p:sp>
      <p:pic>
        <p:nvPicPr>
          <p:cNvPr id="3" name="Image 2"/>
          <p:cNvPicPr>
            <a:picLocks noChangeAspect="1"/>
          </p:cNvPicPr>
          <p:nvPr/>
        </p:nvPicPr>
        <p:blipFill rotWithShape="1">
          <a:blip r:embed="rId2"/>
          <a:srcRect l="9459" t="9471" r="8102" b="9453"/>
          <a:stretch/>
        </p:blipFill>
        <p:spPr>
          <a:xfrm>
            <a:off x="534892" y="5261801"/>
            <a:ext cx="2693324" cy="1305098"/>
          </a:xfrm>
          <a:prstGeom prst="rect">
            <a:avLst/>
          </a:prstGeom>
        </p:spPr>
      </p:pic>
    </p:spTree>
    <p:extLst>
      <p:ext uri="{BB962C8B-B14F-4D97-AF65-F5344CB8AC3E}">
        <p14:creationId xmlns:p14="http://schemas.microsoft.com/office/powerpoint/2010/main" val="3105054064"/>
      </p:ext>
    </p:extLst>
  </p:cSld>
  <p:clrMapOvr>
    <a:masterClrMapping/>
  </p:clrMapOvr>
  <mc:AlternateContent xmlns:mc="http://schemas.openxmlformats.org/markup-compatibility/2006" xmlns:p14="http://schemas.microsoft.com/office/powerpoint/2010/main">
    <mc:Choice Requires="p14">
      <p:transition spd="slow" p14:dur="1500">
        <p:push dir="u"/>
      </p:transition>
    </mc:Choice>
    <mc:Fallback xmlns="">
      <p:transition spd="slow">
        <p:push dir="u"/>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6033" name="Titre 1"/>
          <p:cNvSpPr>
            <a:spLocks noGrp="1"/>
          </p:cNvSpPr>
          <p:nvPr>
            <p:ph type="title"/>
          </p:nvPr>
        </p:nvSpPr>
        <p:spPr>
          <a:xfrm>
            <a:off x="1871134" y="4149725"/>
            <a:ext cx="9751484" cy="1143000"/>
          </a:xfrm>
        </p:spPr>
        <p:txBody>
          <a:bodyPr/>
          <a:lstStyle/>
          <a:p>
            <a:endParaRPr lang="fr-FR">
              <a:latin typeface="Arial" charset="0"/>
              <a:ea typeface="MS PGothic" charset="0"/>
            </a:endParaRPr>
          </a:p>
        </p:txBody>
      </p:sp>
      <p:pic>
        <p:nvPicPr>
          <p:cNvPr id="556034" name="Espace réservé du contenu 5" descr="Jesus3.jpg"/>
          <p:cNvPicPr>
            <a:picLocks noGrp="1" noChangeAspect="1"/>
          </p:cNvPicPr>
          <p:nvPr>
            <p:ph sz="half" idx="1"/>
          </p:nvPr>
        </p:nvPicPr>
        <p:blipFill>
          <a:blip r:embed="rId2">
            <a:extLst>
              <a:ext uri="{28A0092B-C50C-407E-A947-70E740481C1C}">
                <a14:useLocalDpi xmlns:a14="http://schemas.microsoft.com/office/drawing/2010/main" val="0"/>
              </a:ext>
            </a:extLst>
          </a:blip>
          <a:srcRect l="7153" r="7153"/>
          <a:stretch>
            <a:fillRect/>
          </a:stretch>
        </p:blipFill>
        <p:spPr>
          <a:xfrm>
            <a:off x="530318" y="654796"/>
            <a:ext cx="9271600" cy="5725788"/>
          </a:xfrm>
        </p:spPr>
      </p:pic>
      <p:sp>
        <p:nvSpPr>
          <p:cNvPr id="556035" name="Espace réservé du contenu 3"/>
          <p:cNvSpPr>
            <a:spLocks noGrp="1"/>
          </p:cNvSpPr>
          <p:nvPr>
            <p:ph sz="half" idx="2"/>
          </p:nvPr>
        </p:nvSpPr>
        <p:spPr>
          <a:xfrm>
            <a:off x="9167284" y="3500438"/>
            <a:ext cx="4775200" cy="4114800"/>
          </a:xfrm>
        </p:spPr>
        <p:txBody>
          <a:bodyPr/>
          <a:lstStyle/>
          <a:p>
            <a:pPr marL="0" indent="0">
              <a:buFont typeface="Wingdings" charset="0"/>
              <a:buNone/>
            </a:pPr>
            <a:endParaRPr lang="fr-FR" dirty="0">
              <a:latin typeface="Verdana" charset="0"/>
              <a:ea typeface="MS PGothic" charset="0"/>
            </a:endParaRPr>
          </a:p>
        </p:txBody>
      </p:sp>
      <p:sp>
        <p:nvSpPr>
          <p:cNvPr id="556036" name="Espace réservé du numéro de diapositive 4"/>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0964388-88C0-164A-A731-9B1A5A46343B}" type="slidenum">
              <a:rPr lang="fr-FR" sz="1200">
                <a:latin typeface="Verdana" charset="0"/>
              </a:rPr>
              <a:pPr/>
              <a:t>10</a:t>
            </a:fld>
            <a:endParaRPr lang="fr-FR" sz="1200">
              <a:latin typeface="Verdana" charset="0"/>
            </a:endParaRPr>
          </a:p>
        </p:txBody>
      </p:sp>
    </p:spTree>
    <p:extLst>
      <p:ext uri="{BB962C8B-B14F-4D97-AF65-F5344CB8AC3E}">
        <p14:creationId xmlns:p14="http://schemas.microsoft.com/office/powerpoint/2010/main" val="12975791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7057" name="Titre 1"/>
          <p:cNvSpPr>
            <a:spLocks noGrp="1"/>
          </p:cNvSpPr>
          <p:nvPr>
            <p:ph type="title"/>
          </p:nvPr>
        </p:nvSpPr>
        <p:spPr>
          <a:xfrm>
            <a:off x="-208368" y="-3049239"/>
            <a:ext cx="10363200" cy="3940175"/>
          </a:xfrm>
        </p:spPr>
        <p:txBody>
          <a:bodyPr>
            <a:normAutofit/>
          </a:bodyPr>
          <a:lstStyle/>
          <a:p>
            <a:pPr algn="ctr"/>
            <a:r>
              <a:rPr lang="fr-BE" sz="3200" b="1" cap="none" dirty="0">
                <a:latin typeface="Arial" charset="0"/>
                <a:ea typeface="MS PGothic" charset="0"/>
              </a:rPr>
              <a:t>Autonomie décisionnelle</a:t>
            </a:r>
          </a:p>
        </p:txBody>
      </p:sp>
      <p:sp>
        <p:nvSpPr>
          <p:cNvPr id="557058" name="Espace réservé du texte 2"/>
          <p:cNvSpPr>
            <a:spLocks noGrp="1"/>
          </p:cNvSpPr>
          <p:nvPr>
            <p:ph type="body" idx="1"/>
          </p:nvPr>
        </p:nvSpPr>
        <p:spPr>
          <a:xfrm>
            <a:off x="759076" y="1127760"/>
            <a:ext cx="8720204" cy="4388143"/>
          </a:xfrm>
        </p:spPr>
        <p:txBody>
          <a:bodyPr>
            <a:normAutofit fontScale="70000" lnSpcReduction="20000"/>
          </a:bodyPr>
          <a:lstStyle/>
          <a:p>
            <a:pPr marL="476250" indent="-476250">
              <a:lnSpc>
                <a:spcPct val="90000"/>
              </a:lnSpc>
            </a:pPr>
            <a:endParaRPr lang="nl-BE" sz="2600" b="1" dirty="0">
              <a:solidFill>
                <a:srgbClr val="000000"/>
              </a:solidFill>
              <a:latin typeface="Arial"/>
              <a:ea typeface="MS PGothic" charset="0"/>
              <a:cs typeface="Arial"/>
            </a:endParaRPr>
          </a:p>
          <a:p>
            <a:pPr marL="476250" indent="-476250">
              <a:lnSpc>
                <a:spcPct val="90000"/>
              </a:lnSpc>
            </a:pPr>
            <a:endParaRPr lang="nl-BE" sz="2600" dirty="0">
              <a:solidFill>
                <a:srgbClr val="000000"/>
              </a:solidFill>
              <a:latin typeface="Arial"/>
              <a:ea typeface="MS PGothic" charset="0"/>
              <a:cs typeface="Arial"/>
            </a:endParaRPr>
          </a:p>
          <a:p>
            <a:pPr marL="476250" indent="-476250">
              <a:lnSpc>
                <a:spcPct val="90000"/>
              </a:lnSpc>
            </a:pPr>
            <a:r>
              <a:rPr lang="fr-FR" sz="2600" dirty="0">
                <a:solidFill>
                  <a:srgbClr val="000000"/>
                </a:solidFill>
                <a:latin typeface="Arial"/>
                <a:ea typeface="MS PGothic" charset="0"/>
                <a:cs typeface="Arial"/>
              </a:rPr>
              <a:t>Euthanasie : adaptation du droit à des pratiques autrefois clandestines</a:t>
            </a:r>
          </a:p>
          <a:p>
            <a:pPr marL="476250" indent="-476250">
              <a:lnSpc>
                <a:spcPct val="90000"/>
              </a:lnSpc>
            </a:pPr>
            <a:r>
              <a:rPr lang="fr-FR" sz="2600" dirty="0">
                <a:solidFill>
                  <a:srgbClr val="000000"/>
                </a:solidFill>
                <a:latin typeface="Arial"/>
                <a:ea typeface="MS PGothic" charset="0"/>
                <a:cs typeface="Arial"/>
              </a:rPr>
              <a:t>Changement de paradigme, libération de la parole </a:t>
            </a:r>
            <a:r>
              <a:rPr lang="fr-FR" sz="2600" i="1" dirty="0">
                <a:solidFill>
                  <a:srgbClr val="000000"/>
                </a:solidFill>
                <a:latin typeface="Arial"/>
                <a:ea typeface="MS PGothic" charset="0"/>
                <a:cs typeface="Arial"/>
              </a:rPr>
              <a:t>du malade </a:t>
            </a:r>
            <a:r>
              <a:rPr lang="fr-FR" sz="2600" b="1" i="1" dirty="0">
                <a:solidFill>
                  <a:srgbClr val="000000"/>
                </a:solidFill>
                <a:latin typeface="Arial"/>
                <a:ea typeface="MS PGothic" charset="0"/>
                <a:cs typeface="Arial"/>
              </a:rPr>
              <a:t>et</a:t>
            </a:r>
            <a:r>
              <a:rPr lang="fr-FR" sz="2600" i="1" dirty="0">
                <a:solidFill>
                  <a:srgbClr val="000000"/>
                </a:solidFill>
                <a:latin typeface="Arial"/>
                <a:ea typeface="MS PGothic" charset="0"/>
                <a:cs typeface="Arial"/>
              </a:rPr>
              <a:t> du médecin</a:t>
            </a:r>
            <a:endParaRPr lang="nl-BE" sz="2600" dirty="0">
              <a:solidFill>
                <a:srgbClr val="000000"/>
              </a:solidFill>
              <a:latin typeface="Arial"/>
              <a:ea typeface="MS PGothic" charset="0"/>
              <a:cs typeface="Arial"/>
            </a:endParaRPr>
          </a:p>
          <a:p>
            <a:pPr marL="476250" indent="-476250">
              <a:lnSpc>
                <a:spcPct val="90000"/>
              </a:lnSpc>
            </a:pPr>
            <a:r>
              <a:rPr lang="fr-FR" sz="2600" dirty="0">
                <a:solidFill>
                  <a:srgbClr val="000000"/>
                </a:solidFill>
                <a:latin typeface="Arial"/>
                <a:ea typeface="MS PGothic" charset="0"/>
                <a:cs typeface="Arial"/>
              </a:rPr>
              <a:t>Qualité de vie : appréciation </a:t>
            </a:r>
            <a:r>
              <a:rPr lang="fr-FR" sz="2600" i="1" dirty="0">
                <a:solidFill>
                  <a:srgbClr val="000000"/>
                </a:solidFill>
                <a:latin typeface="Arial"/>
                <a:ea typeface="MS PGothic" charset="0"/>
                <a:cs typeface="Arial"/>
              </a:rPr>
              <a:t>nécessairement subjective</a:t>
            </a:r>
            <a:endParaRPr lang="fr-FR" sz="2600" dirty="0">
              <a:solidFill>
                <a:srgbClr val="000000"/>
              </a:solidFill>
              <a:latin typeface="Arial"/>
              <a:ea typeface="MS PGothic" charset="0"/>
              <a:cs typeface="Arial"/>
            </a:endParaRPr>
          </a:p>
          <a:p>
            <a:pPr marL="476250" indent="-476250">
              <a:lnSpc>
                <a:spcPct val="90000"/>
              </a:lnSpc>
            </a:pPr>
            <a:r>
              <a:rPr lang="fr-FR" sz="2600" dirty="0">
                <a:solidFill>
                  <a:srgbClr val="000000"/>
                </a:solidFill>
                <a:latin typeface="Arial"/>
                <a:ea typeface="MS PGothic" charset="0"/>
                <a:cs typeface="Arial"/>
                <a:sym typeface="Wingdings" charset="0"/>
              </a:rPr>
              <a:t> il faut s'ouvrir à la volonté de la personne</a:t>
            </a:r>
          </a:p>
          <a:p>
            <a:pPr marL="476250" indent="-476250">
              <a:lnSpc>
                <a:spcPct val="90000"/>
              </a:lnSpc>
            </a:pPr>
            <a:endParaRPr lang="fr-FR" sz="2600" dirty="0">
              <a:solidFill>
                <a:srgbClr val="000000"/>
              </a:solidFill>
              <a:latin typeface="Arial"/>
              <a:ea typeface="MS PGothic" charset="0"/>
              <a:cs typeface="Arial"/>
              <a:sym typeface="Wingdings" charset="0"/>
            </a:endParaRPr>
          </a:p>
          <a:p>
            <a:pPr marL="476250" indent="-476250">
              <a:lnSpc>
                <a:spcPct val="90000"/>
              </a:lnSpc>
            </a:pPr>
            <a:r>
              <a:rPr lang="fr-FR" sz="2600" dirty="0">
                <a:solidFill>
                  <a:srgbClr val="000000"/>
                </a:solidFill>
                <a:latin typeface="Arial"/>
                <a:ea typeface="MS PGothic" charset="0"/>
                <a:cs typeface="Arial"/>
                <a:sym typeface="Wingdings" charset="0"/>
              </a:rPr>
              <a:t>Débat orienté dans le m</a:t>
            </a:r>
            <a:r>
              <a:rPr lang="fr-FR" altLang="ja-JP" sz="2600" dirty="0">
                <a:solidFill>
                  <a:srgbClr val="000000"/>
                </a:solidFill>
                <a:latin typeface="Arial"/>
                <a:ea typeface="MS PGothic" charset="0"/>
                <a:cs typeface="Arial"/>
                <a:sym typeface="Wingdings" charset="0"/>
              </a:rPr>
              <a:t>ême</a:t>
            </a:r>
            <a:r>
              <a:rPr lang="fr-FR" sz="2600" dirty="0">
                <a:solidFill>
                  <a:srgbClr val="000000"/>
                </a:solidFill>
                <a:latin typeface="Arial"/>
                <a:ea typeface="MS PGothic" charset="0"/>
                <a:cs typeface="Arial"/>
                <a:sym typeface="Wingdings" charset="0"/>
              </a:rPr>
              <a:t> sens que les droits généraux des malades </a:t>
            </a:r>
            <a:r>
              <a:rPr lang="fr-FR" sz="2600" b="1" dirty="0">
                <a:solidFill>
                  <a:srgbClr val="000000"/>
                </a:solidFill>
                <a:latin typeface="Arial"/>
                <a:ea typeface="MS PGothic" charset="0"/>
                <a:cs typeface="Arial"/>
                <a:sym typeface="Wingdings" charset="0"/>
              </a:rPr>
              <a:t>: maîtrise du corps, autodétermination</a:t>
            </a:r>
          </a:p>
          <a:p>
            <a:pPr marL="476250" indent="-476250">
              <a:lnSpc>
                <a:spcPct val="90000"/>
              </a:lnSpc>
            </a:pPr>
            <a:r>
              <a:rPr lang="fr-FR" sz="2600" dirty="0">
                <a:solidFill>
                  <a:srgbClr val="000000"/>
                </a:solidFill>
                <a:latin typeface="Arial"/>
                <a:ea typeface="MS PGothic" charset="0"/>
                <a:cs typeface="Arial"/>
              </a:rPr>
              <a:t>Débat centré sur "</a:t>
            </a:r>
            <a:r>
              <a:rPr lang="fr-FR" sz="2600" i="1" dirty="0">
                <a:solidFill>
                  <a:srgbClr val="000000"/>
                </a:solidFill>
                <a:latin typeface="Arial"/>
                <a:ea typeface="MS PGothic" charset="0"/>
                <a:cs typeface="Arial"/>
              </a:rPr>
              <a:t>l'acte, pratiqué par un tiers, qui met intentionnellement fin à la vie d'une personne à la demande de celle-ci</a:t>
            </a:r>
            <a:r>
              <a:rPr lang="fr-FR" sz="2600" dirty="0">
                <a:solidFill>
                  <a:srgbClr val="000000"/>
                </a:solidFill>
                <a:latin typeface="Arial"/>
                <a:ea typeface="MS PGothic" charset="0"/>
                <a:cs typeface="Arial"/>
              </a:rPr>
              <a:t>" – </a:t>
            </a:r>
            <a:r>
              <a:rPr lang="fr-FR" sz="2600" b="1" dirty="0">
                <a:solidFill>
                  <a:srgbClr val="000000"/>
                </a:solidFill>
                <a:latin typeface="Arial"/>
                <a:ea typeface="MS PGothic" charset="0"/>
                <a:cs typeface="Arial"/>
              </a:rPr>
              <a:t>c'est l'intention qui importe</a:t>
            </a:r>
            <a:endParaRPr lang="fr-FR" sz="2600" dirty="0">
              <a:solidFill>
                <a:srgbClr val="000000"/>
              </a:solidFill>
              <a:latin typeface="Arial"/>
              <a:ea typeface="MS PGothic" charset="0"/>
              <a:cs typeface="Arial"/>
            </a:endParaRPr>
          </a:p>
          <a:p>
            <a:pPr marL="476250" indent="-476250">
              <a:lnSpc>
                <a:spcPct val="90000"/>
              </a:lnSpc>
            </a:pPr>
            <a:r>
              <a:rPr lang="fr-FR" sz="2600" dirty="0">
                <a:solidFill>
                  <a:srgbClr val="000000"/>
                </a:solidFill>
                <a:latin typeface="Arial"/>
                <a:ea typeface="MS PGothic" charset="0"/>
                <a:cs typeface="Arial"/>
              </a:rPr>
              <a:t>	(cf. définition consensuelle du C.C.B. – avis n°1 du 12 mai 1997 – </a:t>
            </a:r>
            <a:r>
              <a:rPr lang="fr-FR" sz="2600" dirty="0">
                <a:solidFill>
                  <a:srgbClr val="000000"/>
                </a:solidFill>
                <a:latin typeface="Arial"/>
                <a:ea typeface="MS PGothic" charset="0"/>
                <a:cs typeface="Arial"/>
                <a:hlinkClick r:id="rId3"/>
              </a:rPr>
              <a:t>http://www.health.fgov.be/bioeth</a:t>
            </a:r>
            <a:r>
              <a:rPr lang="fr-FR" sz="2600" dirty="0">
                <a:solidFill>
                  <a:srgbClr val="000000"/>
                </a:solidFill>
                <a:latin typeface="Arial"/>
                <a:ea typeface="MS PGothic" charset="0"/>
                <a:cs typeface="Arial"/>
              </a:rPr>
              <a:t>)</a:t>
            </a:r>
          </a:p>
          <a:p>
            <a:pPr marL="476250" indent="-476250" algn="just">
              <a:lnSpc>
                <a:spcPct val="90000"/>
              </a:lnSpc>
            </a:pPr>
            <a:endParaRPr lang="nl-BE" dirty="0">
              <a:latin typeface="Lucida Sans" charset="0"/>
              <a:ea typeface="MS PGothic" charset="0"/>
            </a:endParaRPr>
          </a:p>
          <a:p>
            <a:pPr marL="476250" indent="-476250" algn="just">
              <a:lnSpc>
                <a:spcPct val="90000"/>
              </a:lnSpc>
            </a:pPr>
            <a:endParaRPr lang="nl-BE" b="1" dirty="0">
              <a:latin typeface="Lucida Sans" charset="0"/>
              <a:ea typeface="MS PGothic" charset="0"/>
            </a:endParaRPr>
          </a:p>
          <a:p>
            <a:pPr marL="476250" indent="-476250" algn="just">
              <a:lnSpc>
                <a:spcPct val="90000"/>
              </a:lnSpc>
            </a:pPr>
            <a:endParaRPr lang="fr-FR" b="1" dirty="0">
              <a:latin typeface="Lucida Sans" charset="0"/>
              <a:ea typeface="MS PGothic" charset="0"/>
            </a:endParaRPr>
          </a:p>
          <a:p>
            <a:pPr marL="476250" indent="-476250" algn="just">
              <a:lnSpc>
                <a:spcPct val="90000"/>
              </a:lnSpc>
            </a:pPr>
            <a:endParaRPr lang="fr-FR" i="1" dirty="0">
              <a:latin typeface="Lucida Sans" charset="0"/>
              <a:ea typeface="MS PGothic" charset="0"/>
            </a:endParaRPr>
          </a:p>
        </p:txBody>
      </p:sp>
      <p:sp>
        <p:nvSpPr>
          <p:cNvPr id="557059"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E269FC8-6578-A94F-9E6D-6275A6C1E1C3}" type="slidenum">
              <a:rPr lang="fr-FR" sz="1200">
                <a:latin typeface="Verdana" charset="0"/>
              </a:rPr>
              <a:pPr/>
              <a:t>11</a:t>
            </a:fld>
            <a:endParaRPr lang="fr-FR" sz="1200">
              <a:latin typeface="Verdana" charset="0"/>
            </a:endParaRPr>
          </a:p>
        </p:txBody>
      </p:sp>
    </p:spTree>
    <p:extLst>
      <p:ext uri="{BB962C8B-B14F-4D97-AF65-F5344CB8AC3E}">
        <p14:creationId xmlns:p14="http://schemas.microsoft.com/office/powerpoint/2010/main" val="717145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9105" name="Titre 1"/>
          <p:cNvSpPr>
            <a:spLocks noGrp="1"/>
          </p:cNvSpPr>
          <p:nvPr>
            <p:ph type="title"/>
          </p:nvPr>
        </p:nvSpPr>
        <p:spPr>
          <a:xfrm>
            <a:off x="-594200" y="-3059161"/>
            <a:ext cx="10363200" cy="3940175"/>
          </a:xfrm>
        </p:spPr>
        <p:txBody>
          <a:bodyPr>
            <a:normAutofit/>
          </a:bodyPr>
          <a:lstStyle/>
          <a:p>
            <a:pPr algn="ctr"/>
            <a:r>
              <a:rPr lang="fr-BE" sz="3200" b="1" cap="none" dirty="0">
                <a:latin typeface="Arial" charset="0"/>
                <a:ea typeface="MS PGothic" charset="0"/>
              </a:rPr>
              <a:t>Autonomie décisionnelle</a:t>
            </a:r>
          </a:p>
        </p:txBody>
      </p:sp>
      <p:sp>
        <p:nvSpPr>
          <p:cNvPr id="559106" name="Espace réservé du texte 2"/>
          <p:cNvSpPr>
            <a:spLocks noGrp="1"/>
          </p:cNvSpPr>
          <p:nvPr>
            <p:ph type="body" idx="1"/>
          </p:nvPr>
        </p:nvSpPr>
        <p:spPr>
          <a:xfrm>
            <a:off x="851904" y="1393891"/>
            <a:ext cx="8507570" cy="4341631"/>
          </a:xfrm>
        </p:spPr>
        <p:txBody>
          <a:bodyPr>
            <a:normAutofit fontScale="92500" lnSpcReduction="10000"/>
          </a:bodyPr>
          <a:lstStyle/>
          <a:p>
            <a:pPr>
              <a:lnSpc>
                <a:spcPct val="90000"/>
              </a:lnSpc>
            </a:pPr>
            <a:endParaRPr lang="fr-BE" u="sng" dirty="0">
              <a:latin typeface="Lucida Sans" charset="0"/>
              <a:ea typeface="MS PGothic" charset="0"/>
            </a:endParaRPr>
          </a:p>
          <a:p>
            <a:pPr>
              <a:lnSpc>
                <a:spcPct val="90000"/>
              </a:lnSpc>
            </a:pPr>
            <a:r>
              <a:rPr lang="fr-FR" dirty="0">
                <a:solidFill>
                  <a:srgbClr val="000000"/>
                </a:solidFill>
                <a:latin typeface="Arial"/>
                <a:ea typeface="MS PGothic" charset="0"/>
                <a:cs typeface="Arial"/>
              </a:rPr>
              <a:t>Fin de vie envisagée par référence </a:t>
            </a:r>
            <a:r>
              <a:rPr lang="fr-FR" b="1" i="1" dirty="0">
                <a:solidFill>
                  <a:srgbClr val="000000"/>
                </a:solidFill>
                <a:latin typeface="Arial"/>
                <a:ea typeface="MS PGothic" charset="0"/>
                <a:cs typeface="Arial"/>
              </a:rPr>
              <a:t>non aux obligations légales et déontologiques du médecin</a:t>
            </a:r>
            <a:r>
              <a:rPr lang="fr-FR" dirty="0">
                <a:solidFill>
                  <a:srgbClr val="000000"/>
                </a:solidFill>
                <a:latin typeface="Arial"/>
                <a:ea typeface="MS PGothic" charset="0"/>
                <a:cs typeface="Arial"/>
              </a:rPr>
              <a:t> mais</a:t>
            </a:r>
            <a:r>
              <a:rPr lang="fr-FR" i="1" dirty="0">
                <a:solidFill>
                  <a:srgbClr val="000000"/>
                </a:solidFill>
                <a:latin typeface="Arial"/>
                <a:ea typeface="MS PGothic" charset="0"/>
                <a:cs typeface="Arial"/>
              </a:rPr>
              <a:t> </a:t>
            </a:r>
            <a:r>
              <a:rPr lang="fr-FR" dirty="0">
                <a:solidFill>
                  <a:srgbClr val="000000"/>
                </a:solidFill>
                <a:latin typeface="Arial"/>
                <a:ea typeface="MS PGothic" charset="0"/>
                <a:cs typeface="Arial"/>
              </a:rPr>
              <a:t>à </a:t>
            </a:r>
            <a:r>
              <a:rPr lang="fr-FR" b="1" i="1" dirty="0">
                <a:solidFill>
                  <a:srgbClr val="000000"/>
                </a:solidFill>
                <a:latin typeface="Arial"/>
                <a:ea typeface="MS PGothic" charset="0"/>
                <a:cs typeface="Arial"/>
              </a:rPr>
              <a:t>l'autonomie intrinsèque de la personne </a:t>
            </a:r>
            <a:r>
              <a:rPr lang="fr-FR" i="1" dirty="0">
                <a:solidFill>
                  <a:srgbClr val="000000"/>
                </a:solidFill>
                <a:latin typeface="Arial"/>
                <a:ea typeface="MS PGothic" charset="0"/>
                <a:cs typeface="Arial"/>
              </a:rPr>
              <a:t>et à son aptitude souveraine à se réapproprier sa propre mort</a:t>
            </a:r>
            <a:endParaRPr lang="fr-FR" dirty="0">
              <a:solidFill>
                <a:srgbClr val="000000"/>
              </a:solidFill>
              <a:latin typeface="Arial"/>
              <a:ea typeface="MS PGothic" charset="0"/>
              <a:cs typeface="Arial"/>
            </a:endParaRPr>
          </a:p>
          <a:p>
            <a:pPr>
              <a:lnSpc>
                <a:spcPct val="90000"/>
              </a:lnSpc>
            </a:pPr>
            <a:endParaRPr lang="fr-FR" dirty="0">
              <a:solidFill>
                <a:srgbClr val="000000"/>
              </a:solidFill>
              <a:latin typeface="Arial"/>
              <a:ea typeface="MS PGothic" charset="0"/>
              <a:cs typeface="Arial"/>
            </a:endParaRPr>
          </a:p>
          <a:p>
            <a:pPr marL="0" lvl="1">
              <a:lnSpc>
                <a:spcPct val="90000"/>
              </a:lnSpc>
              <a:buClr>
                <a:schemeClr val="tx2"/>
              </a:buClr>
            </a:pPr>
            <a:r>
              <a:rPr lang="fr-FR" sz="2000" dirty="0">
                <a:solidFill>
                  <a:srgbClr val="000000"/>
                </a:solidFill>
                <a:latin typeface="Arial"/>
                <a:ea typeface="MS PGothic" charset="0"/>
                <a:cs typeface="Arial"/>
              </a:rPr>
              <a:t>Arrêt traitement inutile, sédation contrôlée : actes médicaux légitimes en droit commun (pourvu qu'ils s'entourent des garanties voulues)</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Euthanasie : "don de mort consciente" (geste exceptionnel)</a:t>
            </a:r>
            <a:endParaRPr lang="fr-BE" dirty="0">
              <a:solidFill>
                <a:srgbClr val="000000"/>
              </a:solidFill>
              <a:latin typeface="Arial"/>
              <a:ea typeface="MS PGothic" charset="0"/>
              <a:cs typeface="Arial"/>
            </a:endParaRPr>
          </a:p>
          <a:p>
            <a:pPr>
              <a:lnSpc>
                <a:spcPct val="90000"/>
              </a:lnSpc>
            </a:pPr>
            <a:endParaRPr lang="fr-FR" dirty="0">
              <a:solidFill>
                <a:srgbClr val="000000"/>
              </a:solidFill>
              <a:latin typeface="Arial"/>
              <a:ea typeface="MS PGothic" charset="0"/>
              <a:cs typeface="Arial"/>
            </a:endParaRPr>
          </a:p>
          <a:p>
            <a:pPr>
              <a:lnSpc>
                <a:spcPct val="90000"/>
              </a:lnSpc>
            </a:pPr>
            <a:r>
              <a:rPr lang="fr-FR" b="1" dirty="0">
                <a:solidFill>
                  <a:srgbClr val="000000"/>
                </a:solidFill>
                <a:latin typeface="Arial"/>
                <a:ea typeface="MS PGothic" charset="0"/>
                <a:cs typeface="Arial"/>
              </a:rPr>
              <a:t>L'autonomie du patient doit lui offrir une réelle faculté de choix</a:t>
            </a:r>
            <a:r>
              <a:rPr lang="fr-FR" dirty="0">
                <a:solidFill>
                  <a:srgbClr val="000000"/>
                </a:solidFill>
                <a:latin typeface="Arial"/>
                <a:ea typeface="MS PGothic" charset="0"/>
                <a:cs typeface="Arial"/>
              </a:rPr>
              <a:t> :</a:t>
            </a:r>
          </a:p>
          <a:p>
            <a:pPr>
              <a:lnSpc>
                <a:spcPct val="90000"/>
              </a:lnSpc>
            </a:pPr>
            <a:r>
              <a:rPr lang="fr-FR" b="1" dirty="0">
                <a:solidFill>
                  <a:srgbClr val="000000"/>
                </a:solidFill>
                <a:latin typeface="Arial"/>
                <a:ea typeface="MS PGothic" charset="0"/>
                <a:cs typeface="Arial"/>
              </a:rPr>
              <a:t>			c'est lui, ici, qui est </a:t>
            </a:r>
            <a:r>
              <a:rPr lang="fr-FR" b="1" i="1" dirty="0">
                <a:solidFill>
                  <a:srgbClr val="000000"/>
                </a:solidFill>
                <a:latin typeface="Arial"/>
                <a:ea typeface="MS PGothic" charset="0"/>
                <a:cs typeface="Arial"/>
              </a:rPr>
              <a:t>à l'initiative du geste</a:t>
            </a: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			(</a:t>
            </a:r>
            <a:r>
              <a:rPr lang="fr-FR" u="sng" dirty="0">
                <a:solidFill>
                  <a:srgbClr val="000000"/>
                </a:solidFill>
                <a:latin typeface="Arial"/>
                <a:ea typeface="MS PGothic" charset="0"/>
                <a:cs typeface="Arial"/>
              </a:rPr>
              <a:t>demande</a:t>
            </a:r>
            <a:r>
              <a:rPr lang="fr-FR" dirty="0">
                <a:solidFill>
                  <a:srgbClr val="000000"/>
                </a:solidFill>
                <a:latin typeface="Arial"/>
                <a:ea typeface="MS PGothic" charset="0"/>
                <a:cs typeface="Arial"/>
              </a:rPr>
              <a:t>, pas "consentement")</a:t>
            </a:r>
            <a:endParaRPr lang="fr-FR" b="1" i="1" dirty="0">
              <a:solidFill>
                <a:srgbClr val="000000"/>
              </a:solidFill>
              <a:latin typeface="Arial"/>
              <a:ea typeface="MS PGothic" charset="0"/>
              <a:cs typeface="Arial"/>
            </a:endParaRPr>
          </a:p>
          <a:p>
            <a:pPr>
              <a:lnSpc>
                <a:spcPct val="90000"/>
              </a:lnSpc>
            </a:pPr>
            <a:endParaRPr lang="fr-FR" dirty="0">
              <a:solidFill>
                <a:srgbClr val="000000"/>
              </a:solidFill>
              <a:latin typeface="Arial"/>
              <a:ea typeface="MS PGothic" charset="0"/>
              <a:cs typeface="Arial"/>
            </a:endParaRPr>
          </a:p>
          <a:p>
            <a:pPr>
              <a:lnSpc>
                <a:spcPct val="90000"/>
              </a:lnSpc>
            </a:pPr>
            <a:endParaRPr lang="fr-FR" i="1" dirty="0">
              <a:solidFill>
                <a:srgbClr val="000000"/>
              </a:solidFill>
              <a:latin typeface="Arial"/>
              <a:ea typeface="MS PGothic" charset="0"/>
              <a:cs typeface="Arial"/>
            </a:endParaRPr>
          </a:p>
        </p:txBody>
      </p:sp>
      <p:sp>
        <p:nvSpPr>
          <p:cNvPr id="55910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285C526E-C71C-5645-99E3-EA943C01701B}" type="slidenum">
              <a:rPr lang="fr-FR" sz="1200">
                <a:latin typeface="Verdana" charset="0"/>
              </a:rPr>
              <a:pPr/>
              <a:t>12</a:t>
            </a:fld>
            <a:endParaRPr lang="fr-FR" sz="1200">
              <a:latin typeface="Verdana" charset="0"/>
            </a:endParaRPr>
          </a:p>
        </p:txBody>
      </p:sp>
    </p:spTree>
    <p:extLst>
      <p:ext uri="{BB962C8B-B14F-4D97-AF65-F5344CB8AC3E}">
        <p14:creationId xmlns:p14="http://schemas.microsoft.com/office/powerpoint/2010/main" val="2101018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1153" name="Titre 1"/>
          <p:cNvSpPr>
            <a:spLocks noGrp="1"/>
          </p:cNvSpPr>
          <p:nvPr>
            <p:ph type="title"/>
          </p:nvPr>
        </p:nvSpPr>
        <p:spPr>
          <a:xfrm>
            <a:off x="-693423" y="-3039318"/>
            <a:ext cx="10363200" cy="3940175"/>
          </a:xfrm>
        </p:spPr>
        <p:txBody>
          <a:bodyPr>
            <a:normAutofit/>
          </a:bodyPr>
          <a:lstStyle/>
          <a:p>
            <a:pPr algn="ctr"/>
            <a:r>
              <a:rPr lang="fr-BE" sz="3200" b="1" cap="none" dirty="0">
                <a:latin typeface="Arial" charset="0"/>
                <a:ea typeface="MS PGothic" charset="0"/>
              </a:rPr>
              <a:t>Autonomie décisionnelle</a:t>
            </a:r>
          </a:p>
        </p:txBody>
      </p:sp>
      <p:sp>
        <p:nvSpPr>
          <p:cNvPr id="561154" name="Espace réservé du texte 2"/>
          <p:cNvSpPr>
            <a:spLocks noGrp="1"/>
          </p:cNvSpPr>
          <p:nvPr>
            <p:ph type="body" idx="1"/>
          </p:nvPr>
        </p:nvSpPr>
        <p:spPr>
          <a:xfrm>
            <a:off x="966326" y="1634988"/>
            <a:ext cx="8204073" cy="4011031"/>
          </a:xfrm>
        </p:spPr>
        <p:txBody>
          <a:bodyPr>
            <a:normAutofit lnSpcReduction="10000"/>
          </a:bodyPr>
          <a:lstStyle/>
          <a:p>
            <a:pPr>
              <a:lnSpc>
                <a:spcPct val="90000"/>
              </a:lnSpc>
            </a:pPr>
            <a:r>
              <a:rPr lang="fr-FR" dirty="0">
                <a:solidFill>
                  <a:srgbClr val="000000"/>
                </a:solidFill>
                <a:latin typeface="Arial"/>
                <a:ea typeface="MS PGothic" charset="0"/>
                <a:cs typeface="Arial"/>
              </a:rPr>
              <a:t>Le patient a le droit de refuser un traitement, </a:t>
            </a:r>
            <a:r>
              <a:rPr lang="fr-FR" b="1" i="1" dirty="0">
                <a:solidFill>
                  <a:srgbClr val="000000"/>
                </a:solidFill>
                <a:latin typeface="Arial"/>
                <a:ea typeface="MS PGothic" charset="0"/>
                <a:cs typeface="Arial"/>
              </a:rPr>
              <a:t>même</a:t>
            </a:r>
            <a:r>
              <a:rPr lang="fr-FR" dirty="0">
                <a:solidFill>
                  <a:srgbClr val="000000"/>
                </a:solidFill>
                <a:latin typeface="Arial"/>
                <a:ea typeface="MS PGothic" charset="0"/>
                <a:cs typeface="Arial"/>
              </a:rPr>
              <a:t> s'il comporte encore un certain espoir </a:t>
            </a:r>
            <a:r>
              <a:rPr lang="fr-FR" dirty="0">
                <a:solidFill>
                  <a:srgbClr val="000000"/>
                </a:solidFill>
                <a:latin typeface="Arial"/>
                <a:ea typeface="MS PGothic" charset="0"/>
                <a:cs typeface="Arial"/>
                <a:sym typeface="Wingdings" charset="0"/>
              </a:rPr>
              <a:t> i</a:t>
            </a:r>
            <a:r>
              <a:rPr lang="fr-FR" dirty="0">
                <a:solidFill>
                  <a:srgbClr val="000000"/>
                </a:solidFill>
                <a:latin typeface="Arial"/>
                <a:ea typeface="MS PGothic" charset="0"/>
                <a:cs typeface="Arial"/>
              </a:rPr>
              <a:t>mposer un "filtre palliatif" est abusif et illégitime (et, en pratique, inutile)</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Promotion systématique des </a:t>
            </a:r>
            <a:r>
              <a:rPr lang="fr-FR" b="1" dirty="0">
                <a:solidFill>
                  <a:srgbClr val="000000"/>
                </a:solidFill>
                <a:latin typeface="Arial"/>
                <a:ea typeface="MS PGothic" charset="0"/>
                <a:cs typeface="Arial"/>
              </a:rPr>
              <a:t>droits du patient</a:t>
            </a:r>
            <a:r>
              <a:rPr lang="fr-FR" dirty="0">
                <a:solidFill>
                  <a:srgbClr val="000000"/>
                </a:solidFill>
                <a:latin typeface="Arial"/>
                <a:ea typeface="MS PGothic" charset="0"/>
                <a:cs typeface="Arial"/>
              </a:rPr>
              <a:t> et d'une approche de la relation médicale </a:t>
            </a:r>
            <a:r>
              <a:rPr lang="fr-FR" b="1" dirty="0">
                <a:solidFill>
                  <a:srgbClr val="000000"/>
                </a:solidFill>
                <a:latin typeface="Arial"/>
                <a:ea typeface="MS PGothic" charset="0"/>
                <a:cs typeface="Arial"/>
              </a:rPr>
              <a:t>plus moderne, respectueuse, égalitaire</a:t>
            </a:r>
            <a:r>
              <a:rPr lang="fr-FR" dirty="0">
                <a:solidFill>
                  <a:srgbClr val="000000"/>
                </a:solidFill>
                <a:latin typeface="Arial"/>
                <a:ea typeface="MS PGothic" charset="0"/>
                <a:cs typeface="Arial"/>
              </a:rPr>
              <a:t> : maîtrise corporelle, autonomie décisionnelle, respect de la vie privée et de l'intégrité physique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au sens non seulement d'une faculté d'</a:t>
            </a:r>
            <a:r>
              <a:rPr lang="fr-FR" i="1" dirty="0">
                <a:solidFill>
                  <a:srgbClr val="000000"/>
                </a:solidFill>
                <a:latin typeface="Arial"/>
                <a:ea typeface="MS PGothic" charset="0"/>
                <a:cs typeface="Arial"/>
              </a:rPr>
              <a:t>opposition</a:t>
            </a:r>
            <a:r>
              <a:rPr lang="fr-FR" dirty="0">
                <a:solidFill>
                  <a:srgbClr val="000000"/>
                </a:solidFill>
                <a:latin typeface="Arial"/>
                <a:ea typeface="MS PGothic" charset="0"/>
                <a:cs typeface="Arial"/>
              </a:rPr>
              <a:t> mais aussi de </a:t>
            </a:r>
            <a:r>
              <a:rPr lang="fr-FR" i="1" dirty="0">
                <a:solidFill>
                  <a:srgbClr val="000000"/>
                </a:solidFill>
                <a:latin typeface="Arial"/>
                <a:ea typeface="MS PGothic" charset="0"/>
                <a:cs typeface="Arial"/>
              </a:rPr>
              <a:t>disposition de soi</a:t>
            </a:r>
          </a:p>
          <a:p>
            <a:pPr>
              <a:lnSpc>
                <a:spcPct val="90000"/>
              </a:lnSpc>
            </a:pPr>
            <a:endParaRPr lang="fr-FR" i="1" dirty="0">
              <a:solidFill>
                <a:srgbClr val="000000"/>
              </a:solidFill>
              <a:latin typeface="Arial"/>
              <a:ea typeface="MS PGothic" charset="0"/>
              <a:cs typeface="Arial"/>
            </a:endParaRPr>
          </a:p>
          <a:p>
            <a:pPr>
              <a:lnSpc>
                <a:spcPct val="90000"/>
              </a:lnSpc>
            </a:pPr>
            <a:r>
              <a:rPr lang="fr-FR" b="1" dirty="0">
                <a:solidFill>
                  <a:srgbClr val="000000"/>
                </a:solidFill>
                <a:latin typeface="Arial"/>
                <a:ea typeface="MS PGothic" charset="0"/>
                <a:cs typeface="Arial"/>
              </a:rPr>
              <a:t>Droit à l'autodétermination et à la libre disposition du corps : pierre d'angle du droit (bio)médical moderne – impératif de cohérence du droit</a:t>
            </a:r>
            <a:endParaRPr lang="fr-FR" dirty="0">
              <a:solidFill>
                <a:srgbClr val="000000"/>
              </a:solidFill>
              <a:latin typeface="Arial"/>
              <a:ea typeface="MS PGothic" charset="0"/>
              <a:cs typeface="Arial"/>
            </a:endParaRPr>
          </a:p>
          <a:p>
            <a:pPr algn="just">
              <a:lnSpc>
                <a:spcPct val="90000"/>
              </a:lnSpc>
            </a:pPr>
            <a:endParaRPr lang="fr-FR" dirty="0">
              <a:latin typeface="Lucida Sans" charset="0"/>
              <a:ea typeface="MS PGothic" charset="0"/>
            </a:endParaRPr>
          </a:p>
          <a:p>
            <a:pPr algn="just">
              <a:lnSpc>
                <a:spcPct val="90000"/>
              </a:lnSpc>
            </a:pPr>
            <a:endParaRPr lang="fr-FR" dirty="0">
              <a:latin typeface="Lucida Sans" charset="0"/>
              <a:ea typeface="MS PGothic" charset="0"/>
            </a:endParaRPr>
          </a:p>
          <a:p>
            <a:pPr algn="just">
              <a:lnSpc>
                <a:spcPct val="90000"/>
              </a:lnSpc>
            </a:pPr>
            <a:endParaRPr lang="fr-FR" i="1" dirty="0">
              <a:latin typeface="Lucida Sans" charset="0"/>
              <a:ea typeface="MS PGothic" charset="0"/>
            </a:endParaRPr>
          </a:p>
        </p:txBody>
      </p:sp>
      <p:sp>
        <p:nvSpPr>
          <p:cNvPr id="561155"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8BFC5E9-EB11-E744-9E85-E92FC70BE597}" type="slidenum">
              <a:rPr lang="fr-FR" sz="1200">
                <a:latin typeface="Verdana" charset="0"/>
              </a:rPr>
              <a:pPr/>
              <a:t>13</a:t>
            </a:fld>
            <a:endParaRPr lang="fr-FR" sz="1200">
              <a:latin typeface="Verdana" charset="0"/>
            </a:endParaRPr>
          </a:p>
        </p:txBody>
      </p:sp>
    </p:spTree>
    <p:extLst>
      <p:ext uri="{BB962C8B-B14F-4D97-AF65-F5344CB8AC3E}">
        <p14:creationId xmlns:p14="http://schemas.microsoft.com/office/powerpoint/2010/main" val="13785945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01" name="Titre 1"/>
          <p:cNvSpPr>
            <a:spLocks noGrp="1"/>
          </p:cNvSpPr>
          <p:nvPr>
            <p:ph type="title"/>
          </p:nvPr>
        </p:nvSpPr>
        <p:spPr>
          <a:xfrm>
            <a:off x="-524744" y="-3039318"/>
            <a:ext cx="10363200" cy="3940175"/>
          </a:xfrm>
        </p:spPr>
        <p:txBody>
          <a:bodyPr>
            <a:normAutofit/>
          </a:bodyPr>
          <a:lstStyle/>
          <a:p>
            <a:pPr algn="ctr"/>
            <a:r>
              <a:rPr lang="fr-BE" sz="3200" b="1" cap="none" dirty="0">
                <a:latin typeface="Arial" charset="0"/>
                <a:ea typeface="MS PGothic" charset="0"/>
              </a:rPr>
              <a:t>Fin de vie : droits fondamentaux</a:t>
            </a:r>
          </a:p>
        </p:txBody>
      </p:sp>
      <p:sp>
        <p:nvSpPr>
          <p:cNvPr id="563202" name="Espace réservé du texte 2"/>
          <p:cNvSpPr>
            <a:spLocks noGrp="1"/>
          </p:cNvSpPr>
          <p:nvPr>
            <p:ph type="body" idx="1"/>
          </p:nvPr>
        </p:nvSpPr>
        <p:spPr>
          <a:xfrm>
            <a:off x="757990" y="969139"/>
            <a:ext cx="8642508" cy="4248822"/>
          </a:xfrm>
        </p:spPr>
        <p:txBody>
          <a:bodyPr>
            <a:noAutofit/>
          </a:bodyPr>
          <a:lstStyle/>
          <a:p>
            <a:pPr>
              <a:lnSpc>
                <a:spcPct val="90000"/>
              </a:lnSpc>
            </a:pPr>
            <a:r>
              <a:rPr lang="fr-FR" dirty="0">
                <a:solidFill>
                  <a:srgbClr val="000000"/>
                </a:solidFill>
                <a:latin typeface="Arial"/>
                <a:ea typeface="MS PGothic" charset="0"/>
                <a:cs typeface="Arial"/>
              </a:rPr>
              <a:t>L. 28 mai 2002 = loi de droit pénal ("</a:t>
            </a:r>
            <a:r>
              <a:rPr lang="fr-FR" i="1" dirty="0">
                <a:solidFill>
                  <a:srgbClr val="000000"/>
                </a:solidFill>
                <a:latin typeface="Arial"/>
                <a:ea typeface="MS PGothic" charset="0"/>
                <a:cs typeface="Arial"/>
              </a:rPr>
              <a:t>Le médecin qui pratique une euthanasie ne commet pas d'infraction s'il s'est assuré que …</a:t>
            </a:r>
            <a:r>
              <a:rPr lang="fr-FR" dirty="0">
                <a:solidFill>
                  <a:srgbClr val="000000"/>
                </a:solidFill>
                <a:latin typeface="Arial"/>
                <a:ea typeface="MS PGothic" charset="0"/>
                <a:cs typeface="Arial"/>
              </a:rPr>
              <a:t>")</a:t>
            </a:r>
          </a:p>
          <a:p>
            <a:pPr>
              <a:lnSpc>
                <a:spcPct val="90000"/>
              </a:lnSpc>
            </a:pPr>
            <a:endParaRPr lang="fr-FR" sz="800" dirty="0">
              <a:solidFill>
                <a:srgbClr val="000000"/>
              </a:solidFill>
              <a:latin typeface="Arial"/>
              <a:ea typeface="MS PGothic" charset="0"/>
              <a:cs typeface="Arial"/>
            </a:endParaRPr>
          </a:p>
          <a:p>
            <a:pPr algn="ctr">
              <a:lnSpc>
                <a:spcPct val="90000"/>
              </a:lnSpc>
            </a:pPr>
            <a:r>
              <a:rPr lang="fr-FR" b="1" u="sng" dirty="0">
                <a:solidFill>
                  <a:srgbClr val="000000"/>
                </a:solidFill>
                <a:latin typeface="Arial"/>
                <a:ea typeface="MS PGothic" charset="0"/>
                <a:cs typeface="Arial"/>
              </a:rPr>
              <a:t>Conforme à la jurisprudence de la Cour EDH :</a:t>
            </a:r>
          </a:p>
          <a:p>
            <a:pPr marL="742950" lvl="1" indent="-285750">
              <a:lnSpc>
                <a:spcPct val="90000"/>
              </a:lnSpc>
              <a:buFont typeface="Arial" charset="0"/>
              <a:buChar char="•"/>
            </a:pPr>
            <a:r>
              <a:rPr lang="fr-FR" sz="1600" dirty="0">
                <a:solidFill>
                  <a:srgbClr val="000000"/>
                </a:solidFill>
                <a:latin typeface="Arial"/>
                <a:ea typeface="MS PGothic" charset="0"/>
                <a:cs typeface="Arial"/>
              </a:rPr>
              <a:t>Arrêt </a:t>
            </a:r>
            <a:r>
              <a:rPr lang="fr-FR" sz="1600" i="1" dirty="0" err="1">
                <a:solidFill>
                  <a:srgbClr val="000000"/>
                </a:solidFill>
                <a:latin typeface="Arial"/>
                <a:ea typeface="MS PGothic" charset="0"/>
                <a:cs typeface="Arial"/>
              </a:rPr>
              <a:t>Pretty</a:t>
            </a:r>
            <a:r>
              <a:rPr lang="fr-FR" sz="1600" i="1" dirty="0">
                <a:solidFill>
                  <a:srgbClr val="000000"/>
                </a:solidFill>
                <a:latin typeface="Arial"/>
                <a:ea typeface="MS PGothic" charset="0"/>
                <a:cs typeface="Arial"/>
              </a:rPr>
              <a:t> c. Royaume-Uni</a:t>
            </a:r>
            <a:r>
              <a:rPr lang="fr-FR" sz="1600" dirty="0">
                <a:solidFill>
                  <a:srgbClr val="000000"/>
                </a:solidFill>
                <a:latin typeface="Arial"/>
                <a:ea typeface="MS PGothic" charset="0"/>
                <a:cs typeface="Arial"/>
              </a:rPr>
              <a:t>, 29 avril 2002</a:t>
            </a:r>
          </a:p>
          <a:p>
            <a:pPr marL="742950" lvl="1" indent="-285750">
              <a:lnSpc>
                <a:spcPct val="90000"/>
              </a:lnSpc>
              <a:buFont typeface="Arial" charset="0"/>
              <a:buChar char="•"/>
            </a:pPr>
            <a:r>
              <a:rPr lang="fr-FR" sz="1600" dirty="0">
                <a:solidFill>
                  <a:srgbClr val="000000"/>
                </a:solidFill>
                <a:latin typeface="Arial"/>
                <a:ea typeface="MS PGothic" charset="0"/>
                <a:cs typeface="Arial"/>
              </a:rPr>
              <a:t>Arrêt </a:t>
            </a:r>
            <a:r>
              <a:rPr lang="fr-FR" sz="1600" i="1" dirty="0">
                <a:solidFill>
                  <a:srgbClr val="000000"/>
                </a:solidFill>
                <a:latin typeface="Arial"/>
                <a:ea typeface="MS PGothic" charset="0"/>
                <a:cs typeface="Arial"/>
              </a:rPr>
              <a:t>Haas c. Suisse</a:t>
            </a:r>
            <a:r>
              <a:rPr lang="fr-FR" sz="1600" dirty="0">
                <a:solidFill>
                  <a:srgbClr val="000000"/>
                </a:solidFill>
                <a:latin typeface="Arial"/>
                <a:ea typeface="MS PGothic" charset="0"/>
                <a:cs typeface="Arial"/>
              </a:rPr>
              <a:t>, 20 janvier 2011</a:t>
            </a:r>
          </a:p>
          <a:p>
            <a:pPr marL="742950" lvl="1" indent="-285750">
              <a:lnSpc>
                <a:spcPct val="90000"/>
              </a:lnSpc>
              <a:buFont typeface="Arial" charset="0"/>
              <a:buChar char="•"/>
            </a:pPr>
            <a:r>
              <a:rPr lang="fr-FR" sz="1600" dirty="0">
                <a:solidFill>
                  <a:srgbClr val="000000"/>
                </a:solidFill>
                <a:latin typeface="Arial"/>
                <a:ea typeface="MS PGothic" charset="0"/>
                <a:cs typeface="Arial"/>
              </a:rPr>
              <a:t>Arrêt </a:t>
            </a:r>
            <a:r>
              <a:rPr lang="fr-FR" sz="1600" i="1" dirty="0">
                <a:solidFill>
                  <a:srgbClr val="000000"/>
                </a:solidFill>
                <a:latin typeface="Arial"/>
                <a:ea typeface="MS PGothic" charset="0"/>
                <a:cs typeface="Arial"/>
              </a:rPr>
              <a:t>Koch c. Allemagne</a:t>
            </a:r>
            <a:r>
              <a:rPr lang="fr-FR" sz="1600" dirty="0">
                <a:solidFill>
                  <a:srgbClr val="000000"/>
                </a:solidFill>
                <a:latin typeface="Arial"/>
                <a:ea typeface="MS PGothic" charset="0"/>
                <a:cs typeface="Arial"/>
              </a:rPr>
              <a:t>, 19 juillet 2012</a:t>
            </a:r>
          </a:p>
          <a:p>
            <a:pPr marL="742950" lvl="1" indent="-285750">
              <a:lnSpc>
                <a:spcPct val="90000"/>
              </a:lnSpc>
              <a:buFont typeface="Arial" charset="0"/>
              <a:buChar char="•"/>
            </a:pPr>
            <a:r>
              <a:rPr lang="fr-FR" sz="1600" dirty="0">
                <a:solidFill>
                  <a:srgbClr val="000000"/>
                </a:solidFill>
                <a:latin typeface="Arial"/>
                <a:ea typeface="MS PGothic" charset="0"/>
                <a:cs typeface="Arial"/>
              </a:rPr>
              <a:t>Arrêt </a:t>
            </a:r>
            <a:r>
              <a:rPr lang="fr-FR" sz="1600" i="1" dirty="0">
                <a:solidFill>
                  <a:srgbClr val="000000"/>
                </a:solidFill>
                <a:latin typeface="Arial"/>
                <a:ea typeface="MS PGothic" charset="0"/>
                <a:cs typeface="Arial"/>
              </a:rPr>
              <a:t>Lambert c. France</a:t>
            </a:r>
            <a:r>
              <a:rPr lang="fr-FR" sz="1600" dirty="0">
                <a:solidFill>
                  <a:srgbClr val="000000"/>
                </a:solidFill>
                <a:latin typeface="Arial"/>
                <a:ea typeface="MS PGothic" charset="0"/>
                <a:cs typeface="Arial"/>
              </a:rPr>
              <a:t>, 5 juin 2015</a:t>
            </a:r>
          </a:p>
          <a:p>
            <a:pPr marL="742950" lvl="1" indent="-285750">
              <a:lnSpc>
                <a:spcPct val="90000"/>
              </a:lnSpc>
              <a:buFont typeface="Arial" charset="0"/>
              <a:buChar char="•"/>
            </a:pPr>
            <a:r>
              <a:rPr lang="fr-FR" sz="1600" dirty="0">
                <a:solidFill>
                  <a:srgbClr val="000000"/>
                </a:solidFill>
                <a:latin typeface="Arial"/>
                <a:ea typeface="MS PGothic" charset="0"/>
                <a:cs typeface="Arial"/>
              </a:rPr>
              <a:t>Arrêt </a:t>
            </a:r>
            <a:r>
              <a:rPr lang="fr-FR" sz="1600" i="1" dirty="0">
                <a:solidFill>
                  <a:srgbClr val="000000"/>
                </a:solidFill>
                <a:latin typeface="Arial"/>
                <a:ea typeface="MS PGothic" charset="0"/>
                <a:cs typeface="Arial"/>
              </a:rPr>
              <a:t>Mortier c. Belgique</a:t>
            </a:r>
            <a:r>
              <a:rPr lang="fr-FR" sz="1600" dirty="0">
                <a:solidFill>
                  <a:srgbClr val="000000"/>
                </a:solidFill>
                <a:latin typeface="Arial"/>
                <a:ea typeface="MS PGothic" charset="0"/>
                <a:cs typeface="Arial"/>
              </a:rPr>
              <a:t>, 4 octobre 2022</a:t>
            </a:r>
          </a:p>
          <a:p>
            <a:pPr>
              <a:lnSpc>
                <a:spcPct val="90000"/>
              </a:lnSpc>
            </a:pPr>
            <a:endParaRPr lang="fr-FR" sz="800"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Il n'existe pas de "droit de mourir"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mais aucune contrariété avec la CEDH (droit à la vie, respect de la vie privée et de l'intégrité physique) d'une loi encadrant l'euthanasie et prévoyant les critères, les conditions et un mécanisme de </a:t>
            </a:r>
            <a:r>
              <a:rPr lang="fr-FR" b="1" dirty="0">
                <a:solidFill>
                  <a:srgbClr val="000000"/>
                </a:solidFill>
                <a:latin typeface="Arial"/>
                <a:ea typeface="MS PGothic" charset="0"/>
                <a:cs typeface="Arial"/>
              </a:rPr>
              <a:t>contrôle par le droit des décisions médicales</a:t>
            </a:r>
          </a:p>
          <a:p>
            <a:pPr>
              <a:lnSpc>
                <a:spcPct val="90000"/>
              </a:lnSpc>
            </a:pPr>
            <a:r>
              <a:rPr lang="fr-FR" b="1" dirty="0">
                <a:solidFill>
                  <a:srgbClr val="000000"/>
                </a:solidFill>
                <a:latin typeface="Arial"/>
                <a:ea typeface="MS PGothic" charset="0"/>
                <a:cs typeface="Arial"/>
              </a:rPr>
              <a:t>Clairement confirmé tout récemment dans l'arrêt </a:t>
            </a:r>
            <a:r>
              <a:rPr lang="fr-FR" b="1" i="1" dirty="0">
                <a:solidFill>
                  <a:srgbClr val="000000"/>
                </a:solidFill>
                <a:latin typeface="Arial"/>
                <a:ea typeface="MS PGothic" charset="0"/>
                <a:cs typeface="Arial"/>
              </a:rPr>
              <a:t>Mortier</a:t>
            </a:r>
            <a:r>
              <a:rPr lang="fr-FR" dirty="0">
                <a:solidFill>
                  <a:srgbClr val="000000"/>
                </a:solidFill>
                <a:latin typeface="Arial"/>
                <a:ea typeface="MS PGothic" charset="0"/>
                <a:cs typeface="Arial"/>
              </a:rPr>
              <a:t> : le droit à la vie "ne saurait être interprété comme interdisant en soi la dépénalisation conditionnelle de l'euthanasie"</a:t>
            </a:r>
            <a:endParaRPr lang="fr-FR" b="1" dirty="0">
              <a:solidFill>
                <a:srgbClr val="000000"/>
              </a:solidFill>
              <a:latin typeface="Arial"/>
              <a:ea typeface="MS PGothic" charset="0"/>
              <a:cs typeface="Arial"/>
            </a:endParaRPr>
          </a:p>
        </p:txBody>
      </p:sp>
      <p:sp>
        <p:nvSpPr>
          <p:cNvPr id="563203"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1948D5F7-67DA-5E4B-872A-253D8A71F516}" type="slidenum">
              <a:rPr lang="fr-FR" sz="1200">
                <a:latin typeface="Verdana" charset="0"/>
              </a:rPr>
              <a:pPr/>
              <a:t>14</a:t>
            </a:fld>
            <a:endParaRPr lang="fr-FR" sz="1200">
              <a:latin typeface="Verdana" charset="0"/>
            </a:endParaRPr>
          </a:p>
        </p:txBody>
      </p:sp>
    </p:spTree>
    <p:extLst>
      <p:ext uri="{BB962C8B-B14F-4D97-AF65-F5344CB8AC3E}">
        <p14:creationId xmlns:p14="http://schemas.microsoft.com/office/powerpoint/2010/main" val="811342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5249" name="Titre 1"/>
          <p:cNvSpPr>
            <a:spLocks noGrp="1"/>
          </p:cNvSpPr>
          <p:nvPr>
            <p:ph type="title"/>
          </p:nvPr>
        </p:nvSpPr>
        <p:spPr>
          <a:xfrm>
            <a:off x="-276687" y="-3079002"/>
            <a:ext cx="10363200" cy="3940175"/>
          </a:xfrm>
        </p:spPr>
        <p:txBody>
          <a:bodyPr>
            <a:normAutofit/>
          </a:bodyPr>
          <a:lstStyle/>
          <a:p>
            <a:pPr algn="ctr"/>
            <a:r>
              <a:rPr lang="fr-BE" sz="3200" b="1" cap="none" dirty="0">
                <a:latin typeface="Arial" charset="0"/>
                <a:ea typeface="MS PGothic" charset="0"/>
              </a:rPr>
              <a:t>Fin de vie : droits fondamentaux</a:t>
            </a:r>
          </a:p>
        </p:txBody>
      </p:sp>
      <p:sp>
        <p:nvSpPr>
          <p:cNvPr id="565250" name="Espace réservé du texte 2"/>
          <p:cNvSpPr>
            <a:spLocks noGrp="1"/>
          </p:cNvSpPr>
          <p:nvPr>
            <p:ph type="body" idx="1"/>
          </p:nvPr>
        </p:nvSpPr>
        <p:spPr>
          <a:xfrm>
            <a:off x="449623" y="1079372"/>
            <a:ext cx="8726127" cy="4798429"/>
          </a:xfrm>
        </p:spPr>
        <p:txBody>
          <a:bodyPr>
            <a:normAutofit lnSpcReduction="10000"/>
          </a:bodyPr>
          <a:lstStyle/>
          <a:p>
            <a:pPr algn="ctr">
              <a:lnSpc>
                <a:spcPct val="90000"/>
              </a:lnSpc>
            </a:pPr>
            <a:r>
              <a:rPr lang="fr-FR" b="1" u="sng" dirty="0">
                <a:solidFill>
                  <a:srgbClr val="000000"/>
                </a:solidFill>
                <a:latin typeface="Arial"/>
                <a:ea typeface="MS PGothic" charset="0"/>
                <a:cs typeface="Arial"/>
              </a:rPr>
              <a:t>Cour européenne des droits de l</a:t>
            </a:r>
            <a:r>
              <a:rPr lang="nl-BE" b="1" u="sng" dirty="0">
                <a:solidFill>
                  <a:srgbClr val="000000"/>
                </a:solidFill>
                <a:latin typeface="Arial"/>
                <a:ea typeface="MS PGothic" charset="0"/>
                <a:cs typeface="Arial"/>
              </a:rPr>
              <a:t>'</a:t>
            </a:r>
            <a:r>
              <a:rPr lang="fr-FR" altLang="ja-JP" b="1" u="sng" dirty="0">
                <a:solidFill>
                  <a:srgbClr val="000000"/>
                </a:solidFill>
                <a:latin typeface="Arial"/>
                <a:ea typeface="MS PGothic" charset="0"/>
                <a:cs typeface="Arial"/>
              </a:rPr>
              <a:t>homme :</a:t>
            </a:r>
          </a:p>
          <a:p>
            <a:pPr>
              <a:lnSpc>
                <a:spcPct val="90000"/>
              </a:lnSpc>
            </a:pPr>
            <a:endParaRPr lang="fr-FR" altLang="ja-JP" u="sng" dirty="0">
              <a:solidFill>
                <a:srgbClr val="000000"/>
              </a:solidFill>
              <a:latin typeface="Arial"/>
              <a:ea typeface="MS PGothic" charset="0"/>
              <a:cs typeface="Arial"/>
            </a:endParaRPr>
          </a:p>
          <a:p>
            <a:pPr marL="742950" lvl="1" indent="-285750">
              <a:lnSpc>
                <a:spcPct val="90000"/>
              </a:lnSpc>
              <a:buFont typeface="Arial" charset="0"/>
              <a:buChar char="•"/>
            </a:pPr>
            <a:r>
              <a:rPr lang="fr-FR" sz="2000" dirty="0">
                <a:solidFill>
                  <a:srgbClr val="000000"/>
                </a:solidFill>
                <a:latin typeface="Arial"/>
                <a:ea typeface="MS PGothic" charset="0"/>
                <a:cs typeface="Arial"/>
              </a:rPr>
              <a:t>La notion </a:t>
            </a:r>
            <a:r>
              <a:rPr lang="fr-FR" sz="2000" i="1" dirty="0">
                <a:solidFill>
                  <a:srgbClr val="000000"/>
                </a:solidFill>
                <a:latin typeface="Arial"/>
                <a:ea typeface="MS PGothic" charset="0"/>
                <a:cs typeface="Arial"/>
              </a:rPr>
              <a:t>d'autonomie personnelle</a:t>
            </a:r>
            <a:r>
              <a:rPr lang="fr-FR" sz="2000" dirty="0">
                <a:solidFill>
                  <a:srgbClr val="000000"/>
                </a:solidFill>
                <a:latin typeface="Arial"/>
                <a:ea typeface="MS PGothic" charset="0"/>
                <a:cs typeface="Arial"/>
              </a:rPr>
              <a:t> est intégrée dans la notion de vie privée (article 8)</a:t>
            </a:r>
          </a:p>
          <a:p>
            <a:pPr marL="742950" lvl="1" indent="-285750">
              <a:lnSpc>
                <a:spcPct val="90000"/>
              </a:lnSpc>
              <a:buFont typeface="Arial" charset="0"/>
              <a:buChar char="•"/>
            </a:pPr>
            <a:r>
              <a:rPr lang="fr-FR" sz="2000" dirty="0">
                <a:solidFill>
                  <a:srgbClr val="000000"/>
                </a:solidFill>
                <a:latin typeface="Arial"/>
                <a:ea typeface="MS PGothic" charset="0"/>
                <a:cs typeface="Arial"/>
              </a:rPr>
              <a:t>La dignité et la liberté de l'homme sont l'essence même de la Convention</a:t>
            </a:r>
          </a:p>
          <a:p>
            <a:pPr marL="742950" lvl="1" indent="-285750">
              <a:lnSpc>
                <a:spcPct val="90000"/>
              </a:lnSpc>
              <a:buFont typeface="Arial" charset="0"/>
              <a:buChar char="•"/>
            </a:pPr>
            <a:r>
              <a:rPr lang="fr-FR" sz="2000" dirty="0">
                <a:solidFill>
                  <a:srgbClr val="000000"/>
                </a:solidFill>
                <a:latin typeface="Arial"/>
                <a:ea typeface="MS PGothic" charset="0"/>
                <a:cs typeface="Arial"/>
              </a:rPr>
              <a:t>Le droit à l'épanouissement personnel "</a:t>
            </a:r>
            <a:r>
              <a:rPr lang="fr-FR" sz="2000" i="1" dirty="0">
                <a:solidFill>
                  <a:srgbClr val="000000"/>
                </a:solidFill>
                <a:latin typeface="Arial"/>
                <a:ea typeface="MS PGothic" charset="0"/>
                <a:cs typeface="Arial"/>
              </a:rPr>
              <a:t>reflète un principe important qui sous-tend l'interprétation des garanties</a:t>
            </a:r>
            <a:r>
              <a:rPr lang="fr-FR" sz="2000" dirty="0">
                <a:solidFill>
                  <a:srgbClr val="000000"/>
                </a:solidFill>
                <a:latin typeface="Arial"/>
                <a:ea typeface="MS PGothic" charset="0"/>
                <a:cs typeface="Arial"/>
              </a:rPr>
              <a:t>" de l'article 8</a:t>
            </a:r>
          </a:p>
          <a:p>
            <a:pPr marL="742950" lvl="1" indent="-285750">
              <a:lnSpc>
                <a:spcPct val="90000"/>
              </a:lnSpc>
              <a:buFont typeface="Arial" charset="0"/>
              <a:buChar char="•"/>
            </a:pPr>
            <a:r>
              <a:rPr lang="fr-FR" sz="2000" dirty="0">
                <a:solidFill>
                  <a:srgbClr val="000000"/>
                </a:solidFill>
                <a:latin typeface="Arial"/>
                <a:ea typeface="MS PGothic" charset="0"/>
                <a:cs typeface="Arial"/>
              </a:rPr>
              <a:t>Le principe d'autonomie personnelle peut s'entendre "</a:t>
            </a:r>
            <a:r>
              <a:rPr lang="fr-FR" sz="2000" i="1" dirty="0">
                <a:solidFill>
                  <a:srgbClr val="000000"/>
                </a:solidFill>
                <a:latin typeface="Arial"/>
                <a:ea typeface="MS PGothic" charset="0"/>
                <a:cs typeface="Arial"/>
              </a:rPr>
              <a:t>au sens du droit d'opérer des choix concernant son propre corps</a:t>
            </a:r>
            <a:r>
              <a:rPr lang="fr-FR" sz="2000" dirty="0">
                <a:solidFill>
                  <a:srgbClr val="000000"/>
                </a:solidFill>
                <a:latin typeface="Arial"/>
                <a:ea typeface="MS PGothic" charset="0"/>
                <a:cs typeface="Arial"/>
              </a:rPr>
              <a:t>"</a:t>
            </a:r>
          </a:p>
          <a:p>
            <a:pPr marL="742950" lvl="1" indent="-285750">
              <a:lnSpc>
                <a:spcPct val="90000"/>
              </a:lnSpc>
              <a:buFont typeface="Arial" charset="0"/>
              <a:buChar char="•"/>
            </a:pPr>
            <a:r>
              <a:rPr lang="fr-FR" sz="2000" dirty="0">
                <a:solidFill>
                  <a:srgbClr val="000000"/>
                </a:solidFill>
                <a:latin typeface="Arial"/>
                <a:ea typeface="MS PGothic" charset="0"/>
                <a:cs typeface="Arial"/>
              </a:rPr>
              <a:t>Si l'euthanasie est réglementée, il faut mettre en place des "garanties adéquates et suffisantes visant à éviter les abus"; le cadre législatif "doit permettre d'assurer que la décision du patient de demander qu'il soit mis fin à ses jours soit prise librement et en toute connaissance de cause" </a:t>
            </a:r>
            <a:r>
              <a:rPr lang="mr-IN" sz="2000" dirty="0">
                <a:solidFill>
                  <a:srgbClr val="000000"/>
                </a:solidFill>
                <a:latin typeface="Arial"/>
                <a:ea typeface="MS PGothic" charset="0"/>
                <a:cs typeface="Arial"/>
              </a:rPr>
              <a:t>–</a:t>
            </a:r>
            <a:r>
              <a:rPr lang="fr-FR" sz="2000" dirty="0">
                <a:solidFill>
                  <a:srgbClr val="000000"/>
                </a:solidFill>
                <a:latin typeface="Arial"/>
                <a:ea typeface="MS PGothic" charset="0"/>
                <a:cs typeface="Arial"/>
              </a:rPr>
              <a:t> car il existe "un consensus sur le </a:t>
            </a:r>
            <a:r>
              <a:rPr lang="fr-FR" sz="2000" i="1" dirty="0">
                <a:solidFill>
                  <a:srgbClr val="000000"/>
                </a:solidFill>
                <a:latin typeface="Arial"/>
                <a:ea typeface="MS PGothic" charset="0"/>
                <a:cs typeface="Arial"/>
              </a:rPr>
              <a:t>rôle primordial de la volonté du patient</a:t>
            </a:r>
            <a:r>
              <a:rPr lang="fr-FR" sz="2000" dirty="0">
                <a:solidFill>
                  <a:srgbClr val="000000"/>
                </a:solidFill>
                <a:latin typeface="Arial"/>
                <a:ea typeface="MS PGothic" charset="0"/>
                <a:cs typeface="Arial"/>
              </a:rPr>
              <a:t> dans la prise de décision" </a:t>
            </a:r>
            <a:r>
              <a:rPr lang="mr-IN" sz="2000" dirty="0">
                <a:solidFill>
                  <a:srgbClr val="000000"/>
                </a:solidFill>
                <a:latin typeface="Arial"/>
                <a:ea typeface="MS PGothic" charset="0"/>
                <a:cs typeface="Arial"/>
              </a:rPr>
              <a:t>–</a:t>
            </a:r>
            <a:r>
              <a:rPr lang="fr-FR" sz="2000" dirty="0">
                <a:solidFill>
                  <a:srgbClr val="000000"/>
                </a:solidFill>
                <a:latin typeface="Arial"/>
                <a:ea typeface="MS PGothic" charset="0"/>
                <a:cs typeface="Arial"/>
              </a:rPr>
              <a:t> et c'est le cas (</a:t>
            </a:r>
            <a:r>
              <a:rPr lang="fr-FR" sz="2000" i="1" dirty="0">
                <a:solidFill>
                  <a:srgbClr val="000000"/>
                </a:solidFill>
                <a:latin typeface="Arial"/>
                <a:ea typeface="MS PGothic" charset="0"/>
                <a:cs typeface="Arial"/>
              </a:rPr>
              <a:t>Mortier</a:t>
            </a:r>
            <a:r>
              <a:rPr lang="fr-FR" sz="2000" dirty="0">
                <a:solidFill>
                  <a:srgbClr val="000000"/>
                </a:solidFill>
                <a:latin typeface="Arial"/>
                <a:ea typeface="MS PGothic" charset="0"/>
                <a:cs typeface="Arial"/>
              </a:rPr>
              <a:t>)</a:t>
            </a:r>
          </a:p>
          <a:p>
            <a:pPr marL="742950" lvl="1" indent="-285750" algn="just">
              <a:lnSpc>
                <a:spcPct val="90000"/>
              </a:lnSpc>
              <a:buFont typeface="Arial" charset="0"/>
              <a:buChar char="•"/>
            </a:pPr>
            <a:endParaRPr lang="fr-FR" dirty="0">
              <a:latin typeface="Lucida Sans" charset="0"/>
              <a:ea typeface="MS PGothic" charset="0"/>
            </a:endParaRPr>
          </a:p>
          <a:p>
            <a:pPr marL="742950" lvl="1" indent="-285750" algn="just">
              <a:lnSpc>
                <a:spcPct val="90000"/>
              </a:lnSpc>
            </a:pPr>
            <a:endParaRPr lang="fr-FR" dirty="0">
              <a:latin typeface="Lucida Sans" charset="0"/>
              <a:ea typeface="MS PGothic" charset="0"/>
            </a:endParaRPr>
          </a:p>
        </p:txBody>
      </p:sp>
      <p:sp>
        <p:nvSpPr>
          <p:cNvPr id="56525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73A8D2F-AA41-1F44-ACC5-407D2CA5CBD2}" type="slidenum">
              <a:rPr lang="fr-FR" sz="1200">
                <a:latin typeface="Verdana" charset="0"/>
              </a:rPr>
              <a:pPr/>
              <a:t>15</a:t>
            </a:fld>
            <a:endParaRPr lang="fr-FR" sz="1200">
              <a:latin typeface="Verdana" charset="0"/>
            </a:endParaRPr>
          </a:p>
        </p:txBody>
      </p:sp>
    </p:spTree>
    <p:extLst>
      <p:ext uri="{BB962C8B-B14F-4D97-AF65-F5344CB8AC3E}">
        <p14:creationId xmlns:p14="http://schemas.microsoft.com/office/powerpoint/2010/main" val="1051738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7297" name="Titre 1"/>
          <p:cNvSpPr>
            <a:spLocks noGrp="1"/>
          </p:cNvSpPr>
          <p:nvPr>
            <p:ph type="title"/>
          </p:nvPr>
        </p:nvSpPr>
        <p:spPr>
          <a:xfrm>
            <a:off x="-167542" y="-3039318"/>
            <a:ext cx="10363200" cy="3940175"/>
          </a:xfrm>
        </p:spPr>
        <p:txBody>
          <a:bodyPr>
            <a:normAutofit/>
          </a:bodyPr>
          <a:lstStyle/>
          <a:p>
            <a:pPr algn="ctr"/>
            <a:r>
              <a:rPr lang="fr-BE" sz="3200" b="1" cap="none" dirty="0">
                <a:latin typeface="Arial" charset="0"/>
                <a:ea typeface="MS PGothic" charset="0"/>
              </a:rPr>
              <a:t>Fin de vie : droits fondamentaux</a:t>
            </a:r>
          </a:p>
        </p:txBody>
      </p:sp>
      <p:sp>
        <p:nvSpPr>
          <p:cNvPr id="567298" name="Espace réservé du texte 2"/>
          <p:cNvSpPr>
            <a:spLocks noGrp="1"/>
          </p:cNvSpPr>
          <p:nvPr>
            <p:ph type="body" idx="1"/>
          </p:nvPr>
        </p:nvSpPr>
        <p:spPr>
          <a:xfrm>
            <a:off x="286746" y="1087134"/>
            <a:ext cx="9128187" cy="4780265"/>
          </a:xfrm>
        </p:spPr>
        <p:txBody>
          <a:bodyPr>
            <a:normAutofit fontScale="85000" lnSpcReduction="20000"/>
          </a:bodyPr>
          <a:lstStyle/>
          <a:p>
            <a:pPr algn="ctr">
              <a:lnSpc>
                <a:spcPct val="90000"/>
              </a:lnSpc>
            </a:pPr>
            <a:r>
              <a:rPr lang="fr-FR" sz="2200" b="1" u="sng" dirty="0">
                <a:solidFill>
                  <a:srgbClr val="000000"/>
                </a:solidFill>
                <a:latin typeface="Arial"/>
                <a:ea typeface="MS PGothic" charset="0"/>
                <a:cs typeface="Arial"/>
              </a:rPr>
              <a:t>Cour européenne des droits de l</a:t>
            </a:r>
            <a:r>
              <a:rPr lang="nl-BE" sz="2200" b="1" u="sng" dirty="0">
                <a:solidFill>
                  <a:srgbClr val="000000"/>
                </a:solidFill>
                <a:latin typeface="Arial"/>
                <a:ea typeface="MS PGothic" charset="0"/>
                <a:cs typeface="Arial"/>
              </a:rPr>
              <a:t>'</a:t>
            </a:r>
            <a:r>
              <a:rPr lang="fr-FR" altLang="ja-JP" sz="2200" b="1" u="sng" dirty="0">
                <a:solidFill>
                  <a:srgbClr val="000000"/>
                </a:solidFill>
                <a:latin typeface="Arial"/>
                <a:ea typeface="MS PGothic" charset="0"/>
                <a:cs typeface="Arial"/>
              </a:rPr>
              <a:t>homme :</a:t>
            </a:r>
          </a:p>
          <a:p>
            <a:pPr>
              <a:lnSpc>
                <a:spcPct val="90000"/>
              </a:lnSpc>
            </a:pPr>
            <a:endParaRPr lang="fr-FR" altLang="ja-JP" sz="2200" u="sng" dirty="0">
              <a:solidFill>
                <a:srgbClr val="000000"/>
              </a:solidFill>
              <a:latin typeface="Arial"/>
              <a:ea typeface="MS PGothic" charset="0"/>
              <a:cs typeface="Arial"/>
            </a:endParaRPr>
          </a:p>
          <a:p>
            <a:pPr marL="742950" lvl="1" indent="-285750">
              <a:lnSpc>
                <a:spcPct val="90000"/>
              </a:lnSpc>
              <a:buFont typeface="Arial" charset="0"/>
              <a:buChar char="•"/>
            </a:pPr>
            <a:r>
              <a:rPr lang="fr-FR" altLang="ja-JP" sz="2200" dirty="0">
                <a:solidFill>
                  <a:srgbClr val="000000"/>
                </a:solidFill>
                <a:latin typeface="Arial"/>
                <a:ea typeface="ＭＳ Ｐゴシック" charset="0"/>
                <a:cs typeface="Arial"/>
              </a:rPr>
              <a:t>"Une personne peut revendiquer le droit d'exercer son choix de mourir en refusant de consentir à un traitement qui pourrait avoir pour effet de prolonger la vie"</a:t>
            </a:r>
          </a:p>
          <a:p>
            <a:pPr marL="742950" lvl="1" indent="-285750">
              <a:lnSpc>
                <a:spcPct val="90000"/>
              </a:lnSpc>
              <a:buFont typeface="Arial" charset="0"/>
              <a:buChar char="•"/>
            </a:pPr>
            <a:endParaRPr lang="fr-FR" sz="2200" dirty="0">
              <a:solidFill>
                <a:srgbClr val="000000"/>
              </a:solidFill>
              <a:latin typeface="Arial"/>
              <a:ea typeface="MS PGothic" charset="0"/>
              <a:cs typeface="Arial"/>
            </a:endParaRPr>
          </a:p>
          <a:p>
            <a:pPr marL="742950" lvl="1" indent="-285750">
              <a:lnSpc>
                <a:spcPct val="90000"/>
              </a:lnSpc>
              <a:buFont typeface="Arial" charset="0"/>
              <a:buChar char="•"/>
            </a:pPr>
            <a:r>
              <a:rPr lang="fr-FR" sz="2200" dirty="0">
                <a:solidFill>
                  <a:srgbClr val="000000"/>
                </a:solidFill>
                <a:latin typeface="Arial"/>
                <a:ea typeface="MS PGothic" charset="0"/>
                <a:cs typeface="Arial"/>
              </a:rPr>
              <a:t>"</a:t>
            </a:r>
            <a:r>
              <a:rPr lang="fr-FR" sz="2200" b="1" i="1" dirty="0">
                <a:solidFill>
                  <a:srgbClr val="000000"/>
                </a:solidFill>
                <a:latin typeface="Arial"/>
                <a:ea typeface="MS PGothic" charset="0"/>
                <a:cs typeface="Arial"/>
              </a:rPr>
              <a:t>Le droit d'un individu de décider de quelle manière et à quel moment sa vie doit prendre fin, à condition qu'il soit en mesure de forger librement sa propre volonté à ce propos et d'agir en conséquence, est l'un des aspects du droit au respect de sa vie privée</a:t>
            </a:r>
            <a:r>
              <a:rPr lang="fr-FR" sz="2200" dirty="0">
                <a:solidFill>
                  <a:srgbClr val="000000"/>
                </a:solidFill>
                <a:latin typeface="Arial"/>
                <a:ea typeface="MS PGothic" charset="0"/>
                <a:cs typeface="Arial"/>
              </a:rPr>
              <a:t>"</a:t>
            </a:r>
          </a:p>
          <a:p>
            <a:pPr lvl="1">
              <a:lnSpc>
                <a:spcPct val="90000"/>
              </a:lnSpc>
            </a:pPr>
            <a:endParaRPr lang="fr-FR" sz="2200" dirty="0">
              <a:solidFill>
                <a:srgbClr val="000000"/>
              </a:solidFill>
              <a:latin typeface="Arial"/>
              <a:ea typeface="MS PGothic" charset="0"/>
              <a:cs typeface="Arial"/>
            </a:endParaRPr>
          </a:p>
          <a:p>
            <a:pPr marL="742950" lvl="1" indent="-285750">
              <a:lnSpc>
                <a:spcPct val="90000"/>
              </a:lnSpc>
              <a:buFont typeface="Arial" charset="0"/>
              <a:buChar char="•"/>
            </a:pPr>
            <a:r>
              <a:rPr lang="fr-FR" sz="2200" dirty="0">
                <a:solidFill>
                  <a:srgbClr val="000000"/>
                </a:solidFill>
                <a:latin typeface="Arial"/>
                <a:ea typeface="MS PGothic" charset="0"/>
                <a:cs typeface="Arial"/>
              </a:rPr>
              <a:t>Le fait d'empêcher (par la loi) une personne d'exercer son choix d'éviter ce qui, à ses yeux, constituera une fin de vie indigne peut représenter une atteinte au droit de l'intéressé au respect de sa vie privée</a:t>
            </a:r>
          </a:p>
          <a:p>
            <a:pPr lvl="1">
              <a:lnSpc>
                <a:spcPct val="90000"/>
              </a:lnSpc>
            </a:pPr>
            <a:endParaRPr lang="fr-FR" sz="2200" dirty="0">
              <a:solidFill>
                <a:srgbClr val="000000"/>
              </a:solidFill>
              <a:latin typeface="Arial"/>
              <a:ea typeface="MS PGothic" charset="0"/>
              <a:cs typeface="Arial"/>
            </a:endParaRPr>
          </a:p>
          <a:p>
            <a:pPr lvl="1">
              <a:lnSpc>
                <a:spcPct val="90000"/>
              </a:lnSpc>
            </a:pPr>
            <a:r>
              <a:rPr lang="fr-FR" sz="2200" dirty="0">
                <a:solidFill>
                  <a:srgbClr val="000000"/>
                </a:solidFill>
                <a:latin typeface="Arial"/>
                <a:ea typeface="MS PGothic" charset="0"/>
                <a:cs typeface="Arial"/>
              </a:rPr>
              <a:t>(mais pas de consensus entre le Etats, large marge d'appréciation, pas d'obligation positive)</a:t>
            </a:r>
          </a:p>
          <a:p>
            <a:pPr marL="742950" lvl="1" indent="-285750" algn="just">
              <a:lnSpc>
                <a:spcPct val="90000"/>
              </a:lnSpc>
            </a:pPr>
            <a:endParaRPr lang="fr-FR" dirty="0">
              <a:latin typeface="Lucida Sans" charset="0"/>
              <a:ea typeface="MS PGothic" charset="0"/>
            </a:endParaRPr>
          </a:p>
        </p:txBody>
      </p:sp>
      <p:sp>
        <p:nvSpPr>
          <p:cNvPr id="567299"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767124DA-91F0-F541-9D2B-AC1AC7EF2ECF}" type="slidenum">
              <a:rPr lang="fr-FR" sz="1200">
                <a:latin typeface="Verdana" charset="0"/>
              </a:rPr>
              <a:pPr/>
              <a:t>16</a:t>
            </a:fld>
            <a:endParaRPr lang="fr-FR" sz="1200">
              <a:latin typeface="Verdana" charset="0"/>
            </a:endParaRPr>
          </a:p>
        </p:txBody>
      </p:sp>
    </p:spTree>
    <p:extLst>
      <p:ext uri="{BB962C8B-B14F-4D97-AF65-F5344CB8AC3E}">
        <p14:creationId xmlns:p14="http://schemas.microsoft.com/office/powerpoint/2010/main" val="301991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9345" name="Titre 1"/>
          <p:cNvSpPr>
            <a:spLocks noGrp="1"/>
          </p:cNvSpPr>
          <p:nvPr>
            <p:ph type="title"/>
          </p:nvPr>
        </p:nvSpPr>
        <p:spPr>
          <a:xfrm>
            <a:off x="-108008" y="-3049239"/>
            <a:ext cx="10363200" cy="3940175"/>
          </a:xfrm>
        </p:spPr>
        <p:txBody>
          <a:bodyPr/>
          <a:lstStyle/>
          <a:p>
            <a:pPr algn="ctr"/>
            <a:r>
              <a:rPr lang="fr-BE" sz="3200" b="1" cap="none" dirty="0">
                <a:latin typeface="Arial"/>
                <a:ea typeface="ＭＳ Ｐゴシック" charset="0"/>
                <a:cs typeface="Arial"/>
              </a:rPr>
              <a:t>Fin de vie : droits fondamentaux</a:t>
            </a:r>
          </a:p>
        </p:txBody>
      </p:sp>
      <p:sp>
        <p:nvSpPr>
          <p:cNvPr id="569346" name="Espace réservé du texte 2"/>
          <p:cNvSpPr>
            <a:spLocks noGrp="1"/>
          </p:cNvSpPr>
          <p:nvPr>
            <p:ph type="body" idx="1"/>
          </p:nvPr>
        </p:nvSpPr>
        <p:spPr>
          <a:xfrm>
            <a:off x="756694" y="1089802"/>
            <a:ext cx="8633796" cy="3871664"/>
          </a:xfrm>
        </p:spPr>
        <p:txBody>
          <a:bodyPr>
            <a:noAutofit/>
          </a:bodyPr>
          <a:lstStyle/>
          <a:p>
            <a:pPr algn="ctr">
              <a:lnSpc>
                <a:spcPct val="90000"/>
              </a:lnSpc>
            </a:pPr>
            <a:r>
              <a:rPr lang="nl-BE" b="1" u="sng" dirty="0">
                <a:solidFill>
                  <a:srgbClr val="000000"/>
                </a:solidFill>
                <a:latin typeface="Arial"/>
                <a:ea typeface="ＭＳ Ｐゴシック" charset="0"/>
                <a:cs typeface="Arial"/>
              </a:rPr>
              <a:t>Cour constitutionnelle, 29 octobre 2015 : rejet du recours en annulation de la loi étendant l'euthanasie aux mineurs</a:t>
            </a:r>
          </a:p>
          <a:p>
            <a:pPr>
              <a:lnSpc>
                <a:spcPct val="90000"/>
              </a:lnSpc>
            </a:pPr>
            <a:endParaRPr lang="nl-BE" altLang="ja-JP" b="1" u="sng"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a:t>
            </a:r>
            <a:r>
              <a:rPr lang="fr-FR" b="1" dirty="0">
                <a:solidFill>
                  <a:srgbClr val="000000"/>
                </a:solidFill>
                <a:latin typeface="Arial"/>
                <a:ea typeface="MS PGothic" charset="0"/>
                <a:cs typeface="Arial"/>
              </a:rPr>
              <a:t>Le libre choix d'une personne, fait en connaissance de cause, d'éviter ce qui, à ses yeux, constituera une fin de vie indigne et pénible, relève (…) de la protection des droits fondamentaux</a:t>
            </a:r>
            <a:r>
              <a:rPr lang="fr-FR" dirty="0">
                <a:solidFill>
                  <a:srgbClr val="000000"/>
                </a:solidFill>
                <a:latin typeface="Arial"/>
                <a:ea typeface="MS PGothic" charset="0"/>
                <a:cs typeface="Arial"/>
              </a:rPr>
              <a:t>" (droit au respect de la vie privée)</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"Le droit à la vie et le droit à l'intégrité physique (…) ne s'opposent pas au principe même de la dépénalisation de l'euthanasie. </a:t>
            </a:r>
            <a:r>
              <a:rPr lang="fr-FR" b="1" dirty="0">
                <a:solidFill>
                  <a:srgbClr val="000000"/>
                </a:solidFill>
                <a:latin typeface="Arial"/>
                <a:ea typeface="MS PGothic" charset="0"/>
                <a:cs typeface="Arial"/>
              </a:rPr>
              <a:t>En effet, il ne pourrait découler de ces droits fondamentaux une obligation de vivre, imposée à un individu capable de discernement, quelles que soient les circonstances auxquelles celui-ci est confronté</a:t>
            </a:r>
            <a:r>
              <a:rPr lang="fr-FR" dirty="0">
                <a:solidFill>
                  <a:srgbClr val="000000"/>
                </a:solidFill>
                <a:latin typeface="Arial"/>
                <a:ea typeface="MS PGothic" charset="0"/>
                <a:cs typeface="Arial"/>
              </a:rPr>
              <a:t>"</a:t>
            </a:r>
          </a:p>
          <a:p>
            <a:pPr>
              <a:lnSpc>
                <a:spcPct val="90000"/>
              </a:lnSpc>
            </a:pPr>
            <a:endParaRPr lang="fr-FR" sz="1600" dirty="0">
              <a:solidFill>
                <a:srgbClr val="000000"/>
              </a:solidFill>
              <a:latin typeface="Arial"/>
              <a:ea typeface="MS PGothic" charset="0"/>
              <a:cs typeface="Arial"/>
            </a:endParaRPr>
          </a:p>
          <a:p>
            <a:pPr>
              <a:lnSpc>
                <a:spcPct val="90000"/>
              </a:lnSpc>
            </a:pPr>
            <a:r>
              <a:rPr lang="fr-FR" sz="1600" dirty="0">
                <a:solidFill>
                  <a:srgbClr val="000000"/>
                </a:solidFill>
                <a:latin typeface="Arial"/>
                <a:ea typeface="MS PGothic" charset="0"/>
                <a:cs typeface="Arial"/>
              </a:rPr>
              <a:t>(l'arrêt C. </a:t>
            </a:r>
            <a:r>
              <a:rPr lang="fr-FR" sz="1600" dirty="0" err="1">
                <a:solidFill>
                  <a:srgbClr val="000000"/>
                </a:solidFill>
                <a:latin typeface="Arial"/>
                <a:ea typeface="MS PGothic" charset="0"/>
                <a:cs typeface="Arial"/>
              </a:rPr>
              <a:t>const</a:t>
            </a:r>
            <a:r>
              <a:rPr lang="fr-FR" sz="1600" dirty="0">
                <a:solidFill>
                  <a:srgbClr val="000000"/>
                </a:solidFill>
                <a:latin typeface="Arial"/>
                <a:ea typeface="MS PGothic" charset="0"/>
                <a:cs typeface="Arial"/>
              </a:rPr>
              <a:t>. 134/2022 du 20 octobre 2022 ne remet nullement ceci en question)</a:t>
            </a:r>
            <a:r>
              <a:rPr lang="fr-FR" dirty="0">
                <a:solidFill>
                  <a:srgbClr val="000000"/>
                </a:solidFill>
                <a:latin typeface="Arial"/>
                <a:ea typeface="MS PGothic" charset="0"/>
                <a:cs typeface="Arial"/>
              </a:rPr>
              <a:t> </a:t>
            </a:r>
            <a:endParaRPr lang="fr-BE" altLang="ja-JP" dirty="0">
              <a:solidFill>
                <a:srgbClr val="000000"/>
              </a:solidFill>
              <a:latin typeface="Arial"/>
              <a:ea typeface="MS PGothic" charset="0"/>
              <a:cs typeface="Arial"/>
            </a:endParaRPr>
          </a:p>
          <a:p>
            <a:pPr marL="742950" lvl="1" indent="-285750" algn="just">
              <a:lnSpc>
                <a:spcPct val="90000"/>
              </a:lnSpc>
            </a:pPr>
            <a:endParaRPr lang="fr-FR" sz="2000" dirty="0">
              <a:latin typeface="Arial"/>
              <a:ea typeface="ＭＳ Ｐゴシック" charset="0"/>
              <a:cs typeface="Arial"/>
            </a:endParaRPr>
          </a:p>
        </p:txBody>
      </p:sp>
      <p:sp>
        <p:nvSpPr>
          <p:cNvPr id="56934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3B64A2B9-9468-BF42-AC80-8195909B944F}" type="slidenum">
              <a:rPr lang="fr-FR" sz="1200">
                <a:latin typeface="Verdana" charset="0"/>
                <a:ea typeface="ＭＳ Ｐゴシック" charset="0"/>
                <a:cs typeface="ＭＳ Ｐゴシック" charset="0"/>
              </a:rPr>
              <a:pPr/>
              <a:t>17</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8037509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393" name="Titre 1"/>
          <p:cNvSpPr>
            <a:spLocks noGrp="1"/>
          </p:cNvSpPr>
          <p:nvPr>
            <p:ph type="title"/>
          </p:nvPr>
        </p:nvSpPr>
        <p:spPr>
          <a:xfrm>
            <a:off x="-137775" y="-3098845"/>
            <a:ext cx="10363200" cy="3940175"/>
          </a:xfrm>
        </p:spPr>
        <p:txBody>
          <a:bodyPr>
            <a:normAutofit/>
          </a:bodyPr>
          <a:lstStyle/>
          <a:p>
            <a:pPr algn="ctr"/>
            <a:r>
              <a:rPr lang="fr-BE" sz="3200" b="1" cap="none" dirty="0">
                <a:latin typeface="Arial" charset="0"/>
                <a:ea typeface="MS PGothic" charset="0"/>
              </a:rPr>
              <a:t>Euthanasie : principes généraux</a:t>
            </a:r>
          </a:p>
        </p:txBody>
      </p:sp>
      <p:sp>
        <p:nvSpPr>
          <p:cNvPr id="571394" name="Espace réservé du texte 2"/>
          <p:cNvSpPr>
            <a:spLocks noGrp="1"/>
          </p:cNvSpPr>
          <p:nvPr>
            <p:ph type="body" idx="1"/>
          </p:nvPr>
        </p:nvSpPr>
        <p:spPr>
          <a:xfrm>
            <a:off x="619858" y="1269580"/>
            <a:ext cx="8727342" cy="4826419"/>
          </a:xfrm>
        </p:spPr>
        <p:txBody>
          <a:bodyPr>
            <a:normAutofit/>
          </a:bodyPr>
          <a:lstStyle/>
          <a:p>
            <a:pPr algn="ctr"/>
            <a:r>
              <a:rPr lang="fr-FR" b="1" dirty="0">
                <a:solidFill>
                  <a:srgbClr val="000000"/>
                </a:solidFill>
                <a:latin typeface="Arial"/>
                <a:ea typeface="MS PGothic" charset="0"/>
                <a:cs typeface="Arial"/>
              </a:rPr>
              <a:t>Euthanasie : dépénalisation conditionnelle</a:t>
            </a:r>
          </a:p>
          <a:p>
            <a:endParaRPr lang="fr-FR" b="1" dirty="0">
              <a:solidFill>
                <a:srgbClr val="000000"/>
              </a:solidFill>
              <a:latin typeface="Arial"/>
              <a:ea typeface="MS PGothic" charset="0"/>
              <a:cs typeface="Arial"/>
            </a:endParaRPr>
          </a:p>
          <a:p>
            <a:pPr marL="742950" lvl="1" indent="-285750">
              <a:buFont typeface="Arial" charset="0"/>
              <a:buChar char="•"/>
            </a:pPr>
            <a:r>
              <a:rPr lang="fr-FR" sz="2000" b="1" dirty="0">
                <a:solidFill>
                  <a:srgbClr val="000000"/>
                </a:solidFill>
                <a:latin typeface="Arial"/>
                <a:ea typeface="MS PGothic" charset="0"/>
                <a:cs typeface="Arial"/>
              </a:rPr>
              <a:t>Un cas-type</a:t>
            </a:r>
            <a:r>
              <a:rPr lang="fr-FR" sz="2000" dirty="0">
                <a:solidFill>
                  <a:srgbClr val="000000"/>
                </a:solidFill>
                <a:latin typeface="Arial"/>
                <a:ea typeface="MS PGothic" charset="0"/>
                <a:cs typeface="Arial"/>
              </a:rPr>
              <a:t> : euthanasie sur demande écrite d'un patient majeur, conscient, en phase terminale</a:t>
            </a:r>
          </a:p>
          <a:p>
            <a:pPr marL="742950" lvl="1" indent="-285750">
              <a:buFont typeface="Arial" charset="0"/>
              <a:buChar char="•"/>
            </a:pPr>
            <a:r>
              <a:rPr lang="fr-FR" sz="2000" b="1" dirty="0">
                <a:solidFill>
                  <a:srgbClr val="000000"/>
                </a:solidFill>
                <a:latin typeface="Arial"/>
                <a:ea typeface="MS PGothic" charset="0"/>
                <a:cs typeface="Arial"/>
              </a:rPr>
              <a:t>Trois hypothèses particulières</a:t>
            </a:r>
            <a:r>
              <a:rPr lang="fr-FR" sz="2000" dirty="0">
                <a:solidFill>
                  <a:srgbClr val="000000"/>
                </a:solidFill>
                <a:latin typeface="Arial"/>
                <a:ea typeface="MS PGothic" charset="0"/>
                <a:cs typeface="Arial"/>
              </a:rPr>
              <a:t> :</a:t>
            </a:r>
          </a:p>
          <a:p>
            <a:pPr marL="1200150" lvl="2" indent="-285750">
              <a:buFont typeface="Arial" charset="0"/>
              <a:buChar char="•"/>
            </a:pPr>
            <a:r>
              <a:rPr lang="fr-FR" sz="2000" dirty="0">
                <a:solidFill>
                  <a:srgbClr val="000000"/>
                </a:solidFill>
                <a:latin typeface="Arial"/>
                <a:ea typeface="MS PGothic" charset="0"/>
                <a:cs typeface="Arial"/>
              </a:rPr>
              <a:t>patients en phase non terminale</a:t>
            </a:r>
          </a:p>
          <a:p>
            <a:pPr marL="1200150" lvl="2" indent="-285750">
              <a:buFont typeface="Arial" charset="0"/>
              <a:buChar char="•"/>
            </a:pPr>
            <a:r>
              <a:rPr lang="fr-FR" sz="2000" dirty="0">
                <a:solidFill>
                  <a:srgbClr val="000000"/>
                </a:solidFill>
                <a:latin typeface="Arial"/>
                <a:ea typeface="MS PGothic" charset="0"/>
                <a:cs typeface="Arial"/>
              </a:rPr>
              <a:t>euthanasie pratiquée à la suite d'une déclaration anticipée sur un patient majeur inconscient</a:t>
            </a:r>
          </a:p>
          <a:p>
            <a:pPr marL="1200150" lvl="2" indent="-285750">
              <a:buFont typeface="Arial" charset="0"/>
              <a:buChar char="•"/>
            </a:pPr>
            <a:r>
              <a:rPr lang="fr-FR" sz="2000" dirty="0">
                <a:solidFill>
                  <a:srgbClr val="000000"/>
                </a:solidFill>
                <a:latin typeface="Arial"/>
                <a:ea typeface="MS PGothic" charset="0"/>
                <a:cs typeface="Arial"/>
              </a:rPr>
              <a:t>patient mineur (L. 28/02/14)</a:t>
            </a:r>
          </a:p>
          <a:p>
            <a:pPr marL="1200150" lvl="2" indent="-285750">
              <a:buFont typeface="Arial" charset="0"/>
              <a:buChar char="•"/>
            </a:pPr>
            <a:endParaRPr lang="fr-FR" sz="2000" b="1" dirty="0">
              <a:solidFill>
                <a:srgbClr val="000000"/>
              </a:solidFill>
              <a:latin typeface="Arial"/>
              <a:ea typeface="MS PGothic" charset="0"/>
              <a:cs typeface="Arial"/>
            </a:endParaRPr>
          </a:p>
          <a:p>
            <a:pPr lvl="2"/>
            <a:r>
              <a:rPr lang="fr-FR" sz="2000" b="1" dirty="0">
                <a:solidFill>
                  <a:srgbClr val="000000"/>
                </a:solidFill>
                <a:latin typeface="Arial"/>
                <a:ea typeface="MS PGothic" charset="0"/>
                <a:cs typeface="Arial"/>
              </a:rPr>
              <a:t>Statistiques : voir les rapports de la Commission </a:t>
            </a:r>
            <a:r>
              <a:rPr lang="mr-IN" sz="2000" b="1" dirty="0">
                <a:solidFill>
                  <a:srgbClr val="000000"/>
                </a:solidFill>
                <a:latin typeface="Arial"/>
                <a:ea typeface="MS PGothic" charset="0"/>
                <a:cs typeface="Arial"/>
              </a:rPr>
              <a:t>–</a:t>
            </a:r>
            <a:r>
              <a:rPr lang="fr-FR" sz="2000" b="1" dirty="0">
                <a:solidFill>
                  <a:srgbClr val="000000"/>
                </a:solidFill>
                <a:latin typeface="Arial"/>
                <a:ea typeface="MS PGothic" charset="0"/>
                <a:cs typeface="Arial"/>
              </a:rPr>
              <a:t> </a:t>
            </a:r>
            <a:r>
              <a:rPr lang="fr-FR" sz="2000" b="1" dirty="0">
                <a:solidFill>
                  <a:srgbClr val="000000"/>
                </a:solidFill>
                <a:latin typeface="Arial"/>
                <a:ea typeface="MS PGothic" charset="0"/>
                <a:cs typeface="Arial"/>
                <a:hlinkClick r:id="rId3"/>
              </a:rPr>
              <a:t>www.commissioneuthanasie.be</a:t>
            </a:r>
            <a:r>
              <a:rPr lang="fr-FR" sz="2000" b="1" dirty="0">
                <a:solidFill>
                  <a:srgbClr val="000000"/>
                </a:solidFill>
                <a:latin typeface="Arial"/>
                <a:ea typeface="MS PGothic" charset="0"/>
                <a:cs typeface="Arial"/>
              </a:rPr>
              <a:t> </a:t>
            </a:r>
          </a:p>
        </p:txBody>
      </p:sp>
      <p:sp>
        <p:nvSpPr>
          <p:cNvPr id="571395"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F124E89C-5272-A84D-9265-0312828BEA1F}" type="slidenum">
              <a:rPr lang="fr-FR" sz="1200">
                <a:latin typeface="Verdana" charset="0"/>
              </a:rPr>
              <a:pPr/>
              <a:t>18</a:t>
            </a:fld>
            <a:endParaRPr lang="fr-FR" sz="1200">
              <a:latin typeface="Verdana" charset="0"/>
            </a:endParaRPr>
          </a:p>
        </p:txBody>
      </p:sp>
    </p:spTree>
    <p:extLst>
      <p:ext uri="{BB962C8B-B14F-4D97-AF65-F5344CB8AC3E}">
        <p14:creationId xmlns:p14="http://schemas.microsoft.com/office/powerpoint/2010/main" val="11270932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9585" name="Titre 1"/>
          <p:cNvSpPr>
            <a:spLocks noGrp="1"/>
          </p:cNvSpPr>
          <p:nvPr>
            <p:ph type="title"/>
          </p:nvPr>
        </p:nvSpPr>
        <p:spPr>
          <a:xfrm>
            <a:off x="-127853" y="-3039318"/>
            <a:ext cx="10363200" cy="3940175"/>
          </a:xfrm>
        </p:spPr>
        <p:txBody>
          <a:bodyPr/>
          <a:lstStyle/>
          <a:p>
            <a:pPr algn="ctr"/>
            <a:r>
              <a:rPr lang="fr-BE" sz="3200" b="1" dirty="0">
                <a:latin typeface="Arial"/>
                <a:ea typeface="ＭＳ Ｐゴシック" charset="0"/>
                <a:cs typeface="Arial"/>
              </a:rPr>
              <a:t>Euthanasie : principes généraux</a:t>
            </a:r>
            <a:endParaRPr lang="fr-BE" sz="3200" b="1" cap="none" dirty="0">
              <a:latin typeface="Arial"/>
              <a:ea typeface="ＭＳ Ｐゴシック" charset="0"/>
              <a:cs typeface="Arial"/>
            </a:endParaRPr>
          </a:p>
        </p:txBody>
      </p:sp>
      <p:sp>
        <p:nvSpPr>
          <p:cNvPr id="579586" name="Espace réservé du texte 2"/>
          <p:cNvSpPr>
            <a:spLocks noGrp="1"/>
          </p:cNvSpPr>
          <p:nvPr>
            <p:ph type="body" idx="1"/>
          </p:nvPr>
        </p:nvSpPr>
        <p:spPr>
          <a:xfrm>
            <a:off x="599100" y="1299846"/>
            <a:ext cx="9067310" cy="4285765"/>
          </a:xfrm>
        </p:spPr>
        <p:txBody>
          <a:bodyPr>
            <a:normAutofit/>
          </a:bodyPr>
          <a:lstStyle/>
          <a:p>
            <a:pPr algn="just">
              <a:lnSpc>
                <a:spcPct val="90000"/>
              </a:lnSpc>
            </a:pPr>
            <a:endParaRPr lang="fr-FR" dirty="0">
              <a:latin typeface="Lucida Sans" charset="0"/>
              <a:ea typeface="ＭＳ Ｐゴシック" charset="0"/>
              <a:cs typeface="ＭＳ Ｐゴシック" charset="0"/>
            </a:endParaRPr>
          </a:p>
          <a:p>
            <a:pPr>
              <a:lnSpc>
                <a:spcPct val="90000"/>
              </a:lnSpc>
            </a:pPr>
            <a:r>
              <a:rPr lang="fr-FR" dirty="0">
                <a:solidFill>
                  <a:srgbClr val="000000"/>
                </a:solidFill>
                <a:latin typeface="Arial"/>
                <a:ea typeface="ＭＳ Ｐゴシック" charset="0"/>
                <a:cs typeface="Arial"/>
              </a:rPr>
              <a:t>Près de 99% des E font suite à une demande actuelle (consciente), et donc seulement 1% font suite à une déclaration anticipée</a:t>
            </a:r>
          </a:p>
          <a:p>
            <a:pPr>
              <a:lnSpc>
                <a:spcPct val="90000"/>
              </a:lnSpc>
            </a:pPr>
            <a:endParaRPr lang="fr-FR" dirty="0">
              <a:solidFill>
                <a:srgbClr val="000000"/>
              </a:solidFill>
              <a:latin typeface="Arial"/>
              <a:ea typeface="ＭＳ Ｐゴシック" charset="0"/>
              <a:cs typeface="Arial"/>
            </a:endParaRPr>
          </a:p>
          <a:p>
            <a:pPr>
              <a:lnSpc>
                <a:spcPct val="90000"/>
              </a:lnSpc>
            </a:pPr>
            <a:r>
              <a:rPr lang="fr-FR" dirty="0">
                <a:solidFill>
                  <a:srgbClr val="000000"/>
                </a:solidFill>
                <a:latin typeface="Arial"/>
                <a:ea typeface="ＭＳ Ｐゴシック" charset="0"/>
                <a:cs typeface="Arial"/>
              </a:rPr>
              <a:t>Échéance du décès : brève : 84-85% – non brève : 15-16%</a:t>
            </a:r>
          </a:p>
          <a:p>
            <a:pPr>
              <a:lnSpc>
                <a:spcPct val="90000"/>
              </a:lnSpc>
            </a:pPr>
            <a:endParaRPr lang="fr-FR" dirty="0">
              <a:solidFill>
                <a:srgbClr val="000000"/>
              </a:solidFill>
              <a:latin typeface="Arial"/>
              <a:ea typeface="ＭＳ Ｐゴシック" charset="0"/>
              <a:cs typeface="Arial"/>
            </a:endParaRPr>
          </a:p>
          <a:p>
            <a:pPr>
              <a:lnSpc>
                <a:spcPct val="90000"/>
              </a:lnSpc>
            </a:pPr>
            <a:r>
              <a:rPr lang="fr-FR" dirty="0">
                <a:solidFill>
                  <a:srgbClr val="000000"/>
                </a:solidFill>
                <a:latin typeface="Arial"/>
                <a:ea typeface="ＭＳ Ｐゴシック" charset="0"/>
                <a:cs typeface="Arial"/>
              </a:rPr>
              <a:t>54% à domicile / 30% à l'hôpital / 13% en maison de repos et/ou de soins</a:t>
            </a:r>
          </a:p>
          <a:p>
            <a:pPr>
              <a:lnSpc>
                <a:spcPct val="90000"/>
              </a:lnSpc>
            </a:pPr>
            <a:endParaRPr lang="fr-FR" dirty="0">
              <a:solidFill>
                <a:srgbClr val="000000"/>
              </a:solidFill>
              <a:latin typeface="Arial"/>
              <a:ea typeface="ＭＳ Ｐゴシック" charset="0"/>
              <a:cs typeface="Arial"/>
            </a:endParaRPr>
          </a:p>
          <a:p>
            <a:pPr>
              <a:lnSpc>
                <a:spcPct val="90000"/>
              </a:lnSpc>
            </a:pPr>
            <a:r>
              <a:rPr lang="fr-FR" dirty="0">
                <a:solidFill>
                  <a:srgbClr val="000000"/>
                </a:solidFill>
                <a:latin typeface="Arial"/>
                <a:ea typeface="ＭＳ Ｐゴシック" charset="0"/>
                <a:cs typeface="Arial"/>
              </a:rPr>
              <a:t>Age des patients : principalement entre 70 et 90 ans</a:t>
            </a:r>
          </a:p>
          <a:p>
            <a:pPr>
              <a:lnSpc>
                <a:spcPct val="90000"/>
              </a:lnSpc>
            </a:pPr>
            <a:endParaRPr lang="fr-FR" b="1" dirty="0">
              <a:solidFill>
                <a:srgbClr val="000000"/>
              </a:solidFill>
              <a:latin typeface="Arial"/>
              <a:ea typeface="ＭＳ Ｐゴシック" charset="0"/>
              <a:cs typeface="Arial"/>
            </a:endParaRPr>
          </a:p>
          <a:p>
            <a:pPr>
              <a:lnSpc>
                <a:spcPct val="90000"/>
              </a:lnSpc>
            </a:pPr>
            <a:r>
              <a:rPr lang="fr-FR" dirty="0">
                <a:solidFill>
                  <a:srgbClr val="000000"/>
                </a:solidFill>
                <a:latin typeface="Arial"/>
                <a:ea typeface="ＭＳ Ｐゴシック" charset="0"/>
                <a:cs typeface="Arial"/>
              </a:rPr>
              <a:t>Affections : tumeurs (cancers) largement majoritaires </a:t>
            </a:r>
            <a:r>
              <a:rPr lang="mr-IN" dirty="0">
                <a:solidFill>
                  <a:srgbClr val="000000"/>
                </a:solidFill>
                <a:latin typeface="Arial"/>
                <a:ea typeface="ＭＳ Ｐゴシック" charset="0"/>
                <a:cs typeface="Arial"/>
              </a:rPr>
              <a:t>–</a:t>
            </a:r>
            <a:r>
              <a:rPr lang="fr-FR" dirty="0">
                <a:solidFill>
                  <a:srgbClr val="000000"/>
                </a:solidFill>
                <a:latin typeface="Arial"/>
                <a:ea typeface="ＭＳ Ｐゴシック" charset="0"/>
                <a:cs typeface="Arial"/>
              </a:rPr>
              <a:t> puis </a:t>
            </a:r>
            <a:r>
              <a:rPr lang="fr-FR" dirty="0" err="1">
                <a:solidFill>
                  <a:srgbClr val="000000"/>
                </a:solidFill>
                <a:latin typeface="Arial"/>
                <a:ea typeface="ＭＳ Ｐゴシック" charset="0"/>
                <a:cs typeface="Arial"/>
              </a:rPr>
              <a:t>polypathologies</a:t>
            </a:r>
            <a:endParaRPr lang="fr-FR" dirty="0">
              <a:solidFill>
                <a:srgbClr val="000000"/>
              </a:solidFill>
              <a:latin typeface="Arial"/>
              <a:ea typeface="ＭＳ Ｐゴシック" charset="0"/>
              <a:cs typeface="Arial"/>
            </a:endParaRPr>
          </a:p>
        </p:txBody>
      </p:sp>
      <p:sp>
        <p:nvSpPr>
          <p:cNvPr id="57958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AF971AEE-83A3-0B4D-A112-8F9AFCFBD798}" type="slidenum">
              <a:rPr lang="fr-FR" sz="1200">
                <a:latin typeface="Verdana" charset="0"/>
                <a:ea typeface="ＭＳ Ｐゴシック" charset="0"/>
                <a:cs typeface="ＭＳ Ｐゴシック" charset="0"/>
              </a:rPr>
              <a:pPr/>
              <a:t>19</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8874165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3265" name="Titre 1"/>
          <p:cNvSpPr>
            <a:spLocks noGrp="1"/>
          </p:cNvSpPr>
          <p:nvPr>
            <p:ph type="title"/>
          </p:nvPr>
        </p:nvSpPr>
        <p:spPr>
          <a:xfrm>
            <a:off x="0" y="-2761525"/>
            <a:ext cx="10363200" cy="3940175"/>
          </a:xfrm>
        </p:spPr>
        <p:txBody>
          <a:bodyPr/>
          <a:lstStyle/>
          <a:p>
            <a:pPr algn="ctr"/>
            <a:r>
              <a:rPr lang="fr-BE" sz="3600" b="1" dirty="0">
                <a:latin typeface="Arial" charset="0"/>
                <a:ea typeface="MS PGothic" charset="0"/>
              </a:rPr>
              <a:t>Décisions médicales de fin de vie</a:t>
            </a:r>
            <a:endParaRPr lang="fr-BE" b="1" cap="none" dirty="0">
              <a:latin typeface="Arial" charset="0"/>
              <a:ea typeface="MS PGothic" charset="0"/>
            </a:endParaRPr>
          </a:p>
        </p:txBody>
      </p:sp>
      <p:sp>
        <p:nvSpPr>
          <p:cNvPr id="523266" name="Espace réservé du texte 2"/>
          <p:cNvSpPr>
            <a:spLocks noGrp="1"/>
          </p:cNvSpPr>
          <p:nvPr>
            <p:ph type="body" idx="1"/>
          </p:nvPr>
        </p:nvSpPr>
        <p:spPr>
          <a:xfrm>
            <a:off x="774591" y="1751715"/>
            <a:ext cx="8289821" cy="1596003"/>
          </a:xfrm>
        </p:spPr>
        <p:txBody>
          <a:bodyPr>
            <a:noAutofit/>
          </a:bodyPr>
          <a:lstStyle/>
          <a:p>
            <a:pPr algn="ctr">
              <a:lnSpc>
                <a:spcPct val="90000"/>
              </a:lnSpc>
            </a:pPr>
            <a:endParaRPr lang="fr-BE" dirty="0">
              <a:solidFill>
                <a:srgbClr val="000000"/>
              </a:solidFill>
              <a:latin typeface="Arial"/>
              <a:ea typeface="MS PGothic" charset="0"/>
              <a:cs typeface="Arial"/>
            </a:endParaRPr>
          </a:p>
          <a:p>
            <a:pPr algn="ctr">
              <a:lnSpc>
                <a:spcPct val="90000"/>
              </a:lnSpc>
            </a:pPr>
            <a:r>
              <a:rPr lang="fr-BE" b="1" u="sng" dirty="0">
                <a:solidFill>
                  <a:srgbClr val="000000"/>
                </a:solidFill>
                <a:latin typeface="Arial"/>
                <a:ea typeface="MS PGothic" charset="0"/>
                <a:cs typeface="Arial"/>
              </a:rPr>
              <a:t>Décisions médicales de fin de vie (DMFV)</a:t>
            </a:r>
          </a:p>
          <a:p>
            <a:pPr>
              <a:lnSpc>
                <a:spcPct val="90000"/>
              </a:lnSpc>
            </a:pPr>
            <a:endParaRPr lang="fr-BE" dirty="0">
              <a:solidFill>
                <a:srgbClr val="000000"/>
              </a:solidFill>
              <a:latin typeface="Arial"/>
              <a:ea typeface="MS PGothic" charset="0"/>
              <a:cs typeface="Arial"/>
            </a:endParaRP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Refus de traitement par le patient</a:t>
            </a: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Arrêt de traitement par le médecin</a:t>
            </a: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Sédation contrôlée / palliative / terminale</a:t>
            </a: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Soins palliatifs</a:t>
            </a: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Suicide assisté</a:t>
            </a:r>
          </a:p>
          <a:p>
            <a:pPr marL="742950" lvl="1" indent="-285750" algn="ctr">
              <a:lnSpc>
                <a:spcPct val="90000"/>
              </a:lnSpc>
              <a:buFont typeface="Arial" charset="0"/>
              <a:buChar char="•"/>
            </a:pPr>
            <a:r>
              <a:rPr lang="fr-BE" sz="2000" dirty="0">
                <a:solidFill>
                  <a:srgbClr val="000000"/>
                </a:solidFill>
                <a:latin typeface="Arial"/>
                <a:ea typeface="MS PGothic" charset="0"/>
                <a:cs typeface="Arial"/>
              </a:rPr>
              <a:t>Euthanasie au sens strict</a:t>
            </a:r>
          </a:p>
          <a:p>
            <a:pPr lvl="1" algn="ctr">
              <a:lnSpc>
                <a:spcPct val="90000"/>
              </a:lnSpc>
            </a:pPr>
            <a:endParaRPr lang="fr-BE" sz="2000" dirty="0">
              <a:solidFill>
                <a:srgbClr val="000000"/>
              </a:solidFill>
              <a:latin typeface="Arial"/>
              <a:ea typeface="MS PGothic" charset="0"/>
              <a:cs typeface="Arial"/>
            </a:endParaRPr>
          </a:p>
          <a:p>
            <a:pPr lvl="1" algn="ctr">
              <a:lnSpc>
                <a:spcPct val="90000"/>
              </a:lnSpc>
            </a:pPr>
            <a:endParaRPr lang="fr-BE" sz="2000" dirty="0">
              <a:solidFill>
                <a:srgbClr val="000000"/>
              </a:solidFill>
              <a:latin typeface="Arial"/>
              <a:ea typeface="MS PGothic" charset="0"/>
              <a:cs typeface="Arial"/>
            </a:endParaRPr>
          </a:p>
          <a:p>
            <a:pPr algn="just">
              <a:lnSpc>
                <a:spcPct val="90000"/>
              </a:lnSpc>
            </a:pPr>
            <a:endParaRPr lang="fr-BE" dirty="0">
              <a:solidFill>
                <a:srgbClr val="000000"/>
              </a:solidFill>
              <a:latin typeface="Arial"/>
              <a:ea typeface="MS PGothic" charset="0"/>
              <a:cs typeface="Arial"/>
            </a:endParaRPr>
          </a:p>
        </p:txBody>
      </p:sp>
      <p:sp>
        <p:nvSpPr>
          <p:cNvPr id="523267" name="Espace réservé du numéro de diapositive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9D83C98-C735-EF47-94AA-3084E79AF2D9}" type="slidenum">
              <a:rPr lang="fr-FR" sz="1200">
                <a:latin typeface="Verdana" charset="0"/>
              </a:rPr>
              <a:pPr/>
              <a:t>2</a:t>
            </a:fld>
            <a:endParaRPr lang="fr-FR" sz="1200">
              <a:latin typeface="Verdana" charset="0"/>
            </a:endParaRPr>
          </a:p>
        </p:txBody>
      </p:sp>
    </p:spTree>
    <p:extLst>
      <p:ext uri="{BB962C8B-B14F-4D97-AF65-F5344CB8AC3E}">
        <p14:creationId xmlns:p14="http://schemas.microsoft.com/office/powerpoint/2010/main" val="18661401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5729" name="Titre 1"/>
          <p:cNvSpPr>
            <a:spLocks noGrp="1"/>
          </p:cNvSpPr>
          <p:nvPr>
            <p:ph type="title"/>
          </p:nvPr>
        </p:nvSpPr>
        <p:spPr>
          <a:xfrm>
            <a:off x="-217153" y="-3079002"/>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585730" name="Espace réservé du texte 2"/>
          <p:cNvSpPr>
            <a:spLocks noGrp="1"/>
          </p:cNvSpPr>
          <p:nvPr>
            <p:ph type="body" idx="1"/>
          </p:nvPr>
        </p:nvSpPr>
        <p:spPr>
          <a:xfrm>
            <a:off x="927067" y="1171676"/>
            <a:ext cx="8551353" cy="4684976"/>
          </a:xfrm>
        </p:spPr>
        <p:txBody>
          <a:bodyPr>
            <a:normAutofit fontScale="92500" lnSpcReduction="10000"/>
          </a:bodyPr>
          <a:lstStyle/>
          <a:p>
            <a:pPr>
              <a:lnSpc>
                <a:spcPct val="90000"/>
              </a:lnSpc>
            </a:pPr>
            <a:endParaRPr lang="fr-FR" sz="2400" dirty="0">
              <a:solidFill>
                <a:schemeClr val="tx1"/>
              </a:solidFill>
              <a:latin typeface="Arial"/>
              <a:ea typeface="MS PGothic" charset="0"/>
              <a:cs typeface="Arial"/>
            </a:endParaRPr>
          </a:p>
          <a:p>
            <a:pPr marL="742950" lvl="1" indent="-285750">
              <a:lnSpc>
                <a:spcPct val="90000"/>
              </a:lnSpc>
              <a:buFont typeface="Arial" charset="0"/>
              <a:buChar char="•"/>
            </a:pPr>
            <a:r>
              <a:rPr lang="fr-FR" sz="2400" b="1" dirty="0">
                <a:solidFill>
                  <a:schemeClr val="tx1"/>
                </a:solidFill>
                <a:latin typeface="Arial"/>
                <a:ea typeface="MS PGothic" charset="0"/>
                <a:cs typeface="Arial"/>
              </a:rPr>
              <a:t>demande éclairée du malade</a:t>
            </a:r>
          </a:p>
          <a:p>
            <a:pPr marL="742950" lvl="1" indent="-285750">
              <a:lnSpc>
                <a:spcPct val="90000"/>
              </a:lnSpc>
              <a:buFont typeface="Arial" charset="0"/>
              <a:buChar char="•"/>
            </a:pPr>
            <a:r>
              <a:rPr lang="fr-FR" sz="2400" b="1" dirty="0">
                <a:solidFill>
                  <a:schemeClr val="tx1"/>
                </a:solidFill>
                <a:latin typeface="Arial"/>
                <a:ea typeface="MS PGothic" charset="0"/>
                <a:cs typeface="Arial"/>
              </a:rPr>
              <a:t>pathologie grave et incurable</a:t>
            </a:r>
          </a:p>
          <a:p>
            <a:pPr marL="742950" lvl="1" indent="-285750">
              <a:lnSpc>
                <a:spcPct val="90000"/>
              </a:lnSpc>
              <a:buFont typeface="Arial" charset="0"/>
              <a:buChar char="•"/>
            </a:pPr>
            <a:r>
              <a:rPr lang="fr-FR" sz="2400" b="1" dirty="0">
                <a:solidFill>
                  <a:schemeClr val="tx1"/>
                </a:solidFill>
                <a:latin typeface="Arial"/>
                <a:ea typeface="MS PGothic" charset="0"/>
                <a:cs typeface="Arial"/>
                <a:sym typeface="Wingdings"/>
              </a:rPr>
              <a:t> </a:t>
            </a:r>
            <a:r>
              <a:rPr lang="fr-FR" sz="2400" b="1" dirty="0">
                <a:solidFill>
                  <a:schemeClr val="tx1"/>
                </a:solidFill>
                <a:latin typeface="Arial"/>
                <a:ea typeface="MS PGothic" charset="0"/>
                <a:cs typeface="Arial"/>
              </a:rPr>
              <a:t>souffrance constante, insupportable, inapaisable</a:t>
            </a:r>
          </a:p>
          <a:p>
            <a:pPr marL="742950" lvl="1" indent="-285750">
              <a:lnSpc>
                <a:spcPct val="90000"/>
              </a:lnSpc>
              <a:buFont typeface="Arial" charset="0"/>
              <a:buChar char="•"/>
            </a:pPr>
            <a:r>
              <a:rPr lang="fr-FR" sz="2400" b="1" dirty="0">
                <a:solidFill>
                  <a:schemeClr val="tx1"/>
                </a:solidFill>
                <a:latin typeface="Arial"/>
                <a:ea typeface="MS PGothic" charset="0"/>
                <a:cs typeface="Arial"/>
              </a:rPr>
              <a:t>concertation selon le modèle du colloque singulier</a:t>
            </a:r>
          </a:p>
          <a:p>
            <a:pPr marL="742950" lvl="1" indent="-285750">
              <a:lnSpc>
                <a:spcPct val="90000"/>
              </a:lnSpc>
              <a:buFont typeface="Arial" charset="0"/>
              <a:buChar char="•"/>
            </a:pPr>
            <a:r>
              <a:rPr lang="fr-FR" sz="2400" b="1" dirty="0">
                <a:solidFill>
                  <a:schemeClr val="tx1"/>
                </a:solidFill>
                <a:latin typeface="Arial"/>
                <a:ea typeface="MS PGothic" charset="0"/>
                <a:cs typeface="Arial"/>
              </a:rPr>
              <a:t>avec éclairage d'un second médecin</a:t>
            </a:r>
          </a:p>
          <a:p>
            <a:pPr>
              <a:lnSpc>
                <a:spcPct val="90000"/>
              </a:lnSpc>
            </a:pPr>
            <a:endParaRPr lang="fr-FR" sz="2400" b="1" dirty="0">
              <a:solidFill>
                <a:schemeClr val="tx1"/>
              </a:solidFill>
              <a:latin typeface="Arial"/>
              <a:ea typeface="MS PGothic" charset="0"/>
              <a:cs typeface="Arial"/>
            </a:endParaRPr>
          </a:p>
          <a:p>
            <a:pPr>
              <a:lnSpc>
                <a:spcPct val="90000"/>
              </a:lnSpc>
            </a:pPr>
            <a:r>
              <a:rPr lang="fr-FR" sz="2400" dirty="0">
                <a:solidFill>
                  <a:schemeClr val="tx1"/>
                </a:solidFill>
                <a:latin typeface="Arial"/>
                <a:ea typeface="MS PGothic" charset="0"/>
                <a:cs typeface="Arial"/>
              </a:rPr>
              <a:t>La demande exprimée par le malade est évidemment la </a:t>
            </a:r>
            <a:r>
              <a:rPr lang="fr-FR" sz="2400" b="1" dirty="0">
                <a:solidFill>
                  <a:schemeClr val="tx1"/>
                </a:solidFill>
                <a:latin typeface="Arial"/>
                <a:ea typeface="MS PGothic" charset="0"/>
                <a:cs typeface="Arial"/>
              </a:rPr>
              <a:t>condition essentielle</a:t>
            </a:r>
            <a:r>
              <a:rPr lang="fr-FR" sz="2400" dirty="0">
                <a:solidFill>
                  <a:schemeClr val="tx1"/>
                </a:solidFill>
                <a:latin typeface="Arial"/>
                <a:ea typeface="MS PGothic" charset="0"/>
                <a:cs typeface="Arial"/>
              </a:rPr>
              <a:t>, le </a:t>
            </a:r>
            <a:r>
              <a:rPr lang="fr-FR" sz="2400" i="1" dirty="0">
                <a:solidFill>
                  <a:schemeClr val="tx1"/>
                </a:solidFill>
                <a:latin typeface="Arial"/>
                <a:ea typeface="MS PGothic" charset="0"/>
                <a:cs typeface="Arial"/>
              </a:rPr>
              <a:t>fondement</a:t>
            </a:r>
            <a:r>
              <a:rPr lang="fr-FR" sz="2400" dirty="0">
                <a:solidFill>
                  <a:schemeClr val="tx1"/>
                </a:solidFill>
                <a:latin typeface="Arial"/>
                <a:ea typeface="MS PGothic" charset="0"/>
                <a:cs typeface="Arial"/>
              </a:rPr>
              <a:t> et la </a:t>
            </a:r>
            <a:r>
              <a:rPr lang="fr-FR" sz="2400" i="1" dirty="0">
                <a:solidFill>
                  <a:schemeClr val="tx1"/>
                </a:solidFill>
                <a:latin typeface="Arial"/>
                <a:ea typeface="MS PGothic" charset="0"/>
                <a:cs typeface="Arial"/>
              </a:rPr>
              <a:t>justification</a:t>
            </a:r>
            <a:r>
              <a:rPr lang="fr-FR" sz="2400" dirty="0">
                <a:solidFill>
                  <a:schemeClr val="tx1"/>
                </a:solidFill>
                <a:latin typeface="Arial"/>
                <a:ea typeface="MS PGothic" charset="0"/>
                <a:cs typeface="Arial"/>
              </a:rPr>
              <a:t> de l</a:t>
            </a:r>
            <a:r>
              <a:rPr lang="nl-BE" sz="2400" dirty="0">
                <a:solidFill>
                  <a:schemeClr val="tx1"/>
                </a:solidFill>
                <a:latin typeface="Arial"/>
                <a:ea typeface="MS PGothic" charset="0"/>
                <a:cs typeface="Arial"/>
              </a:rPr>
              <a:t>'</a:t>
            </a:r>
            <a:r>
              <a:rPr lang="fr-FR" altLang="ja-JP" sz="2400" dirty="0">
                <a:solidFill>
                  <a:schemeClr val="tx1"/>
                </a:solidFill>
                <a:latin typeface="Arial"/>
                <a:ea typeface="MS PGothic" charset="0"/>
                <a:cs typeface="Arial"/>
              </a:rPr>
              <a:t>abrègement médical de vie</a:t>
            </a:r>
          </a:p>
          <a:p>
            <a:pPr>
              <a:lnSpc>
                <a:spcPct val="90000"/>
              </a:lnSpc>
            </a:pPr>
            <a:r>
              <a:rPr lang="fr-FR" altLang="ja-JP" sz="2400" b="1" dirty="0">
                <a:solidFill>
                  <a:schemeClr val="tx1"/>
                </a:solidFill>
                <a:latin typeface="Arial"/>
                <a:ea typeface="MS PGothic" charset="0"/>
                <a:cs typeface="Arial"/>
              </a:rPr>
              <a:t>Le consentement / la volonté du malade est ici, très clairement, l'une des principales circonstances excluant l'infraction</a:t>
            </a:r>
            <a:r>
              <a:rPr lang="fr-FR" altLang="ja-JP" sz="2400" dirty="0">
                <a:solidFill>
                  <a:schemeClr val="tx1"/>
                </a:solidFill>
                <a:latin typeface="Arial"/>
                <a:ea typeface="MS PGothic" charset="0"/>
                <a:cs typeface="Arial"/>
              </a:rPr>
              <a:t> </a:t>
            </a:r>
            <a:endParaRPr lang="fr-FR" sz="2400" dirty="0">
              <a:solidFill>
                <a:schemeClr val="tx1"/>
              </a:solidFill>
              <a:latin typeface="Arial"/>
              <a:ea typeface="MS PGothic" charset="0"/>
              <a:cs typeface="Arial"/>
            </a:endParaRPr>
          </a:p>
        </p:txBody>
      </p:sp>
      <p:sp>
        <p:nvSpPr>
          <p:cNvPr id="58573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1DE76EF9-8804-C648-9931-4AF6BEB1C4BB}" type="slidenum">
              <a:rPr lang="fr-FR" sz="1200">
                <a:latin typeface="Verdana" charset="0"/>
              </a:rPr>
              <a:pPr/>
              <a:t>20</a:t>
            </a:fld>
            <a:endParaRPr lang="fr-FR" sz="1200">
              <a:latin typeface="Verdana" charset="0"/>
            </a:endParaRPr>
          </a:p>
        </p:txBody>
      </p:sp>
    </p:spTree>
    <p:extLst>
      <p:ext uri="{BB962C8B-B14F-4D97-AF65-F5344CB8AC3E}">
        <p14:creationId xmlns:p14="http://schemas.microsoft.com/office/powerpoint/2010/main" val="17850147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9825" name="Titre 1"/>
          <p:cNvSpPr>
            <a:spLocks noGrp="1"/>
          </p:cNvSpPr>
          <p:nvPr>
            <p:ph type="title"/>
          </p:nvPr>
        </p:nvSpPr>
        <p:spPr>
          <a:xfrm>
            <a:off x="-137775" y="-3059160"/>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589826" name="Espace réservé du texte 2"/>
          <p:cNvSpPr>
            <a:spLocks noGrp="1"/>
          </p:cNvSpPr>
          <p:nvPr>
            <p:ph type="body" idx="1"/>
          </p:nvPr>
        </p:nvSpPr>
        <p:spPr>
          <a:xfrm>
            <a:off x="622123" y="1376613"/>
            <a:ext cx="8997855" cy="4687341"/>
          </a:xfrm>
        </p:spPr>
        <p:txBody>
          <a:bodyPr/>
          <a:lstStyle/>
          <a:p>
            <a:pPr>
              <a:lnSpc>
                <a:spcPct val="90000"/>
              </a:lnSpc>
            </a:pPr>
            <a:r>
              <a:rPr lang="fr-FR" dirty="0">
                <a:solidFill>
                  <a:srgbClr val="000000"/>
                </a:solidFill>
                <a:latin typeface="Arial"/>
                <a:ea typeface="MS PGothic" charset="0"/>
                <a:cs typeface="Arial"/>
              </a:rPr>
              <a:t>Pour demander l'euthanasie, le patient doit être </a:t>
            </a:r>
            <a:r>
              <a:rPr lang="fr-FR" b="1" dirty="0">
                <a:solidFill>
                  <a:srgbClr val="000000"/>
                </a:solidFill>
                <a:latin typeface="Arial"/>
                <a:ea typeface="MS PGothic" charset="0"/>
                <a:cs typeface="Arial"/>
              </a:rPr>
              <a:t>capable et conscient</a:t>
            </a:r>
            <a:r>
              <a:rPr lang="fr-FR" dirty="0">
                <a:solidFill>
                  <a:srgbClr val="000000"/>
                </a:solidFill>
                <a:latin typeface="Arial"/>
                <a:ea typeface="MS PGothic" charset="0"/>
                <a:cs typeface="Arial"/>
              </a:rPr>
              <a:t> au moment de sa demande (sauf déclaration anticipée et situation d'inconscience irréversible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très rare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à peine 1% des cas)</a:t>
            </a:r>
            <a:endParaRPr lang="fr-FR" b="1" dirty="0">
              <a:solidFill>
                <a:srgbClr val="000000"/>
              </a:solidFill>
              <a:latin typeface="Arial"/>
              <a:ea typeface="MS PGothic" charset="0"/>
              <a:cs typeface="Arial"/>
            </a:endParaRPr>
          </a:p>
          <a:p>
            <a:pPr>
              <a:lnSpc>
                <a:spcPct val="90000"/>
              </a:lnSpc>
            </a:pPr>
            <a:endParaRPr lang="fr-FR" b="1" dirty="0">
              <a:solidFill>
                <a:srgbClr val="000000"/>
              </a:solidFill>
              <a:latin typeface="Arial"/>
              <a:ea typeface="MS PGothic" charset="0"/>
              <a:cs typeface="Arial"/>
            </a:endParaRPr>
          </a:p>
          <a:p>
            <a:pPr>
              <a:lnSpc>
                <a:spcPct val="90000"/>
              </a:lnSpc>
              <a:buFont typeface="Wingdings" charset="0"/>
              <a:buChar char="à"/>
            </a:pPr>
            <a:r>
              <a:rPr lang="fr-FR" dirty="0">
                <a:solidFill>
                  <a:srgbClr val="000000"/>
                </a:solidFill>
                <a:latin typeface="Arial"/>
                <a:ea typeface="MS PGothic" charset="0"/>
                <a:cs typeface="Arial"/>
                <a:sym typeface="Wingdings" charset="0"/>
              </a:rPr>
              <a:t> question de </a:t>
            </a:r>
            <a:r>
              <a:rPr lang="fr-FR" b="1" i="1" dirty="0">
                <a:solidFill>
                  <a:srgbClr val="000000"/>
                </a:solidFill>
                <a:latin typeface="Arial"/>
                <a:ea typeface="MS PGothic" charset="0"/>
                <a:cs typeface="Arial"/>
                <a:sym typeface="Wingdings" charset="0"/>
              </a:rPr>
              <a:t>fait</a:t>
            </a:r>
            <a:r>
              <a:rPr lang="fr-FR" dirty="0">
                <a:solidFill>
                  <a:srgbClr val="000000"/>
                </a:solidFill>
                <a:latin typeface="Arial"/>
                <a:ea typeface="MS PGothic" charset="0"/>
                <a:cs typeface="Arial"/>
                <a:sym typeface="Wingdings" charset="0"/>
              </a:rPr>
              <a:t> et non de droit</a:t>
            </a:r>
          </a:p>
          <a:p>
            <a:pPr>
              <a:lnSpc>
                <a:spcPct val="90000"/>
              </a:lnSpc>
              <a:buFont typeface="Wingdings" charset="0"/>
              <a:buChar char="à"/>
            </a:pPr>
            <a:r>
              <a:rPr lang="fr-FR" dirty="0">
                <a:solidFill>
                  <a:srgbClr val="000000"/>
                </a:solidFill>
                <a:latin typeface="Arial"/>
                <a:ea typeface="MS PGothic" charset="0"/>
                <a:cs typeface="Arial"/>
                <a:sym typeface="Wingdings" charset="0"/>
              </a:rPr>
              <a:t> la demande ne peut </a:t>
            </a:r>
            <a:r>
              <a:rPr lang="fr-FR" b="1" i="1" dirty="0">
                <a:solidFill>
                  <a:srgbClr val="000000"/>
                </a:solidFill>
                <a:latin typeface="Arial"/>
                <a:ea typeface="MS PGothic" charset="0"/>
                <a:cs typeface="Arial"/>
                <a:sym typeface="Wingdings" charset="0"/>
              </a:rPr>
              <a:t>jamais</a:t>
            </a:r>
            <a:r>
              <a:rPr lang="fr-FR" b="1" dirty="0">
                <a:solidFill>
                  <a:srgbClr val="000000"/>
                </a:solidFill>
                <a:latin typeface="Arial"/>
                <a:ea typeface="MS PGothic" charset="0"/>
                <a:cs typeface="Arial"/>
                <a:sym typeface="Wingdings" charset="0"/>
              </a:rPr>
              <a:t> être faite par autrui</a:t>
            </a:r>
            <a:r>
              <a:rPr lang="fr-FR" dirty="0">
                <a:solidFill>
                  <a:srgbClr val="000000"/>
                </a:solidFill>
                <a:latin typeface="Arial"/>
                <a:ea typeface="MS PGothic" charset="0"/>
                <a:cs typeface="Arial"/>
                <a:sym typeface="Wingdings" charset="0"/>
              </a:rPr>
              <a:t> (pas de représentation – L. 17/03/2013 le confirme)</a:t>
            </a:r>
          </a:p>
          <a:p>
            <a:pPr>
              <a:lnSpc>
                <a:spcPct val="90000"/>
              </a:lnSpc>
              <a:buFont typeface="Wingdings" charset="0"/>
              <a:buChar char="à"/>
            </a:pPr>
            <a:r>
              <a:rPr lang="fr-FR" dirty="0">
                <a:solidFill>
                  <a:srgbClr val="000000"/>
                </a:solidFill>
                <a:latin typeface="Arial"/>
                <a:ea typeface="MS PGothic" charset="0"/>
                <a:cs typeface="Arial"/>
                <a:sym typeface="Wingdings" charset="0"/>
              </a:rPr>
              <a:t> une décision d'arrêt de vie prise par </a:t>
            </a:r>
            <a:r>
              <a:rPr lang="fr-FR" b="1" dirty="0">
                <a:solidFill>
                  <a:srgbClr val="000000"/>
                </a:solidFill>
                <a:latin typeface="Arial"/>
                <a:ea typeface="MS PGothic" charset="0"/>
                <a:cs typeface="Arial"/>
                <a:sym typeface="Wingdings" charset="0"/>
              </a:rPr>
              <a:t>autrui</a:t>
            </a:r>
            <a:r>
              <a:rPr lang="fr-FR" dirty="0">
                <a:solidFill>
                  <a:srgbClr val="000000"/>
                </a:solidFill>
                <a:latin typeface="Arial"/>
                <a:ea typeface="MS PGothic" charset="0"/>
                <a:cs typeface="Arial"/>
                <a:sym typeface="Wingdings" charset="0"/>
              </a:rPr>
              <a:t> (soins intensifs) n'est </a:t>
            </a:r>
            <a:r>
              <a:rPr lang="fr-FR" b="1" dirty="0">
                <a:solidFill>
                  <a:srgbClr val="000000"/>
                </a:solidFill>
                <a:latin typeface="Arial"/>
                <a:ea typeface="MS PGothic" charset="0"/>
                <a:cs typeface="Arial"/>
                <a:sym typeface="Wingdings" charset="0"/>
              </a:rPr>
              <a:t>pas</a:t>
            </a:r>
            <a:r>
              <a:rPr lang="fr-FR" dirty="0">
                <a:solidFill>
                  <a:srgbClr val="000000"/>
                </a:solidFill>
                <a:latin typeface="Arial"/>
                <a:ea typeface="MS PGothic" charset="0"/>
                <a:cs typeface="Arial"/>
                <a:sym typeface="Wingdings" charset="0"/>
              </a:rPr>
              <a:t> une euthanasie</a:t>
            </a:r>
          </a:p>
          <a:p>
            <a:pPr>
              <a:lnSpc>
                <a:spcPct val="90000"/>
              </a:lnSpc>
              <a:buFont typeface="Wingdings" charset="0"/>
              <a:buChar char="à"/>
            </a:pPr>
            <a:r>
              <a:rPr lang="fr-FR" dirty="0">
                <a:solidFill>
                  <a:srgbClr val="000000"/>
                </a:solidFill>
                <a:latin typeface="Arial"/>
                <a:ea typeface="MS PGothic" charset="0"/>
                <a:cs typeface="Arial"/>
                <a:sym typeface="Wingdings" charset="0"/>
              </a:rPr>
              <a:t> logique classique : le médecin propose  le malade consent</a:t>
            </a:r>
          </a:p>
          <a:p>
            <a:pPr>
              <a:lnSpc>
                <a:spcPct val="90000"/>
              </a:lnSpc>
              <a:buFont typeface="Wingdings" charset="0"/>
              <a:buChar char="à"/>
            </a:pPr>
            <a:r>
              <a:rPr lang="fr-FR" b="1" dirty="0">
                <a:solidFill>
                  <a:srgbClr val="000000"/>
                </a:solidFill>
                <a:latin typeface="Arial"/>
                <a:ea typeface="MS PGothic" charset="0"/>
                <a:cs typeface="Arial"/>
                <a:sym typeface="Wingdings" charset="0"/>
              </a:rPr>
              <a:t> ici, renversement de cette logique : </a:t>
            </a:r>
            <a:r>
              <a:rPr lang="fr-FR" b="1" i="1" dirty="0">
                <a:solidFill>
                  <a:srgbClr val="000000"/>
                </a:solidFill>
                <a:latin typeface="Arial"/>
                <a:ea typeface="MS PGothic" charset="0"/>
                <a:cs typeface="Arial"/>
                <a:sym typeface="Wingdings" charset="0"/>
              </a:rPr>
              <a:t>le malade </a:t>
            </a:r>
            <a:r>
              <a:rPr lang="fr-FR" b="1" i="1" u="sng" dirty="0">
                <a:solidFill>
                  <a:srgbClr val="000000"/>
                </a:solidFill>
                <a:latin typeface="Arial"/>
                <a:ea typeface="MS PGothic" charset="0"/>
                <a:cs typeface="Arial"/>
                <a:sym typeface="Wingdings" charset="0"/>
              </a:rPr>
              <a:t>demande</a:t>
            </a:r>
            <a:r>
              <a:rPr lang="fr-FR" b="1" i="1" dirty="0">
                <a:solidFill>
                  <a:srgbClr val="000000"/>
                </a:solidFill>
                <a:latin typeface="Arial"/>
                <a:ea typeface="MS PGothic" charset="0"/>
                <a:cs typeface="Arial"/>
                <a:sym typeface="Wingdings" charset="0"/>
              </a:rPr>
              <a:t> </a:t>
            </a:r>
            <a:r>
              <a:rPr lang="fr-FR" b="1" dirty="0">
                <a:solidFill>
                  <a:srgbClr val="000000"/>
                </a:solidFill>
                <a:latin typeface="Arial"/>
                <a:ea typeface="MS PGothic" charset="0"/>
                <a:cs typeface="Arial"/>
                <a:sym typeface="Wingdings" charset="0"/>
              </a:rPr>
              <a:t>et le médecin consent à lui offrir ce geste</a:t>
            </a:r>
            <a:endParaRPr lang="fr-FR" b="1" dirty="0">
              <a:solidFill>
                <a:srgbClr val="000000"/>
              </a:solidFill>
              <a:latin typeface="Arial"/>
              <a:ea typeface="MS PGothic" charset="0"/>
              <a:cs typeface="Arial"/>
            </a:endParaRPr>
          </a:p>
          <a:p>
            <a:pPr algn="just">
              <a:lnSpc>
                <a:spcPct val="90000"/>
              </a:lnSpc>
            </a:pPr>
            <a:endParaRPr lang="fr-FR" sz="1800" dirty="0">
              <a:latin typeface="Lucida Sans" charset="0"/>
              <a:ea typeface="MS PGothic" charset="0"/>
            </a:endParaRPr>
          </a:p>
        </p:txBody>
      </p:sp>
      <p:sp>
        <p:nvSpPr>
          <p:cNvPr id="58982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5BBADD0-8792-D647-B86F-40C7A1FE72FC}" type="slidenum">
              <a:rPr lang="fr-FR" sz="1200">
                <a:latin typeface="Verdana" charset="0"/>
              </a:rPr>
              <a:pPr/>
              <a:t>21</a:t>
            </a:fld>
            <a:endParaRPr lang="fr-FR" sz="1200">
              <a:latin typeface="Verdana" charset="0"/>
            </a:endParaRPr>
          </a:p>
        </p:txBody>
      </p:sp>
    </p:spTree>
    <p:extLst>
      <p:ext uri="{BB962C8B-B14F-4D97-AF65-F5344CB8AC3E}">
        <p14:creationId xmlns:p14="http://schemas.microsoft.com/office/powerpoint/2010/main" val="675447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1873" name="Titre 1"/>
          <p:cNvSpPr>
            <a:spLocks noGrp="1"/>
          </p:cNvSpPr>
          <p:nvPr>
            <p:ph type="title"/>
          </p:nvPr>
        </p:nvSpPr>
        <p:spPr>
          <a:xfrm>
            <a:off x="-584277" y="-3079003"/>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591874" name="Espace réservé du texte 2"/>
          <p:cNvSpPr>
            <a:spLocks noGrp="1"/>
          </p:cNvSpPr>
          <p:nvPr>
            <p:ph type="body" idx="1"/>
          </p:nvPr>
        </p:nvSpPr>
        <p:spPr>
          <a:xfrm>
            <a:off x="571316" y="800268"/>
            <a:ext cx="8934228" cy="4914317"/>
          </a:xfrm>
        </p:spPr>
        <p:txBody>
          <a:bodyPr>
            <a:normAutofit/>
          </a:bodyPr>
          <a:lstStyle/>
          <a:p>
            <a:pPr algn="ctr">
              <a:lnSpc>
                <a:spcPct val="90000"/>
              </a:lnSpc>
            </a:pPr>
            <a:endParaRPr lang="fr-FR" b="1" dirty="0">
              <a:latin typeface="Lucida Sans" charset="0"/>
              <a:ea typeface="MS PGothic" charset="0"/>
            </a:endParaRPr>
          </a:p>
          <a:p>
            <a:pPr algn="just">
              <a:lnSpc>
                <a:spcPct val="90000"/>
              </a:lnSpc>
            </a:pPr>
            <a:endParaRPr lang="fr-FR" b="1" dirty="0">
              <a:latin typeface="Lucida Sans" charset="0"/>
              <a:ea typeface="MS PGothic" charset="0"/>
            </a:endParaRPr>
          </a:p>
          <a:p>
            <a:pPr>
              <a:lnSpc>
                <a:spcPct val="90000"/>
              </a:lnSpc>
            </a:pPr>
            <a:r>
              <a:rPr lang="fr-FR" dirty="0">
                <a:solidFill>
                  <a:srgbClr val="000000"/>
                </a:solidFill>
                <a:latin typeface="Arial"/>
                <a:ea typeface="MS PGothic" charset="0"/>
                <a:cs typeface="Arial"/>
              </a:rPr>
              <a:t>La demande doit être </a:t>
            </a:r>
            <a:r>
              <a:rPr lang="fr-FR" b="1" dirty="0">
                <a:solidFill>
                  <a:srgbClr val="000000"/>
                </a:solidFill>
                <a:latin typeface="Arial"/>
                <a:ea typeface="MS PGothic" charset="0"/>
                <a:cs typeface="Arial"/>
              </a:rPr>
              <a:t>"</a:t>
            </a:r>
            <a:r>
              <a:rPr lang="fr-FR" b="1" i="1" dirty="0">
                <a:solidFill>
                  <a:srgbClr val="000000"/>
                </a:solidFill>
                <a:latin typeface="Arial"/>
                <a:ea typeface="MS PGothic" charset="0"/>
                <a:cs typeface="Arial"/>
              </a:rPr>
              <a:t>formulée de manière volontaire, réfléchie et répétée</a:t>
            </a:r>
            <a:r>
              <a:rPr lang="fr-FR" b="1" dirty="0">
                <a:solidFill>
                  <a:srgbClr val="000000"/>
                </a:solidFill>
                <a:latin typeface="Arial"/>
                <a:ea typeface="MS PGothic" charset="0"/>
                <a:cs typeface="Arial"/>
              </a:rPr>
              <a:t>"</a:t>
            </a:r>
            <a:r>
              <a:rPr lang="fr-FR" dirty="0">
                <a:solidFill>
                  <a:srgbClr val="000000"/>
                </a:solidFill>
                <a:latin typeface="Arial"/>
                <a:ea typeface="MS PGothic" charset="0"/>
                <a:cs typeface="Arial"/>
              </a:rPr>
              <a:t>, et </a:t>
            </a:r>
            <a:r>
              <a:rPr lang="fr-FR" b="1" i="1" dirty="0">
                <a:solidFill>
                  <a:srgbClr val="000000"/>
                </a:solidFill>
                <a:latin typeface="Arial"/>
                <a:ea typeface="MS PGothic" charset="0"/>
                <a:cs typeface="Arial"/>
              </a:rPr>
              <a:t>ne pas résulter d'une pression extérieure</a:t>
            </a:r>
            <a:r>
              <a:rPr lang="fr-FR" dirty="0">
                <a:solidFill>
                  <a:srgbClr val="000000"/>
                </a:solidFill>
                <a:latin typeface="Arial"/>
                <a:ea typeface="MS PGothic" charset="0"/>
                <a:cs typeface="Arial"/>
              </a:rPr>
              <a:t> : garanties essentielles</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Le médecin doit estimer la personne </a:t>
            </a:r>
            <a:r>
              <a:rPr lang="fr-FR" i="1" dirty="0">
                <a:solidFill>
                  <a:srgbClr val="000000"/>
                </a:solidFill>
                <a:latin typeface="Arial"/>
                <a:ea typeface="MS PGothic" charset="0"/>
                <a:cs typeface="Arial"/>
              </a:rPr>
              <a:t>consciente</a:t>
            </a:r>
            <a:r>
              <a:rPr lang="fr-FR" dirty="0">
                <a:solidFill>
                  <a:srgbClr val="000000"/>
                </a:solidFill>
                <a:latin typeface="Arial"/>
                <a:ea typeface="MS PGothic" charset="0"/>
                <a:cs typeface="Arial"/>
              </a:rPr>
              <a:t> et </a:t>
            </a:r>
            <a:r>
              <a:rPr lang="fr-FR" i="1" dirty="0">
                <a:solidFill>
                  <a:srgbClr val="000000"/>
                </a:solidFill>
                <a:latin typeface="Arial"/>
                <a:ea typeface="MS PGothic" charset="0"/>
                <a:cs typeface="Arial"/>
              </a:rPr>
              <a:t>apte à formuler une demande présentant les garanties voulues</a:t>
            </a:r>
            <a:r>
              <a:rPr lang="fr-FR" dirty="0">
                <a:solidFill>
                  <a:srgbClr val="000000"/>
                </a:solidFill>
                <a:latin typeface="Arial"/>
                <a:ea typeface="MS PGothic" charset="0"/>
                <a:cs typeface="Arial"/>
              </a:rPr>
              <a:t> (troubles cognitifs et syndromes démentiels : </a:t>
            </a:r>
            <a:r>
              <a:rPr lang="fr-FR" b="1" dirty="0">
                <a:solidFill>
                  <a:srgbClr val="000000"/>
                </a:solidFill>
                <a:latin typeface="Arial"/>
                <a:ea typeface="MS PGothic" charset="0"/>
                <a:cs typeface="Arial"/>
              </a:rPr>
              <a:t>toujours sur demande actuelle et consciente</a:t>
            </a:r>
            <a:r>
              <a:rPr lang="fr-FR" dirty="0">
                <a:solidFill>
                  <a:srgbClr val="000000"/>
                </a:solidFill>
                <a:latin typeface="Arial"/>
                <a:ea typeface="MS PGothic" charset="0"/>
                <a:cs typeface="Arial"/>
              </a:rPr>
              <a:t> à un stade précoce de la maladie)</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Demande </a:t>
            </a:r>
            <a:r>
              <a:rPr lang="fr-FR" i="1" dirty="0">
                <a:solidFill>
                  <a:srgbClr val="000000"/>
                </a:solidFill>
                <a:latin typeface="Arial"/>
                <a:ea typeface="MS PGothic" charset="0"/>
                <a:cs typeface="Arial"/>
              </a:rPr>
              <a:t>actée par écrit</a:t>
            </a:r>
            <a:r>
              <a:rPr lang="fr-FR" dirty="0">
                <a:solidFill>
                  <a:srgbClr val="000000"/>
                </a:solidFill>
                <a:latin typeface="Arial"/>
                <a:ea typeface="MS PGothic" charset="0"/>
                <a:cs typeface="Arial"/>
              </a:rPr>
              <a:t> (document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en principe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rédigé, daté et signé par le patient lui-même), révocable à tout moment et qui sera reconfirmée jusqu'au dernier instant</a:t>
            </a:r>
          </a:p>
          <a:p>
            <a:pPr>
              <a:lnSpc>
                <a:spcPct val="90000"/>
              </a:lnSpc>
            </a:pPr>
            <a:endParaRPr lang="fr-FR" sz="1800" dirty="0">
              <a:solidFill>
                <a:srgbClr val="000000"/>
              </a:solidFill>
              <a:latin typeface="Arial"/>
              <a:ea typeface="MS PGothic" charset="0"/>
              <a:cs typeface="Arial"/>
            </a:endParaRPr>
          </a:p>
        </p:txBody>
      </p:sp>
      <p:sp>
        <p:nvSpPr>
          <p:cNvPr id="591875"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EFC3F288-3E9F-F74F-9E91-31223ADF68E5}" type="slidenum">
              <a:rPr lang="fr-FR" sz="1200">
                <a:latin typeface="Verdana" charset="0"/>
              </a:rPr>
              <a:pPr/>
              <a:t>22</a:t>
            </a:fld>
            <a:endParaRPr lang="fr-FR" sz="1200">
              <a:latin typeface="Verdana" charset="0"/>
            </a:endParaRPr>
          </a:p>
        </p:txBody>
      </p:sp>
    </p:spTree>
    <p:extLst>
      <p:ext uri="{BB962C8B-B14F-4D97-AF65-F5344CB8AC3E}">
        <p14:creationId xmlns:p14="http://schemas.microsoft.com/office/powerpoint/2010/main" val="9934233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21" name="Titre 1"/>
          <p:cNvSpPr>
            <a:spLocks noGrp="1"/>
          </p:cNvSpPr>
          <p:nvPr>
            <p:ph type="title"/>
          </p:nvPr>
        </p:nvSpPr>
        <p:spPr>
          <a:xfrm>
            <a:off x="-604122" y="-3059160"/>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593922" name="Espace réservé du texte 2"/>
          <p:cNvSpPr>
            <a:spLocks noGrp="1"/>
          </p:cNvSpPr>
          <p:nvPr>
            <p:ph type="body" idx="1"/>
          </p:nvPr>
        </p:nvSpPr>
        <p:spPr>
          <a:xfrm>
            <a:off x="856367" y="1503384"/>
            <a:ext cx="8008959" cy="4636158"/>
          </a:xfrm>
        </p:spPr>
        <p:txBody>
          <a:bodyPr>
            <a:normAutofit fontScale="92500"/>
          </a:bodyPr>
          <a:lstStyle/>
          <a:p>
            <a:pPr algn="ctr">
              <a:lnSpc>
                <a:spcPct val="90000"/>
              </a:lnSpc>
            </a:pPr>
            <a:r>
              <a:rPr lang="fr-FR" sz="2400" b="1" dirty="0">
                <a:solidFill>
                  <a:srgbClr val="000000"/>
                </a:solidFill>
                <a:latin typeface="Arial"/>
                <a:ea typeface="MS PGothic" charset="0"/>
                <a:cs typeface="Arial"/>
              </a:rPr>
              <a:t>Conditions concernant l'état médical et la souffrance</a:t>
            </a:r>
          </a:p>
          <a:p>
            <a:pPr algn="ctr">
              <a:lnSpc>
                <a:spcPct val="90000"/>
              </a:lnSpc>
            </a:pPr>
            <a:endParaRPr lang="fr-FR" sz="2400" b="1" dirty="0">
              <a:solidFill>
                <a:srgbClr val="000000"/>
              </a:solidFill>
              <a:latin typeface="Arial"/>
              <a:ea typeface="MS PGothic" charset="0"/>
              <a:cs typeface="Arial"/>
            </a:endParaRPr>
          </a:p>
          <a:p>
            <a:pPr algn="ctr">
              <a:lnSpc>
                <a:spcPct val="90000"/>
              </a:lnSpc>
            </a:pPr>
            <a:r>
              <a:rPr lang="fr-FR" sz="2400" dirty="0">
                <a:solidFill>
                  <a:srgbClr val="000000"/>
                </a:solidFill>
                <a:latin typeface="Arial"/>
                <a:ea typeface="MS PGothic" charset="0"/>
                <a:cs typeface="Arial"/>
              </a:rPr>
              <a:t>Le patient doit se trouver dans une</a:t>
            </a:r>
          </a:p>
          <a:p>
            <a:pPr algn="ctr">
              <a:lnSpc>
                <a:spcPct val="90000"/>
              </a:lnSpc>
            </a:pPr>
            <a:r>
              <a:rPr lang="fr-FR" sz="2400" b="1" dirty="0">
                <a:solidFill>
                  <a:srgbClr val="000000"/>
                </a:solidFill>
                <a:latin typeface="Arial"/>
                <a:ea typeface="MS PGothic" charset="0"/>
                <a:cs typeface="Arial"/>
              </a:rPr>
              <a:t>situation médicale sans issue</a:t>
            </a:r>
            <a:endParaRPr lang="fr-FR" sz="2400" dirty="0">
              <a:solidFill>
                <a:srgbClr val="000000"/>
              </a:solidFill>
              <a:latin typeface="Arial"/>
              <a:ea typeface="MS PGothic" charset="0"/>
              <a:cs typeface="Arial"/>
            </a:endParaRPr>
          </a:p>
          <a:p>
            <a:pPr algn="ctr">
              <a:lnSpc>
                <a:spcPct val="90000"/>
              </a:lnSpc>
            </a:pPr>
            <a:r>
              <a:rPr lang="fr-FR" sz="2400" dirty="0">
                <a:solidFill>
                  <a:srgbClr val="000000"/>
                </a:solidFill>
                <a:latin typeface="Arial"/>
                <a:ea typeface="MS PGothic" charset="0"/>
                <a:cs typeface="Arial"/>
              </a:rPr>
              <a:t>et faire état d'une</a:t>
            </a:r>
          </a:p>
          <a:p>
            <a:pPr algn="ctr">
              <a:lnSpc>
                <a:spcPct val="90000"/>
              </a:lnSpc>
            </a:pPr>
            <a:r>
              <a:rPr lang="fr-FR" sz="2400" b="1" dirty="0">
                <a:solidFill>
                  <a:srgbClr val="000000"/>
                </a:solidFill>
                <a:latin typeface="Arial"/>
                <a:ea typeface="MS PGothic" charset="0"/>
                <a:cs typeface="Arial"/>
              </a:rPr>
              <a:t>souffrance physique ou psychique constante et insupportable qui ne peut être apaisée</a:t>
            </a:r>
            <a:endParaRPr lang="fr-FR" sz="2400" dirty="0">
              <a:solidFill>
                <a:srgbClr val="000000"/>
              </a:solidFill>
              <a:latin typeface="Arial"/>
              <a:ea typeface="MS PGothic" charset="0"/>
              <a:cs typeface="Arial"/>
            </a:endParaRPr>
          </a:p>
          <a:p>
            <a:pPr algn="ctr">
              <a:lnSpc>
                <a:spcPct val="90000"/>
              </a:lnSpc>
            </a:pPr>
            <a:r>
              <a:rPr lang="fr-FR" sz="2400" u="sng" dirty="0">
                <a:solidFill>
                  <a:srgbClr val="000000"/>
                </a:solidFill>
                <a:latin typeface="Arial"/>
                <a:ea typeface="MS PGothic" charset="0"/>
                <a:cs typeface="Arial"/>
              </a:rPr>
              <a:t>qui doit résulter</a:t>
            </a:r>
            <a:r>
              <a:rPr lang="fr-FR" sz="2400" dirty="0">
                <a:solidFill>
                  <a:srgbClr val="000000"/>
                </a:solidFill>
                <a:latin typeface="Arial"/>
                <a:ea typeface="MS PGothic" charset="0"/>
                <a:cs typeface="Arial"/>
              </a:rPr>
              <a:t> d'une</a:t>
            </a:r>
          </a:p>
          <a:p>
            <a:pPr algn="ctr">
              <a:lnSpc>
                <a:spcPct val="90000"/>
              </a:lnSpc>
            </a:pPr>
            <a:r>
              <a:rPr lang="fr-FR" sz="2400" b="1" dirty="0">
                <a:solidFill>
                  <a:srgbClr val="000000"/>
                </a:solidFill>
                <a:latin typeface="Arial"/>
                <a:ea typeface="MS PGothic" charset="0"/>
                <a:cs typeface="Arial"/>
              </a:rPr>
              <a:t>affection accidentelle ou pathologique grave et incurable</a:t>
            </a:r>
            <a:endParaRPr lang="fr-FR" sz="2400" dirty="0">
              <a:solidFill>
                <a:srgbClr val="000000"/>
              </a:solidFill>
              <a:latin typeface="Arial"/>
              <a:ea typeface="MS PGothic" charset="0"/>
              <a:cs typeface="Arial"/>
            </a:endParaRPr>
          </a:p>
          <a:p>
            <a:pPr algn="just">
              <a:lnSpc>
                <a:spcPct val="90000"/>
              </a:lnSpc>
            </a:pPr>
            <a:endParaRPr lang="fr-FR" i="1" dirty="0">
              <a:latin typeface="Arial"/>
              <a:ea typeface="MS PGothic" charset="0"/>
              <a:cs typeface="Arial"/>
            </a:endParaRPr>
          </a:p>
          <a:p>
            <a:pPr algn="just">
              <a:lnSpc>
                <a:spcPct val="90000"/>
              </a:lnSpc>
            </a:pPr>
            <a:r>
              <a:rPr lang="fr-FR" dirty="0">
                <a:latin typeface="Arial"/>
                <a:ea typeface="MS PGothic" charset="0"/>
                <a:cs typeface="Arial"/>
              </a:rPr>
              <a:t> </a:t>
            </a:r>
          </a:p>
        </p:txBody>
      </p:sp>
      <p:sp>
        <p:nvSpPr>
          <p:cNvPr id="593923"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3E4B874A-1DBC-884F-8E3F-F7F3EAF917AE}" type="slidenum">
              <a:rPr lang="fr-FR" sz="1200">
                <a:latin typeface="Verdana" charset="0"/>
              </a:rPr>
              <a:pPr/>
              <a:t>23</a:t>
            </a:fld>
            <a:endParaRPr lang="fr-FR" sz="1200">
              <a:latin typeface="Verdana" charset="0"/>
            </a:endParaRPr>
          </a:p>
        </p:txBody>
      </p:sp>
    </p:spTree>
    <p:extLst>
      <p:ext uri="{BB962C8B-B14F-4D97-AF65-F5344CB8AC3E}">
        <p14:creationId xmlns:p14="http://schemas.microsoft.com/office/powerpoint/2010/main" val="11669165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5969" name="Titre 1"/>
          <p:cNvSpPr>
            <a:spLocks noGrp="1"/>
          </p:cNvSpPr>
          <p:nvPr>
            <p:ph type="title"/>
          </p:nvPr>
        </p:nvSpPr>
        <p:spPr>
          <a:xfrm>
            <a:off x="-236998" y="-3069081"/>
            <a:ext cx="10363200" cy="3940175"/>
          </a:xfrm>
        </p:spPr>
        <p:txBody>
          <a:bodyPr/>
          <a:lstStyle/>
          <a:p>
            <a:pPr algn="ctr"/>
            <a:r>
              <a:rPr lang="fr-BE" sz="3200" b="1" dirty="0">
                <a:latin typeface="Arial"/>
                <a:ea typeface="ＭＳ Ｐゴシック" charset="0"/>
                <a:cs typeface="Arial"/>
              </a:rPr>
              <a:t>Euthanasie : principes généraux</a:t>
            </a:r>
            <a:endParaRPr lang="fr-BE" sz="3200" b="1" cap="none" dirty="0">
              <a:latin typeface="Arial"/>
              <a:ea typeface="ＭＳ Ｐゴシック" charset="0"/>
              <a:cs typeface="Arial"/>
            </a:endParaRPr>
          </a:p>
        </p:txBody>
      </p:sp>
      <p:sp>
        <p:nvSpPr>
          <p:cNvPr id="102402" name="Espace réservé du texte 2"/>
          <p:cNvSpPr>
            <a:spLocks noGrp="1"/>
          </p:cNvSpPr>
          <p:nvPr>
            <p:ph type="body" idx="1"/>
          </p:nvPr>
        </p:nvSpPr>
        <p:spPr>
          <a:xfrm>
            <a:off x="569779" y="1064134"/>
            <a:ext cx="8749646" cy="4808346"/>
          </a:xfrm>
        </p:spPr>
        <p:txBody>
          <a:bodyPr>
            <a:normAutofit fontScale="92500" lnSpcReduction="20000"/>
          </a:bodyPr>
          <a:lstStyle/>
          <a:p>
            <a:pPr algn="just">
              <a:lnSpc>
                <a:spcPct val="90000"/>
              </a:lnSpc>
              <a:defRPr/>
            </a:pPr>
            <a:endParaRPr lang="fr-FR" b="1" dirty="0">
              <a:latin typeface="Lucida Sans" charset="0"/>
              <a:ea typeface="ＭＳ Ｐゴシック" charset="0"/>
              <a:cs typeface="Lucida Sans" charset="0"/>
            </a:endParaRPr>
          </a:p>
          <a:p>
            <a:pPr marL="342900" indent="-342900">
              <a:lnSpc>
                <a:spcPct val="90000"/>
              </a:lnSpc>
              <a:buFont typeface="Wingdings" charset="0"/>
              <a:buChar char="à"/>
              <a:defRPr/>
            </a:pPr>
            <a:r>
              <a:rPr lang="fr-FR" i="1" dirty="0">
                <a:solidFill>
                  <a:srgbClr val="000000"/>
                </a:solidFill>
                <a:latin typeface="Arial"/>
                <a:ea typeface="ＭＳ Ｐゴシック" charset="0"/>
                <a:cs typeface="Arial"/>
                <a:sym typeface="Wingdings"/>
              </a:rPr>
              <a:t>d</a:t>
            </a:r>
            <a:r>
              <a:rPr lang="fr-FR" i="1" dirty="0">
                <a:solidFill>
                  <a:srgbClr val="000000"/>
                </a:solidFill>
                <a:latin typeface="Arial"/>
                <a:ea typeface="ＭＳ Ｐゴシック" charset="0"/>
                <a:cs typeface="Arial"/>
              </a:rPr>
              <a:t>ouble jeu de conditions</a:t>
            </a:r>
            <a:r>
              <a:rPr lang="fr-FR" dirty="0">
                <a:solidFill>
                  <a:srgbClr val="000000"/>
                </a:solidFill>
                <a:latin typeface="Arial"/>
                <a:ea typeface="ＭＳ Ｐゴシック" charset="0"/>
                <a:cs typeface="Arial"/>
              </a:rPr>
              <a:t>, </a:t>
            </a:r>
            <a:r>
              <a:rPr lang="fr-FR" b="1" dirty="0">
                <a:solidFill>
                  <a:srgbClr val="000000"/>
                </a:solidFill>
                <a:latin typeface="Arial"/>
                <a:ea typeface="ＭＳ Ｐゴシック" charset="0"/>
                <a:cs typeface="Arial"/>
              </a:rPr>
              <a:t>objective</a:t>
            </a:r>
            <a:r>
              <a:rPr lang="fr-FR" dirty="0">
                <a:solidFill>
                  <a:srgbClr val="000000"/>
                </a:solidFill>
                <a:latin typeface="Arial"/>
                <a:ea typeface="ＭＳ Ｐゴシック" charset="0"/>
                <a:cs typeface="Arial"/>
              </a:rPr>
              <a:t> (l'état médical) et </a:t>
            </a:r>
            <a:r>
              <a:rPr lang="fr-FR" b="1" dirty="0">
                <a:solidFill>
                  <a:srgbClr val="000000"/>
                </a:solidFill>
                <a:latin typeface="Arial"/>
                <a:ea typeface="ＭＳ Ｐゴシック" charset="0"/>
                <a:cs typeface="Arial"/>
              </a:rPr>
              <a:t>subjective</a:t>
            </a:r>
            <a:r>
              <a:rPr lang="fr-FR" dirty="0">
                <a:solidFill>
                  <a:srgbClr val="000000"/>
                </a:solidFill>
                <a:latin typeface="Arial"/>
                <a:ea typeface="ＭＳ Ｐゴシック" charset="0"/>
                <a:cs typeface="Arial"/>
              </a:rPr>
              <a:t> (la souffrance)</a:t>
            </a:r>
          </a:p>
          <a:p>
            <a:pPr>
              <a:lnSpc>
                <a:spcPct val="90000"/>
              </a:lnSpc>
              <a:defRPr/>
            </a:pPr>
            <a:endParaRPr lang="fr-FR" dirty="0">
              <a:solidFill>
                <a:srgbClr val="000000"/>
              </a:solidFill>
              <a:latin typeface="Arial"/>
              <a:ea typeface="ＭＳ Ｐゴシック" charset="0"/>
              <a:cs typeface="Arial"/>
            </a:endParaRPr>
          </a:p>
          <a:p>
            <a:pPr marL="342900" indent="-342900">
              <a:lnSpc>
                <a:spcPct val="90000"/>
              </a:lnSpc>
              <a:buFont typeface="Arial"/>
              <a:buChar char="•"/>
              <a:defRPr/>
            </a:pPr>
            <a:r>
              <a:rPr lang="fr-FR" dirty="0">
                <a:solidFill>
                  <a:srgbClr val="000000"/>
                </a:solidFill>
                <a:latin typeface="Arial"/>
                <a:ea typeface="ＭＳ Ｐゴシック" charset="0"/>
                <a:cs typeface="Arial"/>
              </a:rPr>
              <a:t>critères médicaux cruciaux dans le processus de contrôle : nature de l'affection / nature et description de la souffrance / raisons pour lesquelles elle a été qualifiée d'inapaisable / toute autre précision utile quant au diagnostic et à l'état du malade</a:t>
            </a:r>
          </a:p>
          <a:p>
            <a:pPr marL="342900" indent="-342900">
              <a:lnSpc>
                <a:spcPct val="90000"/>
              </a:lnSpc>
              <a:buFont typeface="Arial"/>
              <a:buChar char="•"/>
              <a:defRPr/>
            </a:pPr>
            <a:r>
              <a:rPr lang="fr-FR" dirty="0">
                <a:solidFill>
                  <a:srgbClr val="000000"/>
                </a:solidFill>
                <a:latin typeface="Arial"/>
                <a:ea typeface="ＭＳ Ｐゴシック" charset="0"/>
                <a:cs typeface="Arial"/>
              </a:rPr>
              <a:t>Il peut s'agir de </a:t>
            </a:r>
            <a:r>
              <a:rPr lang="fr-FR" b="1" dirty="0" err="1">
                <a:solidFill>
                  <a:srgbClr val="000000"/>
                </a:solidFill>
                <a:latin typeface="Arial"/>
                <a:ea typeface="ＭＳ Ｐゴシック" charset="0"/>
                <a:cs typeface="Arial"/>
              </a:rPr>
              <a:t>polypathologies</a:t>
            </a:r>
            <a:r>
              <a:rPr lang="fr-FR" dirty="0">
                <a:solidFill>
                  <a:srgbClr val="000000"/>
                </a:solidFill>
                <a:latin typeface="Arial"/>
                <a:ea typeface="ＭＳ Ｐゴシック" charset="0"/>
                <a:cs typeface="Arial"/>
              </a:rPr>
              <a:t>, notamment liées à l'âge, </a:t>
            </a:r>
            <a:r>
              <a:rPr lang="fr-FR" b="1" dirty="0">
                <a:solidFill>
                  <a:srgbClr val="000000"/>
                </a:solidFill>
                <a:latin typeface="Arial"/>
                <a:ea typeface="ＭＳ Ｐゴシック" charset="0"/>
                <a:cs typeface="Arial"/>
              </a:rPr>
              <a:t>mais jamais l'âge en soi</a:t>
            </a:r>
            <a:r>
              <a:rPr lang="fr-FR" dirty="0">
                <a:solidFill>
                  <a:srgbClr val="000000"/>
                </a:solidFill>
                <a:latin typeface="Arial"/>
                <a:ea typeface="ＭＳ Ｐゴシック" charset="0"/>
                <a:cs typeface="Arial"/>
              </a:rPr>
              <a:t> : autre débat récurrent = "fatigue de vivre", sentiment de vie accomplie – ne rentre pas dans le cadre légal actuel</a:t>
            </a:r>
          </a:p>
          <a:p>
            <a:pPr marL="342900" indent="-342900">
              <a:lnSpc>
                <a:spcPct val="90000"/>
              </a:lnSpc>
              <a:buFont typeface="Arial"/>
              <a:buChar char="•"/>
              <a:defRPr/>
            </a:pPr>
            <a:r>
              <a:rPr lang="fr-FR" b="1" dirty="0">
                <a:solidFill>
                  <a:srgbClr val="000000"/>
                </a:solidFill>
                <a:latin typeface="Arial"/>
                <a:ea typeface="ＭＳ Ｐゴシック" charset="0"/>
                <a:cs typeface="Arial"/>
              </a:rPr>
              <a:t>souffrance n'équivaut pas à "douleur"</a:t>
            </a:r>
            <a:r>
              <a:rPr lang="fr-FR" dirty="0">
                <a:solidFill>
                  <a:srgbClr val="000000"/>
                </a:solidFill>
                <a:latin typeface="Arial"/>
                <a:ea typeface="ＭＳ Ｐゴシック" charset="0"/>
                <a:cs typeface="Arial"/>
              </a:rPr>
              <a:t> : celle-ci peut souvent être allégée par des médicaments et des soins palliatifs; la composante </a:t>
            </a:r>
            <a:r>
              <a:rPr lang="fr-FR" i="1" dirty="0">
                <a:solidFill>
                  <a:srgbClr val="000000"/>
                </a:solidFill>
                <a:latin typeface="Arial"/>
                <a:ea typeface="ＭＳ Ｐゴシック" charset="0"/>
                <a:cs typeface="Arial"/>
              </a:rPr>
              <a:t>psychique</a:t>
            </a:r>
            <a:r>
              <a:rPr lang="fr-FR" dirty="0">
                <a:solidFill>
                  <a:srgbClr val="000000"/>
                </a:solidFill>
                <a:latin typeface="Arial"/>
                <a:ea typeface="ＭＳ Ｐゴシック" charset="0"/>
                <a:cs typeface="Arial"/>
              </a:rPr>
              <a:t> de la souffrance peut donc être considérée comme, nécessairement, prépondérante </a:t>
            </a:r>
            <a:r>
              <a:rPr lang="fr-FR" sz="1800" dirty="0">
                <a:solidFill>
                  <a:srgbClr val="000000"/>
                </a:solidFill>
                <a:latin typeface="Arial"/>
                <a:ea typeface="ＭＳ Ｐゴシック" charset="0"/>
                <a:cs typeface="Arial"/>
              </a:rPr>
              <a:t>(régulièrement </a:t>
            </a:r>
            <a:r>
              <a:rPr lang="mr-IN" sz="1800" dirty="0">
                <a:solidFill>
                  <a:srgbClr val="000000"/>
                </a:solidFill>
                <a:latin typeface="Arial"/>
                <a:ea typeface="ＭＳ Ｐゴシック" charset="0"/>
                <a:cs typeface="Arial"/>
              </a:rPr>
              <a:t>–</a:t>
            </a:r>
            <a:r>
              <a:rPr lang="fr-FR" sz="1800" dirty="0">
                <a:solidFill>
                  <a:srgbClr val="000000"/>
                </a:solidFill>
                <a:latin typeface="Arial"/>
                <a:ea typeface="ＭＳ Ｐゴシック" charset="0"/>
                <a:cs typeface="Arial"/>
              </a:rPr>
              <a:t> et vainement </a:t>
            </a:r>
            <a:r>
              <a:rPr lang="mr-IN" sz="1800" dirty="0">
                <a:solidFill>
                  <a:srgbClr val="000000"/>
                </a:solidFill>
                <a:latin typeface="Arial"/>
                <a:ea typeface="ＭＳ Ｐゴシック" charset="0"/>
                <a:cs typeface="Arial"/>
              </a:rPr>
              <a:t>–</a:t>
            </a:r>
            <a:r>
              <a:rPr lang="fr-FR" sz="1800" dirty="0">
                <a:solidFill>
                  <a:srgbClr val="000000"/>
                </a:solidFill>
                <a:latin typeface="Arial"/>
                <a:ea typeface="ＭＳ Ｐゴシック" charset="0"/>
                <a:cs typeface="Arial"/>
              </a:rPr>
              <a:t> débattu)</a:t>
            </a:r>
            <a:endParaRPr lang="fr-FR" dirty="0">
              <a:solidFill>
                <a:srgbClr val="000000"/>
              </a:solidFill>
              <a:latin typeface="Arial"/>
              <a:ea typeface="ＭＳ Ｐゴシック" charset="0"/>
              <a:cs typeface="Arial"/>
            </a:endParaRPr>
          </a:p>
          <a:p>
            <a:pPr marL="342900" indent="-342900">
              <a:lnSpc>
                <a:spcPct val="90000"/>
              </a:lnSpc>
              <a:buFont typeface="Arial"/>
              <a:buChar char="•"/>
              <a:defRPr/>
            </a:pPr>
            <a:r>
              <a:rPr lang="fr-FR" dirty="0">
                <a:solidFill>
                  <a:srgbClr val="000000"/>
                </a:solidFill>
                <a:latin typeface="Arial"/>
                <a:ea typeface="ＭＳ Ｐゴシック" charset="0"/>
                <a:cs typeface="Arial"/>
              </a:rPr>
              <a:t>le </a:t>
            </a:r>
            <a:r>
              <a:rPr lang="fr-FR" i="1" dirty="0">
                <a:solidFill>
                  <a:srgbClr val="000000"/>
                </a:solidFill>
                <a:latin typeface="Arial"/>
                <a:ea typeface="ＭＳ Ｐゴシック" charset="0"/>
                <a:cs typeface="Arial"/>
              </a:rPr>
              <a:t>degré d'évolution de la maladie</a:t>
            </a:r>
            <a:r>
              <a:rPr lang="fr-FR" dirty="0">
                <a:solidFill>
                  <a:srgbClr val="000000"/>
                </a:solidFill>
                <a:latin typeface="Arial"/>
                <a:ea typeface="ＭＳ Ｐゴシック" charset="0"/>
                <a:cs typeface="Arial"/>
              </a:rPr>
              <a:t> n'est pas un critère légal : "situation sans issue" n'équivaut pas à "phase terminale" (notion qui ne figure d'ailleurs pas dans la loi) !</a:t>
            </a:r>
          </a:p>
          <a:p>
            <a:pPr algn="just">
              <a:lnSpc>
                <a:spcPct val="90000"/>
              </a:lnSpc>
              <a:defRPr/>
            </a:pPr>
            <a:endParaRPr lang="fr-FR" dirty="0">
              <a:latin typeface="Lucida Sans" charset="0"/>
              <a:ea typeface="ＭＳ Ｐゴシック" charset="0"/>
              <a:cs typeface="Lucida Sans" charset="0"/>
            </a:endParaRPr>
          </a:p>
        </p:txBody>
      </p:sp>
      <p:sp>
        <p:nvSpPr>
          <p:cNvPr id="59597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CED5EEC-BDCF-E842-B876-13C3739050DA}" type="slidenum">
              <a:rPr lang="fr-FR" sz="1200">
                <a:latin typeface="Verdana" charset="0"/>
                <a:ea typeface="ＭＳ Ｐゴシック" charset="0"/>
                <a:cs typeface="ＭＳ Ｐゴシック" charset="0"/>
              </a:rPr>
              <a:pPr/>
              <a:t>24</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9526753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1" name="Titre 1"/>
          <p:cNvSpPr>
            <a:spLocks noGrp="1"/>
          </p:cNvSpPr>
          <p:nvPr>
            <p:ph type="title"/>
          </p:nvPr>
        </p:nvSpPr>
        <p:spPr>
          <a:xfrm>
            <a:off x="110282" y="-3148451"/>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604162" name="Espace réservé du texte 2"/>
          <p:cNvSpPr>
            <a:spLocks noGrp="1"/>
          </p:cNvSpPr>
          <p:nvPr>
            <p:ph type="body" idx="1"/>
          </p:nvPr>
        </p:nvSpPr>
        <p:spPr>
          <a:xfrm>
            <a:off x="429092" y="1261013"/>
            <a:ext cx="8936084" cy="4669864"/>
          </a:xfrm>
        </p:spPr>
        <p:txBody>
          <a:bodyPr>
            <a:normAutofit/>
          </a:bodyPr>
          <a:lstStyle/>
          <a:p>
            <a:pPr algn="ctr">
              <a:lnSpc>
                <a:spcPct val="90000"/>
              </a:lnSpc>
            </a:pPr>
            <a:r>
              <a:rPr lang="fr-FR" b="1" dirty="0">
                <a:solidFill>
                  <a:srgbClr val="000000"/>
                </a:solidFill>
                <a:latin typeface="Arial"/>
                <a:ea typeface="MS PGothic" charset="0"/>
                <a:cs typeface="Arial"/>
              </a:rPr>
              <a:t>Mécanisme : colloque singulier "élargi"</a:t>
            </a:r>
          </a:p>
          <a:p>
            <a:pPr>
              <a:lnSpc>
                <a:spcPct val="90000"/>
              </a:lnSpc>
            </a:pPr>
            <a:endParaRPr lang="fr-FR" b="1"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Pas de contrôle social </a:t>
            </a:r>
            <a:r>
              <a:rPr lang="fr-FR" i="1" dirty="0">
                <a:solidFill>
                  <a:srgbClr val="000000"/>
                </a:solidFill>
                <a:latin typeface="Arial"/>
                <a:ea typeface="MS PGothic" charset="0"/>
                <a:cs typeface="Arial"/>
              </a:rPr>
              <a:t>a priori</a:t>
            </a:r>
            <a:r>
              <a:rPr lang="fr-FR" dirty="0">
                <a:solidFill>
                  <a:srgbClr val="000000"/>
                </a:solidFill>
                <a:latin typeface="Arial"/>
                <a:ea typeface="MS PGothic" charset="0"/>
                <a:cs typeface="Arial"/>
              </a:rPr>
              <a:t> sur la légitimité de la demande (option politique fermement choisie) </a:t>
            </a:r>
            <a:r>
              <a:rPr lang="fr-FR" dirty="0">
                <a:solidFill>
                  <a:srgbClr val="000000"/>
                </a:solidFill>
                <a:latin typeface="Arial"/>
                <a:ea typeface="MS PGothic" charset="0"/>
                <a:cs typeface="Arial"/>
                <a:sym typeface="Wingdings" charset="0"/>
              </a:rPr>
              <a:t> </a:t>
            </a:r>
            <a:r>
              <a:rPr lang="fr-FR" b="1" i="1" dirty="0">
                <a:solidFill>
                  <a:srgbClr val="000000"/>
                </a:solidFill>
                <a:latin typeface="Arial"/>
                <a:ea typeface="MS PGothic" charset="0"/>
                <a:cs typeface="Arial"/>
              </a:rPr>
              <a:t>confiance</a:t>
            </a:r>
            <a:r>
              <a:rPr lang="fr-FR" dirty="0">
                <a:solidFill>
                  <a:srgbClr val="000000"/>
                </a:solidFill>
                <a:latin typeface="Arial"/>
                <a:ea typeface="MS PGothic" charset="0"/>
                <a:cs typeface="Arial"/>
              </a:rPr>
              <a:t> octroyée au malade et au médecin</a:t>
            </a:r>
          </a:p>
          <a:p>
            <a:pPr algn="ctr">
              <a:lnSpc>
                <a:spcPct val="90000"/>
              </a:lnSpc>
            </a:pPr>
            <a:r>
              <a:rPr lang="fr-FR" dirty="0">
                <a:solidFill>
                  <a:srgbClr val="000000"/>
                </a:solidFill>
                <a:latin typeface="Arial"/>
                <a:ea typeface="MS PGothic" charset="0"/>
                <a:cs typeface="Arial"/>
              </a:rPr>
              <a:t>mais </a:t>
            </a:r>
            <a:r>
              <a:rPr lang="fr-FR" i="1" dirty="0">
                <a:solidFill>
                  <a:srgbClr val="000000"/>
                </a:solidFill>
                <a:latin typeface="Arial"/>
                <a:ea typeface="MS PGothic" charset="0"/>
                <a:cs typeface="Arial"/>
              </a:rPr>
              <a:t>information</a:t>
            </a:r>
            <a:r>
              <a:rPr lang="fr-FR" dirty="0">
                <a:solidFill>
                  <a:srgbClr val="000000"/>
                </a:solidFill>
                <a:latin typeface="Arial"/>
                <a:ea typeface="MS PGothic" charset="0"/>
                <a:cs typeface="Arial"/>
              </a:rPr>
              <a:t> claire, complète, exhaustive, détaillée :</a:t>
            </a:r>
          </a:p>
          <a:p>
            <a:pPr algn="ctr">
              <a:lnSpc>
                <a:spcPct val="90000"/>
              </a:lnSpc>
            </a:pPr>
            <a:endParaRPr lang="fr-FR" dirty="0">
              <a:solidFill>
                <a:srgbClr val="000000"/>
              </a:solidFill>
              <a:latin typeface="Arial"/>
              <a:ea typeface="MS PGothic" charset="0"/>
              <a:cs typeface="Arial"/>
            </a:endParaRPr>
          </a:p>
          <a:p>
            <a:pPr marL="742950" lvl="1" indent="-285750">
              <a:lnSpc>
                <a:spcPct val="90000"/>
              </a:lnSpc>
              <a:buFont typeface="Arial" charset="0"/>
              <a:buChar char="•"/>
            </a:pPr>
            <a:r>
              <a:rPr lang="fr-FR" dirty="0">
                <a:solidFill>
                  <a:srgbClr val="000000"/>
                </a:solidFill>
                <a:latin typeface="Arial"/>
                <a:ea typeface="MS PGothic" charset="0"/>
                <a:cs typeface="Arial"/>
              </a:rPr>
              <a:t>information sur l'état de santé et l'espérance de vie</a:t>
            </a:r>
          </a:p>
          <a:p>
            <a:pPr marL="742950" lvl="1" indent="-285750">
              <a:lnSpc>
                <a:spcPct val="90000"/>
              </a:lnSpc>
              <a:buFont typeface="Arial" charset="0"/>
              <a:buChar char="•"/>
            </a:pPr>
            <a:r>
              <a:rPr lang="fr-FR" dirty="0">
                <a:solidFill>
                  <a:srgbClr val="000000"/>
                </a:solidFill>
                <a:latin typeface="Arial"/>
                <a:ea typeface="MS PGothic" charset="0"/>
                <a:cs typeface="Arial"/>
              </a:rPr>
              <a:t>concertation avec le patient sur sa demande d'euthanasie</a:t>
            </a:r>
          </a:p>
          <a:p>
            <a:pPr marL="742950" lvl="1" indent="-285750">
              <a:lnSpc>
                <a:spcPct val="90000"/>
              </a:lnSpc>
              <a:buFont typeface="Arial" charset="0"/>
              <a:buChar char="•"/>
            </a:pPr>
            <a:r>
              <a:rPr lang="fr-FR" dirty="0">
                <a:solidFill>
                  <a:srgbClr val="000000"/>
                </a:solidFill>
                <a:latin typeface="Arial"/>
                <a:ea typeface="MS PGothic" charset="0"/>
                <a:cs typeface="Arial"/>
              </a:rPr>
              <a:t>évoquer avec le P les possibilités thérapeutiques encore envisageables + les possibilités qu'offrent les soins palliatifs et leurs conséquences</a:t>
            </a:r>
          </a:p>
          <a:p>
            <a:pPr marL="742950" lvl="1" indent="-285750">
              <a:lnSpc>
                <a:spcPct val="90000"/>
              </a:lnSpc>
              <a:buFont typeface="Arial" charset="0"/>
              <a:buChar char="•"/>
            </a:pPr>
            <a:r>
              <a:rPr lang="fr-FR" dirty="0">
                <a:solidFill>
                  <a:srgbClr val="000000"/>
                </a:solidFill>
                <a:latin typeface="Arial"/>
                <a:ea typeface="MS PGothic" charset="0"/>
                <a:cs typeface="Arial"/>
              </a:rPr>
              <a:t>entretien avec l'équipe soignante ou d'autres personnes (si le malade le souhaite ou si le médecin le juge souhaitable)</a:t>
            </a:r>
          </a:p>
          <a:p>
            <a:pPr algn="just">
              <a:lnSpc>
                <a:spcPct val="90000"/>
              </a:lnSpc>
            </a:pPr>
            <a:r>
              <a:rPr lang="fr-FR" dirty="0">
                <a:latin typeface="Lucida Sans" charset="0"/>
                <a:ea typeface="MS PGothic" charset="0"/>
              </a:rPr>
              <a:t> </a:t>
            </a:r>
          </a:p>
        </p:txBody>
      </p:sp>
      <p:sp>
        <p:nvSpPr>
          <p:cNvPr id="604163"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345D5A18-CD98-844B-8BF2-E3E727013940}" type="slidenum">
              <a:rPr lang="fr-FR" sz="1200">
                <a:latin typeface="Verdana" charset="0"/>
              </a:rPr>
              <a:pPr/>
              <a:t>25</a:t>
            </a:fld>
            <a:endParaRPr lang="fr-FR" sz="1200">
              <a:latin typeface="Verdana" charset="0"/>
            </a:endParaRPr>
          </a:p>
        </p:txBody>
      </p:sp>
    </p:spTree>
    <p:extLst>
      <p:ext uri="{BB962C8B-B14F-4D97-AF65-F5344CB8AC3E}">
        <p14:creationId xmlns:p14="http://schemas.microsoft.com/office/powerpoint/2010/main" val="20247398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09" name="Titre 1"/>
          <p:cNvSpPr>
            <a:spLocks noGrp="1"/>
          </p:cNvSpPr>
          <p:nvPr>
            <p:ph type="title"/>
          </p:nvPr>
        </p:nvSpPr>
        <p:spPr>
          <a:xfrm>
            <a:off x="-119068" y="-3019475"/>
            <a:ext cx="10363200" cy="3940175"/>
          </a:xfrm>
        </p:spPr>
        <p:txBody>
          <a:bodyPr/>
          <a:lstStyle/>
          <a:p>
            <a:pPr algn="ctr"/>
            <a:r>
              <a:rPr lang="fr-BE" sz="3200" b="1" dirty="0">
                <a:latin typeface="Arial"/>
                <a:ea typeface="ＭＳ Ｐゴシック" charset="0"/>
                <a:cs typeface="Arial"/>
              </a:rPr>
              <a:t>Euthanasie : principes généraux</a:t>
            </a:r>
            <a:endParaRPr lang="fr-BE" sz="3200" b="1" cap="none" dirty="0">
              <a:latin typeface="Arial"/>
              <a:ea typeface="ＭＳ Ｐゴシック" charset="0"/>
              <a:cs typeface="Arial"/>
            </a:endParaRPr>
          </a:p>
        </p:txBody>
      </p:sp>
      <p:sp>
        <p:nvSpPr>
          <p:cNvPr id="108546" name="Espace réservé du texte 2"/>
          <p:cNvSpPr>
            <a:spLocks noGrp="1"/>
          </p:cNvSpPr>
          <p:nvPr>
            <p:ph type="body" idx="1"/>
          </p:nvPr>
        </p:nvSpPr>
        <p:spPr>
          <a:xfrm>
            <a:off x="488138" y="1408296"/>
            <a:ext cx="8797171" cy="4500795"/>
          </a:xfrm>
        </p:spPr>
        <p:txBody>
          <a:bodyPr>
            <a:normAutofit lnSpcReduction="10000"/>
          </a:bodyPr>
          <a:lstStyle/>
          <a:p>
            <a:pPr algn="just">
              <a:lnSpc>
                <a:spcPct val="90000"/>
              </a:lnSpc>
              <a:defRPr/>
            </a:pPr>
            <a:endParaRPr lang="fr-FR" b="1" dirty="0">
              <a:latin typeface="Lucida Sans" charset="0"/>
              <a:ea typeface="ＭＳ Ｐゴシック" charset="0"/>
              <a:cs typeface="Lucida Sans" charset="0"/>
            </a:endParaRPr>
          </a:p>
          <a:p>
            <a:pPr marL="342900" indent="-342900">
              <a:lnSpc>
                <a:spcPct val="90000"/>
              </a:lnSpc>
              <a:buFont typeface="Arial"/>
              <a:buChar char="•"/>
              <a:defRPr/>
            </a:pPr>
            <a:r>
              <a:rPr lang="fr-FR" dirty="0">
                <a:solidFill>
                  <a:srgbClr val="000000"/>
                </a:solidFill>
                <a:latin typeface="Arial"/>
                <a:ea typeface="ＭＳ Ｐゴシック" charset="0"/>
                <a:cs typeface="Arial"/>
              </a:rPr>
              <a:t>Des entretiens réguliers doivent permettre au médecin de "</a:t>
            </a:r>
            <a:r>
              <a:rPr lang="fr-FR" i="1" dirty="0">
                <a:solidFill>
                  <a:srgbClr val="000000"/>
                </a:solidFill>
                <a:latin typeface="Arial"/>
                <a:ea typeface="ＭＳ Ｐゴシック" charset="0"/>
                <a:cs typeface="Arial"/>
              </a:rPr>
              <a:t>s'assurer de la persistance</a:t>
            </a:r>
            <a:r>
              <a:rPr lang="fr-FR" dirty="0">
                <a:solidFill>
                  <a:srgbClr val="000000"/>
                </a:solidFill>
                <a:latin typeface="Arial"/>
                <a:ea typeface="ＭＳ Ｐゴシック" charset="0"/>
                <a:cs typeface="Arial"/>
              </a:rPr>
              <a:t>" de la souffrance et de la "</a:t>
            </a:r>
            <a:r>
              <a:rPr lang="fr-FR" i="1" dirty="0">
                <a:solidFill>
                  <a:srgbClr val="000000"/>
                </a:solidFill>
                <a:latin typeface="Arial"/>
                <a:ea typeface="ＭＳ Ｐゴシック" charset="0"/>
                <a:cs typeface="Arial"/>
              </a:rPr>
              <a:t>volonté réitérée</a:t>
            </a:r>
            <a:r>
              <a:rPr lang="fr-FR" dirty="0">
                <a:solidFill>
                  <a:srgbClr val="000000"/>
                </a:solidFill>
                <a:latin typeface="Arial"/>
                <a:ea typeface="ＭＳ Ｐゴシック" charset="0"/>
                <a:cs typeface="Arial"/>
              </a:rPr>
              <a:t>" du malade</a:t>
            </a:r>
          </a:p>
          <a:p>
            <a:pPr>
              <a:lnSpc>
                <a:spcPct val="90000"/>
              </a:lnSpc>
              <a:defRPr/>
            </a:pPr>
            <a:endParaRPr lang="fr-FR" dirty="0">
              <a:solidFill>
                <a:srgbClr val="000000"/>
              </a:solidFill>
              <a:latin typeface="Arial"/>
              <a:ea typeface="ＭＳ Ｐゴシック" charset="0"/>
              <a:cs typeface="Arial"/>
            </a:endParaRPr>
          </a:p>
          <a:p>
            <a:pPr marL="342900" indent="-342900">
              <a:lnSpc>
                <a:spcPct val="90000"/>
              </a:lnSpc>
              <a:buFont typeface="Arial"/>
              <a:buChar char="•"/>
              <a:defRPr/>
            </a:pPr>
            <a:r>
              <a:rPr lang="fr-FR" b="1" dirty="0">
                <a:solidFill>
                  <a:srgbClr val="000000"/>
                </a:solidFill>
                <a:latin typeface="Arial"/>
                <a:ea typeface="ＭＳ Ｐゴシック" charset="0"/>
                <a:cs typeface="Arial"/>
              </a:rPr>
              <a:t>Le médecin "</a:t>
            </a:r>
            <a:r>
              <a:rPr lang="fr-FR" b="1" i="1" dirty="0">
                <a:solidFill>
                  <a:srgbClr val="000000"/>
                </a:solidFill>
                <a:latin typeface="Arial"/>
                <a:ea typeface="ＭＳ Ｐゴシック" charset="0"/>
                <a:cs typeface="Arial"/>
              </a:rPr>
              <a:t>doit arriver, avec le patient, à la conviction qu'il n'y a aucune autre solution raisonnable dans sa situation et que la demande du patient est entièrement volontaire</a:t>
            </a:r>
            <a:r>
              <a:rPr lang="fr-FR" b="1" dirty="0">
                <a:solidFill>
                  <a:srgbClr val="000000"/>
                </a:solidFill>
                <a:latin typeface="Arial"/>
                <a:ea typeface="ＭＳ Ｐゴシック" charset="0"/>
                <a:cs typeface="Arial"/>
              </a:rPr>
              <a:t>"</a:t>
            </a:r>
          </a:p>
          <a:p>
            <a:pPr>
              <a:lnSpc>
                <a:spcPct val="90000"/>
              </a:lnSpc>
              <a:defRPr/>
            </a:pPr>
            <a:endParaRPr lang="fr-FR" b="1" dirty="0">
              <a:solidFill>
                <a:srgbClr val="000000"/>
              </a:solidFill>
              <a:latin typeface="Arial"/>
              <a:ea typeface="ＭＳ Ｐゴシック" charset="0"/>
              <a:cs typeface="Arial"/>
            </a:endParaRPr>
          </a:p>
          <a:p>
            <a:pPr marL="342900" indent="-342900">
              <a:lnSpc>
                <a:spcPct val="90000"/>
              </a:lnSpc>
              <a:buFont typeface="Arial"/>
              <a:buChar char="•"/>
              <a:defRPr/>
            </a:pPr>
            <a:r>
              <a:rPr lang="fr-FR" dirty="0">
                <a:solidFill>
                  <a:srgbClr val="000000"/>
                </a:solidFill>
                <a:latin typeface="Arial"/>
                <a:ea typeface="ＭＳ Ｐゴシック" charset="0"/>
                <a:cs typeface="Arial"/>
              </a:rPr>
              <a:t>Mais il doit aussi, toujours, </a:t>
            </a:r>
            <a:r>
              <a:rPr lang="fr-FR" b="1" dirty="0">
                <a:solidFill>
                  <a:srgbClr val="000000"/>
                </a:solidFill>
                <a:latin typeface="Arial"/>
                <a:ea typeface="ＭＳ Ｐゴシック" charset="0"/>
                <a:cs typeface="Arial"/>
              </a:rPr>
              <a:t>consulter un autre médecin</a:t>
            </a:r>
            <a:r>
              <a:rPr lang="fr-FR" dirty="0">
                <a:solidFill>
                  <a:srgbClr val="000000"/>
                </a:solidFill>
                <a:latin typeface="Arial"/>
                <a:ea typeface="ＭＳ Ｐゴシック" charset="0"/>
                <a:cs typeface="Arial"/>
              </a:rPr>
              <a:t> – indépendant et compétent quant à la pathologie en cause – à propos 1°du </a:t>
            </a:r>
            <a:r>
              <a:rPr lang="fr-FR" b="1" dirty="0">
                <a:solidFill>
                  <a:srgbClr val="000000"/>
                </a:solidFill>
                <a:latin typeface="Arial"/>
                <a:ea typeface="ＭＳ Ｐゴシック" charset="0"/>
                <a:cs typeface="Arial"/>
              </a:rPr>
              <a:t>caractère grave et incurable de l'affection</a:t>
            </a:r>
            <a:r>
              <a:rPr lang="fr-FR" dirty="0">
                <a:solidFill>
                  <a:srgbClr val="000000"/>
                </a:solidFill>
                <a:latin typeface="Arial"/>
                <a:ea typeface="ＭＳ Ｐゴシック" charset="0"/>
                <a:cs typeface="Arial"/>
              </a:rPr>
              <a:t> et 2°du </a:t>
            </a:r>
            <a:r>
              <a:rPr lang="fr-FR" b="1" dirty="0">
                <a:solidFill>
                  <a:srgbClr val="000000"/>
                </a:solidFill>
                <a:latin typeface="Arial"/>
                <a:ea typeface="ＭＳ Ｐゴシック" charset="0"/>
                <a:cs typeface="Arial"/>
              </a:rPr>
              <a:t>caractère constant, insupportable et inapaisable de la souffrance physique ou psychique</a:t>
            </a:r>
            <a:r>
              <a:rPr lang="fr-FR" dirty="0">
                <a:solidFill>
                  <a:srgbClr val="000000"/>
                </a:solidFill>
                <a:latin typeface="Arial"/>
                <a:ea typeface="ＭＳ Ｐゴシック" charset="0"/>
                <a:cs typeface="Arial"/>
              </a:rPr>
              <a:t> (pour éviter excès de subjectivité ou de compassion)</a:t>
            </a:r>
          </a:p>
          <a:p>
            <a:pPr>
              <a:lnSpc>
                <a:spcPct val="90000"/>
              </a:lnSpc>
              <a:defRPr/>
            </a:pPr>
            <a:r>
              <a:rPr lang="fr-FR" dirty="0">
                <a:solidFill>
                  <a:srgbClr val="000000"/>
                </a:solidFill>
                <a:latin typeface="Arial"/>
                <a:ea typeface="ＭＳ Ｐゴシック" charset="0"/>
                <a:cs typeface="Arial"/>
              </a:rPr>
              <a:t> </a:t>
            </a:r>
          </a:p>
        </p:txBody>
      </p:sp>
      <p:sp>
        <p:nvSpPr>
          <p:cNvPr id="60621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E66253F0-DC6A-FF4E-811B-40DE838203CC}" type="slidenum">
              <a:rPr lang="fr-FR" sz="1200">
                <a:latin typeface="Verdana" charset="0"/>
                <a:ea typeface="ＭＳ Ｐゴシック" charset="0"/>
                <a:cs typeface="ＭＳ Ｐゴシック" charset="0"/>
              </a:rPr>
              <a:pPr/>
              <a:t>26</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206260939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5" name="Titre 1"/>
          <p:cNvSpPr>
            <a:spLocks noGrp="1"/>
          </p:cNvSpPr>
          <p:nvPr>
            <p:ph type="title"/>
          </p:nvPr>
        </p:nvSpPr>
        <p:spPr>
          <a:xfrm>
            <a:off x="-117930" y="-3128608"/>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610306" name="Espace réservé du texte 2"/>
          <p:cNvSpPr>
            <a:spLocks noGrp="1"/>
          </p:cNvSpPr>
          <p:nvPr>
            <p:ph type="body" idx="1"/>
          </p:nvPr>
        </p:nvSpPr>
        <p:spPr>
          <a:xfrm>
            <a:off x="600028" y="811567"/>
            <a:ext cx="8730240" cy="4997709"/>
          </a:xfrm>
        </p:spPr>
        <p:txBody>
          <a:bodyPr/>
          <a:lstStyle/>
          <a:p>
            <a:pPr algn="ctr">
              <a:lnSpc>
                <a:spcPct val="90000"/>
              </a:lnSpc>
            </a:pPr>
            <a:endParaRPr lang="fr-FR" b="1" dirty="0">
              <a:latin typeface="Lucida Sans" charset="0"/>
              <a:ea typeface="MS PGothic" charset="0"/>
            </a:endParaRPr>
          </a:p>
          <a:p>
            <a:pPr algn="just">
              <a:lnSpc>
                <a:spcPct val="90000"/>
              </a:lnSpc>
            </a:pPr>
            <a:endParaRPr lang="fr-FR" b="1" dirty="0">
              <a:latin typeface="Lucida Sans" charset="0"/>
              <a:ea typeface="MS PGothic" charset="0"/>
            </a:endParaRPr>
          </a:p>
          <a:p>
            <a:r>
              <a:rPr lang="fr-FR" dirty="0">
                <a:solidFill>
                  <a:srgbClr val="000000"/>
                </a:solidFill>
                <a:latin typeface="Arial"/>
                <a:ea typeface="MS PGothic" charset="0"/>
                <a:cs typeface="Arial"/>
              </a:rPr>
              <a:t>Si le médecin est d'avis que </a:t>
            </a:r>
            <a:r>
              <a:rPr lang="fr-FR" b="1" dirty="0">
                <a:solidFill>
                  <a:srgbClr val="000000"/>
                </a:solidFill>
                <a:latin typeface="Arial"/>
                <a:ea typeface="MS PGothic" charset="0"/>
                <a:cs typeface="Arial"/>
              </a:rPr>
              <a:t>"</a:t>
            </a:r>
            <a:r>
              <a:rPr lang="fr-FR" b="1" i="1" dirty="0">
                <a:solidFill>
                  <a:srgbClr val="000000"/>
                </a:solidFill>
                <a:latin typeface="Arial"/>
                <a:ea typeface="MS PGothic" charset="0"/>
                <a:cs typeface="Arial"/>
              </a:rPr>
              <a:t>le décès n'interviendra manifestement pas à brève échéance</a:t>
            </a:r>
            <a:r>
              <a:rPr lang="fr-FR" b="1" dirty="0">
                <a:solidFill>
                  <a:srgbClr val="000000"/>
                </a:solidFill>
                <a:latin typeface="Arial"/>
                <a:ea typeface="MS PGothic" charset="0"/>
                <a:cs typeface="Arial"/>
              </a:rPr>
              <a:t>"</a:t>
            </a:r>
            <a:r>
              <a:rPr lang="fr-FR" dirty="0">
                <a:solidFill>
                  <a:srgbClr val="000000"/>
                </a:solidFill>
                <a:latin typeface="Arial"/>
                <a:ea typeface="MS PGothic" charset="0"/>
                <a:cs typeface="Arial"/>
              </a:rPr>
              <a:t>, il doit :</a:t>
            </a:r>
          </a:p>
          <a:p>
            <a:endParaRPr lang="fr-FR" dirty="0">
              <a:solidFill>
                <a:srgbClr val="000000"/>
              </a:solidFill>
              <a:latin typeface="Arial"/>
              <a:ea typeface="MS PGothic" charset="0"/>
              <a:cs typeface="Arial"/>
            </a:endParaRPr>
          </a:p>
          <a:p>
            <a:r>
              <a:rPr lang="fr-FR" b="1" dirty="0">
                <a:solidFill>
                  <a:srgbClr val="000000"/>
                </a:solidFill>
                <a:latin typeface="Arial"/>
                <a:ea typeface="MS PGothic" charset="0"/>
                <a:cs typeface="Arial"/>
              </a:rPr>
              <a:t>1°</a:t>
            </a:r>
            <a:r>
              <a:rPr lang="fr-FR" dirty="0">
                <a:solidFill>
                  <a:srgbClr val="000000"/>
                </a:solidFill>
                <a:latin typeface="Arial"/>
                <a:ea typeface="MS PGothic" charset="0"/>
                <a:cs typeface="Arial"/>
              </a:rPr>
              <a:t> </a:t>
            </a:r>
            <a:r>
              <a:rPr lang="fr-FR" b="1" dirty="0">
                <a:solidFill>
                  <a:srgbClr val="000000"/>
                </a:solidFill>
                <a:latin typeface="Arial"/>
                <a:ea typeface="MS PGothic" charset="0"/>
                <a:cs typeface="Arial"/>
              </a:rPr>
              <a:t>consulter un deuxième médecin</a:t>
            </a:r>
            <a:r>
              <a:rPr lang="fr-FR" dirty="0">
                <a:solidFill>
                  <a:srgbClr val="000000"/>
                </a:solidFill>
                <a:latin typeface="Arial"/>
                <a:ea typeface="MS PGothic" charset="0"/>
                <a:cs typeface="Arial"/>
              </a:rPr>
              <a:t> – indépendant –, psychiatre ou spécialiste de la pathologie concernée, qui s'assure du caractère constant, insupportable et inapaisable de la </a:t>
            </a:r>
            <a:r>
              <a:rPr lang="fr-FR" b="1" dirty="0">
                <a:solidFill>
                  <a:srgbClr val="000000"/>
                </a:solidFill>
                <a:latin typeface="Arial"/>
                <a:ea typeface="MS PGothic" charset="0"/>
                <a:cs typeface="Arial"/>
              </a:rPr>
              <a:t>souffrance</a:t>
            </a:r>
            <a:r>
              <a:rPr lang="fr-FR" dirty="0">
                <a:solidFill>
                  <a:srgbClr val="000000"/>
                </a:solidFill>
                <a:latin typeface="Arial"/>
                <a:ea typeface="MS PGothic" charset="0"/>
                <a:cs typeface="Arial"/>
              </a:rPr>
              <a:t> physique ou psychique et du caractère volontaire, réfléchi et répété de la </a:t>
            </a:r>
            <a:r>
              <a:rPr lang="fr-FR" b="1" dirty="0">
                <a:solidFill>
                  <a:srgbClr val="000000"/>
                </a:solidFill>
                <a:latin typeface="Arial"/>
                <a:ea typeface="MS PGothic" charset="0"/>
                <a:cs typeface="Arial"/>
              </a:rPr>
              <a:t>demande</a:t>
            </a:r>
            <a:r>
              <a:rPr lang="fr-FR" dirty="0">
                <a:solidFill>
                  <a:srgbClr val="000000"/>
                </a:solidFill>
                <a:latin typeface="Arial"/>
                <a:ea typeface="MS PGothic" charset="0"/>
                <a:cs typeface="Arial"/>
              </a:rPr>
              <a:t> </a:t>
            </a:r>
          </a:p>
          <a:p>
            <a:endParaRPr lang="fr-FR" dirty="0">
              <a:solidFill>
                <a:srgbClr val="000000"/>
              </a:solidFill>
              <a:latin typeface="Arial"/>
              <a:ea typeface="MS PGothic" charset="0"/>
              <a:cs typeface="Arial"/>
            </a:endParaRPr>
          </a:p>
          <a:p>
            <a:r>
              <a:rPr lang="fr-FR" b="1" dirty="0">
                <a:solidFill>
                  <a:srgbClr val="000000"/>
                </a:solidFill>
                <a:latin typeface="Arial"/>
                <a:ea typeface="MS PGothic" charset="0"/>
                <a:cs typeface="Arial"/>
              </a:rPr>
              <a:t>2°</a:t>
            </a:r>
            <a:r>
              <a:rPr lang="fr-FR" dirty="0">
                <a:solidFill>
                  <a:srgbClr val="000000"/>
                </a:solidFill>
                <a:latin typeface="Arial"/>
                <a:ea typeface="MS PGothic" charset="0"/>
                <a:cs typeface="Arial"/>
              </a:rPr>
              <a:t> laisser s'écouler </a:t>
            </a:r>
            <a:r>
              <a:rPr lang="fr-FR" b="1" dirty="0">
                <a:solidFill>
                  <a:srgbClr val="000000"/>
                </a:solidFill>
                <a:latin typeface="Arial"/>
                <a:ea typeface="MS PGothic" charset="0"/>
                <a:cs typeface="Arial"/>
              </a:rPr>
              <a:t>au moins un mois</a:t>
            </a:r>
            <a:r>
              <a:rPr lang="fr-FR" dirty="0">
                <a:solidFill>
                  <a:srgbClr val="000000"/>
                </a:solidFill>
                <a:latin typeface="Arial"/>
                <a:ea typeface="MS PGothic" charset="0"/>
                <a:cs typeface="Arial"/>
              </a:rPr>
              <a:t> entre la demande écrite du patient et l'euthanasie (</a:t>
            </a:r>
            <a:r>
              <a:rPr lang="fr-FR" i="1" dirty="0">
                <a:solidFill>
                  <a:srgbClr val="000000"/>
                </a:solidFill>
                <a:latin typeface="Arial"/>
                <a:ea typeface="MS PGothic" charset="0"/>
                <a:cs typeface="Arial"/>
              </a:rPr>
              <a:t>sinon, pas de délai !</a:t>
            </a:r>
            <a:r>
              <a:rPr lang="fr-FR" dirty="0">
                <a:solidFill>
                  <a:srgbClr val="000000"/>
                </a:solidFill>
                <a:latin typeface="Arial"/>
                <a:ea typeface="MS PGothic" charset="0"/>
                <a:cs typeface="Arial"/>
              </a:rPr>
              <a:t>) </a:t>
            </a:r>
            <a:r>
              <a:rPr lang="mr-IN" dirty="0">
                <a:solidFill>
                  <a:srgbClr val="000000"/>
                </a:solidFill>
                <a:latin typeface="Arial"/>
                <a:ea typeface="MS PGothic" charset="0"/>
                <a:cs typeface="Arial"/>
              </a:rPr>
              <a:t>–</a:t>
            </a:r>
            <a:r>
              <a:rPr lang="fr-FR" dirty="0">
                <a:solidFill>
                  <a:srgbClr val="000000"/>
                </a:solidFill>
                <a:latin typeface="Arial"/>
                <a:ea typeface="MS PGothic" charset="0"/>
                <a:cs typeface="Arial"/>
              </a:rPr>
              <a:t> mais le temps de réflexion est en réalité bien plus long</a:t>
            </a:r>
          </a:p>
          <a:p>
            <a:pPr algn="just">
              <a:lnSpc>
                <a:spcPct val="90000"/>
              </a:lnSpc>
            </a:pPr>
            <a:endParaRPr lang="fr-FR" dirty="0">
              <a:latin typeface="Lucida Sans" charset="0"/>
              <a:ea typeface="MS PGothic" charset="0"/>
            </a:endParaRPr>
          </a:p>
        </p:txBody>
      </p:sp>
      <p:sp>
        <p:nvSpPr>
          <p:cNvPr id="61030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A356249-B7E7-2B47-9DA9-74DDD1BC4233}" type="slidenum">
              <a:rPr lang="fr-FR" sz="1200">
                <a:latin typeface="Verdana" charset="0"/>
              </a:rPr>
              <a:pPr/>
              <a:t>27</a:t>
            </a:fld>
            <a:endParaRPr lang="fr-FR" sz="1200">
              <a:latin typeface="Verdana" charset="0"/>
            </a:endParaRPr>
          </a:p>
        </p:txBody>
      </p:sp>
    </p:spTree>
    <p:extLst>
      <p:ext uri="{BB962C8B-B14F-4D97-AF65-F5344CB8AC3E}">
        <p14:creationId xmlns:p14="http://schemas.microsoft.com/office/powerpoint/2010/main" val="154127360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3" name="Titre 1"/>
          <p:cNvSpPr>
            <a:spLocks noGrp="1"/>
          </p:cNvSpPr>
          <p:nvPr>
            <p:ph type="title"/>
          </p:nvPr>
        </p:nvSpPr>
        <p:spPr>
          <a:xfrm>
            <a:off x="-138912" y="-3069081"/>
            <a:ext cx="10363200" cy="3940175"/>
          </a:xfrm>
        </p:spPr>
        <p:txBody>
          <a:bodyPr>
            <a:normAutofit/>
          </a:bodyPr>
          <a:lstStyle/>
          <a:p>
            <a:pPr algn="ctr"/>
            <a:r>
              <a:rPr lang="fr-BE" sz="3200" b="1" dirty="0">
                <a:latin typeface="Arial" charset="0"/>
                <a:ea typeface="MS PGothic" charset="0"/>
              </a:rPr>
              <a:t>Euthanasie : principes généraux</a:t>
            </a:r>
            <a:endParaRPr lang="fr-BE" sz="3200" b="1" cap="none" dirty="0">
              <a:latin typeface="Arial" charset="0"/>
              <a:ea typeface="MS PGothic" charset="0"/>
            </a:endParaRPr>
          </a:p>
        </p:txBody>
      </p:sp>
      <p:sp>
        <p:nvSpPr>
          <p:cNvPr id="612354" name="Espace réservé du texte 2"/>
          <p:cNvSpPr>
            <a:spLocks noGrp="1"/>
          </p:cNvSpPr>
          <p:nvPr>
            <p:ph type="body" idx="1"/>
          </p:nvPr>
        </p:nvSpPr>
        <p:spPr>
          <a:xfrm>
            <a:off x="916337" y="1188339"/>
            <a:ext cx="8567104" cy="4541725"/>
          </a:xfrm>
        </p:spPr>
        <p:txBody>
          <a:bodyPr/>
          <a:lstStyle/>
          <a:p>
            <a:pPr algn="ctr">
              <a:lnSpc>
                <a:spcPct val="90000"/>
              </a:lnSpc>
            </a:pPr>
            <a:endParaRPr lang="fr-FR" b="1" dirty="0">
              <a:latin typeface="Lucida Sans" charset="0"/>
              <a:ea typeface="MS PGothic" charset="0"/>
            </a:endParaRPr>
          </a:p>
          <a:p>
            <a:pPr algn="just">
              <a:lnSpc>
                <a:spcPct val="90000"/>
              </a:lnSpc>
            </a:pPr>
            <a:endParaRPr lang="fr-FR" b="1" dirty="0">
              <a:latin typeface="Lucida Sans" charset="0"/>
              <a:ea typeface="MS PGothic" charset="0"/>
            </a:endParaRPr>
          </a:p>
          <a:p>
            <a:pPr>
              <a:lnSpc>
                <a:spcPct val="90000"/>
              </a:lnSpc>
            </a:pPr>
            <a:r>
              <a:rPr lang="fr-FR" dirty="0">
                <a:solidFill>
                  <a:srgbClr val="000000"/>
                </a:solidFill>
                <a:latin typeface="Arial"/>
                <a:ea typeface="MS PGothic" charset="0"/>
                <a:cs typeface="Arial"/>
              </a:rPr>
              <a:t>Vise les hypothèses où la mort n'est pas attendue </a:t>
            </a:r>
            <a:r>
              <a:rPr lang="fr-FR" i="1" dirty="0">
                <a:solidFill>
                  <a:srgbClr val="000000"/>
                </a:solidFill>
                <a:latin typeface="Arial"/>
                <a:ea typeface="MS PGothic" charset="0"/>
                <a:cs typeface="Arial"/>
              </a:rPr>
              <a:t>dans les semaines ou les mois à venir</a:t>
            </a:r>
            <a:r>
              <a:rPr lang="fr-FR" dirty="0">
                <a:solidFill>
                  <a:srgbClr val="000000"/>
                </a:solidFill>
                <a:latin typeface="Arial"/>
                <a:ea typeface="MS PGothic" charset="0"/>
                <a:cs typeface="Arial"/>
              </a:rPr>
              <a:t> : affections non évolutives ou très lentement évolutives (seul le médecin ayant le patient en charge est à même de juger de l'échéance plus ou moins proche de son décès)</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Il faut alors vérifier avec un soin particulier la présence d'une "</a:t>
            </a:r>
            <a:r>
              <a:rPr lang="fr-FR" i="1" dirty="0">
                <a:solidFill>
                  <a:srgbClr val="000000"/>
                </a:solidFill>
                <a:latin typeface="Arial"/>
                <a:ea typeface="MS PGothic" charset="0"/>
                <a:cs typeface="Arial"/>
              </a:rPr>
              <a:t>situation médicale sans issue</a:t>
            </a:r>
            <a:r>
              <a:rPr lang="fr-FR" dirty="0">
                <a:solidFill>
                  <a:srgbClr val="000000"/>
                </a:solidFill>
                <a:latin typeface="Arial"/>
                <a:ea typeface="MS PGothic" charset="0"/>
                <a:cs typeface="Arial"/>
              </a:rPr>
              <a:t>", la nature ainsi que le caractère inapaisable de la </a:t>
            </a:r>
            <a:r>
              <a:rPr lang="fr-FR" b="1" dirty="0">
                <a:solidFill>
                  <a:srgbClr val="000000"/>
                </a:solidFill>
                <a:latin typeface="Arial"/>
                <a:ea typeface="MS PGothic" charset="0"/>
                <a:cs typeface="Arial"/>
              </a:rPr>
              <a:t>souffrance</a:t>
            </a:r>
          </a:p>
          <a:p>
            <a:pPr>
              <a:lnSpc>
                <a:spcPct val="90000"/>
              </a:lnSpc>
            </a:pPr>
            <a:endParaRPr lang="fr-FR" dirty="0">
              <a:solidFill>
                <a:srgbClr val="000000"/>
              </a:solidFill>
              <a:latin typeface="Arial"/>
              <a:ea typeface="MS PGothic" charset="0"/>
              <a:cs typeface="Arial"/>
            </a:endParaRPr>
          </a:p>
          <a:p>
            <a:pPr>
              <a:lnSpc>
                <a:spcPct val="90000"/>
              </a:lnSpc>
            </a:pPr>
            <a:r>
              <a:rPr lang="fr-FR" dirty="0">
                <a:solidFill>
                  <a:srgbClr val="000000"/>
                </a:solidFill>
                <a:latin typeface="Arial"/>
                <a:ea typeface="MS PGothic" charset="0"/>
                <a:cs typeface="Arial"/>
              </a:rPr>
              <a:t>Les cas sont rares : environ 15 à 16% du total des euthanasies (</a:t>
            </a:r>
            <a:r>
              <a:rPr lang="fr-FR" dirty="0" err="1">
                <a:solidFill>
                  <a:srgbClr val="000000"/>
                </a:solidFill>
                <a:latin typeface="Arial"/>
                <a:ea typeface="MS PGothic" charset="0"/>
                <a:cs typeface="Arial"/>
              </a:rPr>
              <a:t>polypathologies</a:t>
            </a:r>
            <a:r>
              <a:rPr lang="fr-FR" dirty="0">
                <a:solidFill>
                  <a:srgbClr val="000000"/>
                </a:solidFill>
                <a:latin typeface="Arial"/>
                <a:ea typeface="MS PGothic" charset="0"/>
                <a:cs typeface="Arial"/>
              </a:rPr>
              <a:t> / affections psy / troubles cognitifs)</a:t>
            </a:r>
          </a:p>
        </p:txBody>
      </p:sp>
      <p:sp>
        <p:nvSpPr>
          <p:cNvPr id="612355"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3E25881-637C-AC49-ACDD-E708A8F911C9}" type="slidenum">
              <a:rPr lang="fr-FR" sz="1200">
                <a:latin typeface="Verdana" charset="0"/>
              </a:rPr>
              <a:pPr/>
              <a:t>28</a:t>
            </a:fld>
            <a:endParaRPr lang="fr-FR" sz="1200">
              <a:latin typeface="Verdana" charset="0"/>
            </a:endParaRPr>
          </a:p>
        </p:txBody>
      </p:sp>
    </p:spTree>
    <p:extLst>
      <p:ext uri="{BB962C8B-B14F-4D97-AF65-F5344CB8AC3E}">
        <p14:creationId xmlns:p14="http://schemas.microsoft.com/office/powerpoint/2010/main" val="14217813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49" name="Titre 1"/>
          <p:cNvSpPr>
            <a:spLocks noGrp="1"/>
          </p:cNvSpPr>
          <p:nvPr>
            <p:ph type="title"/>
          </p:nvPr>
        </p:nvSpPr>
        <p:spPr>
          <a:xfrm>
            <a:off x="-187387" y="-3108766"/>
            <a:ext cx="10363200" cy="3940175"/>
          </a:xfrm>
        </p:spPr>
        <p:txBody>
          <a:bodyPr>
            <a:normAutofit/>
          </a:bodyPr>
          <a:lstStyle/>
          <a:p>
            <a:pPr algn="ctr"/>
            <a:r>
              <a:rPr lang="fr-BE" sz="3200" b="1" dirty="0">
                <a:latin typeface="Arial"/>
                <a:ea typeface="ＭＳ Ｐゴシック" charset="0"/>
                <a:cs typeface="Arial"/>
              </a:rPr>
              <a:t>Euthanasie : principes généraux</a:t>
            </a:r>
            <a:endParaRPr lang="fr-BE" sz="3200" b="1" cap="none" dirty="0">
              <a:latin typeface="Arial"/>
              <a:ea typeface="ＭＳ Ｐゴシック" charset="0"/>
              <a:cs typeface="Arial"/>
            </a:endParaRPr>
          </a:p>
        </p:txBody>
      </p:sp>
      <p:sp>
        <p:nvSpPr>
          <p:cNvPr id="616450" name="Espace réservé du texte 2"/>
          <p:cNvSpPr>
            <a:spLocks noGrp="1"/>
          </p:cNvSpPr>
          <p:nvPr>
            <p:ph type="body" idx="1"/>
          </p:nvPr>
        </p:nvSpPr>
        <p:spPr>
          <a:xfrm>
            <a:off x="626089" y="1199259"/>
            <a:ext cx="8932778" cy="4575007"/>
          </a:xfrm>
        </p:spPr>
        <p:txBody>
          <a:bodyPr>
            <a:normAutofit fontScale="85000" lnSpcReduction="20000"/>
          </a:bodyPr>
          <a:lstStyle/>
          <a:p>
            <a:pPr algn="just">
              <a:lnSpc>
                <a:spcPct val="90000"/>
              </a:lnSpc>
            </a:pPr>
            <a:endParaRPr lang="fr-FR" b="1" dirty="0">
              <a:latin typeface="Lucida Sans" charset="0"/>
              <a:ea typeface="ＭＳ Ｐゴシック" charset="0"/>
              <a:cs typeface="ＭＳ Ｐゴシック" charset="0"/>
            </a:endParaRPr>
          </a:p>
          <a:p>
            <a:pPr algn="ctr">
              <a:lnSpc>
                <a:spcPct val="90000"/>
              </a:lnSpc>
            </a:pPr>
            <a:r>
              <a:rPr lang="fr-FR" sz="2400" b="1" dirty="0">
                <a:solidFill>
                  <a:srgbClr val="000000"/>
                </a:solidFill>
                <a:latin typeface="Arial"/>
                <a:ea typeface="ＭＳ Ｐゴシック" charset="0"/>
                <a:cs typeface="Arial"/>
              </a:rPr>
              <a:t>Déclaration anticipée</a:t>
            </a:r>
            <a:r>
              <a:rPr lang="fr-FR" sz="2400" dirty="0">
                <a:solidFill>
                  <a:srgbClr val="000000"/>
                </a:solidFill>
                <a:latin typeface="Arial"/>
                <a:ea typeface="ＭＳ Ｐゴシック" charset="0"/>
                <a:cs typeface="Arial"/>
              </a:rPr>
              <a:t> : hypothèse </a:t>
            </a:r>
            <a:r>
              <a:rPr lang="fr-FR" sz="2400" b="1" dirty="0">
                <a:solidFill>
                  <a:srgbClr val="000000"/>
                </a:solidFill>
                <a:latin typeface="Arial"/>
                <a:ea typeface="ＭＳ Ｐゴシック" charset="0"/>
                <a:cs typeface="Arial"/>
              </a:rPr>
              <a:t>extrêmement rare en pratique</a:t>
            </a:r>
            <a:r>
              <a:rPr lang="fr-FR" sz="2400" dirty="0">
                <a:solidFill>
                  <a:srgbClr val="000000"/>
                </a:solidFill>
                <a:latin typeface="Arial"/>
                <a:ea typeface="ＭＳ Ｐゴシック" charset="0"/>
                <a:cs typeface="Arial"/>
              </a:rPr>
              <a:t> (à peine 1% des cas) car seulement si P est </a:t>
            </a:r>
            <a:r>
              <a:rPr lang="fr-FR" sz="2400" b="1" dirty="0">
                <a:solidFill>
                  <a:srgbClr val="000000"/>
                </a:solidFill>
                <a:latin typeface="Arial"/>
                <a:ea typeface="ＭＳ Ｐゴシック" charset="0"/>
                <a:cs typeface="Arial"/>
              </a:rPr>
              <a:t>irréversiblement inconscient</a:t>
            </a:r>
          </a:p>
          <a:p>
            <a:pPr algn="ctr">
              <a:lnSpc>
                <a:spcPct val="90000"/>
              </a:lnSpc>
            </a:pPr>
            <a:r>
              <a:rPr lang="fr-FR" sz="2400" dirty="0">
                <a:solidFill>
                  <a:srgbClr val="000000"/>
                </a:solidFill>
                <a:latin typeface="Arial"/>
                <a:ea typeface="ＭＳ Ｐゴシック" charset="0"/>
                <a:cs typeface="Arial"/>
              </a:rPr>
              <a:t>(il y a depuis longtemps un gros débat sur </a:t>
            </a:r>
            <a:r>
              <a:rPr lang="fr-FR" sz="2400" i="1" dirty="0">
                <a:solidFill>
                  <a:srgbClr val="000000"/>
                </a:solidFill>
                <a:latin typeface="Arial"/>
                <a:ea typeface="ＭＳ Ｐゴシック" charset="0"/>
                <a:cs typeface="Arial"/>
              </a:rPr>
              <a:t>la définition et l'étendue</a:t>
            </a:r>
            <a:r>
              <a:rPr lang="fr-FR" sz="2400" dirty="0">
                <a:solidFill>
                  <a:srgbClr val="000000"/>
                </a:solidFill>
                <a:latin typeface="Arial"/>
                <a:ea typeface="ＭＳ Ｐゴシック" charset="0"/>
                <a:cs typeface="Arial"/>
              </a:rPr>
              <a:t> de la notion d'inconscience)</a:t>
            </a:r>
          </a:p>
          <a:p>
            <a:pPr>
              <a:lnSpc>
                <a:spcPct val="90000"/>
              </a:lnSpc>
            </a:pPr>
            <a:endParaRPr lang="fr-FR" sz="2400" dirty="0">
              <a:solidFill>
                <a:srgbClr val="000000"/>
              </a:solidFill>
              <a:latin typeface="Arial"/>
              <a:ea typeface="ＭＳ Ｐゴシック" charset="0"/>
              <a:cs typeface="Arial"/>
            </a:endParaRPr>
          </a:p>
          <a:p>
            <a:pPr>
              <a:lnSpc>
                <a:spcPct val="90000"/>
              </a:lnSpc>
            </a:pPr>
            <a:r>
              <a:rPr lang="fr-FR" sz="2400" u="sng" dirty="0">
                <a:solidFill>
                  <a:srgbClr val="000000"/>
                </a:solidFill>
                <a:latin typeface="Arial"/>
                <a:ea typeface="ＭＳ Ｐゴシック" charset="0"/>
                <a:cs typeface="Arial"/>
              </a:rPr>
              <a:t>Déclarations (ou directives) anticipées</a:t>
            </a:r>
            <a:r>
              <a:rPr lang="fr-FR" sz="2400" dirty="0">
                <a:solidFill>
                  <a:srgbClr val="000000"/>
                </a:solidFill>
                <a:latin typeface="Arial"/>
                <a:ea typeface="ＭＳ Ｐゴシック" charset="0"/>
                <a:cs typeface="Arial"/>
              </a:rPr>
              <a:t> : technique de droit médical moderne, à encourager, par laquelle une personne en bonne santé</a:t>
            </a:r>
          </a:p>
          <a:p>
            <a:pPr>
              <a:lnSpc>
                <a:spcPct val="90000"/>
              </a:lnSpc>
            </a:pPr>
            <a:r>
              <a:rPr lang="fr-FR" sz="2400" dirty="0">
                <a:solidFill>
                  <a:srgbClr val="000000"/>
                </a:solidFill>
                <a:latin typeface="Arial"/>
                <a:ea typeface="ＭＳ Ｐゴシック" charset="0"/>
                <a:cs typeface="Arial"/>
              </a:rPr>
              <a:t>1°</a:t>
            </a:r>
            <a:r>
              <a:rPr lang="fr-FR" sz="2400" i="1" dirty="0">
                <a:solidFill>
                  <a:srgbClr val="000000"/>
                </a:solidFill>
                <a:latin typeface="Arial"/>
                <a:ea typeface="ＭＳ Ｐゴシック" charset="0"/>
                <a:cs typeface="Arial"/>
              </a:rPr>
              <a:t>consigne préventivement sa volonté</a:t>
            </a:r>
            <a:r>
              <a:rPr lang="fr-FR" sz="2400" dirty="0">
                <a:solidFill>
                  <a:srgbClr val="000000"/>
                </a:solidFill>
                <a:latin typeface="Arial"/>
                <a:ea typeface="ＭＳ Ｐゴシック" charset="0"/>
                <a:cs typeface="Arial"/>
              </a:rPr>
              <a:t> au sujet des traitements qu'elle souhaitera ou refusera lorsqu'elle sera devenue incapable de prendre une décision</a:t>
            </a:r>
          </a:p>
          <a:p>
            <a:r>
              <a:rPr lang="fr-FR" sz="2400" dirty="0">
                <a:solidFill>
                  <a:srgbClr val="000000"/>
                </a:solidFill>
                <a:latin typeface="Arial"/>
                <a:ea typeface="ＭＳ Ｐゴシック" charset="0"/>
                <a:cs typeface="Arial"/>
              </a:rPr>
              <a:t>2°peut </a:t>
            </a:r>
            <a:r>
              <a:rPr lang="fr-FR" sz="2400" b="1" dirty="0">
                <a:solidFill>
                  <a:srgbClr val="000000"/>
                </a:solidFill>
                <a:latin typeface="Arial"/>
                <a:ea typeface="ＭＳ Ｐゴシック" charset="0"/>
                <a:cs typeface="Arial"/>
              </a:rPr>
              <a:t>désigner une personne de confiance</a:t>
            </a:r>
            <a:r>
              <a:rPr lang="fr-FR" sz="2400" dirty="0">
                <a:solidFill>
                  <a:srgbClr val="000000"/>
                </a:solidFill>
                <a:latin typeface="Arial"/>
                <a:ea typeface="ＭＳ Ｐゴシック" charset="0"/>
                <a:cs typeface="Arial"/>
              </a:rPr>
              <a:t> qui informera le médecin de sa volonté – et non de la sienne propre ! Cf. LDP (rôle dans info et consultation dossier)</a:t>
            </a:r>
          </a:p>
          <a:p>
            <a:r>
              <a:rPr lang="fr-FR" sz="2400" dirty="0">
                <a:solidFill>
                  <a:srgbClr val="000000"/>
                </a:solidFill>
                <a:latin typeface="Arial"/>
                <a:ea typeface="ＭＳ Ｐゴシック" charset="0"/>
                <a:cs typeface="Arial"/>
              </a:rPr>
              <a:t>3°peut aussi désigner un </a:t>
            </a:r>
            <a:r>
              <a:rPr lang="fr-FR" sz="2400" b="1" dirty="0">
                <a:solidFill>
                  <a:srgbClr val="000000"/>
                </a:solidFill>
                <a:latin typeface="Arial"/>
                <a:ea typeface="ＭＳ Ｐゴシック" charset="0"/>
                <a:cs typeface="Arial"/>
              </a:rPr>
              <a:t>mandataire de santé</a:t>
            </a:r>
            <a:r>
              <a:rPr lang="fr-FR" sz="2400" dirty="0">
                <a:solidFill>
                  <a:srgbClr val="000000"/>
                </a:solidFill>
                <a:latin typeface="Arial"/>
                <a:ea typeface="ＭＳ Ｐゴシック" charset="0"/>
                <a:cs typeface="Arial"/>
              </a:rPr>
              <a:t> qui se substituera à elle lorsqu'elle ne sera plus capable de décider, et sera son </a:t>
            </a:r>
            <a:r>
              <a:rPr lang="fr-FR" sz="2400" b="1" dirty="0">
                <a:solidFill>
                  <a:srgbClr val="000000"/>
                </a:solidFill>
                <a:latin typeface="Arial"/>
                <a:ea typeface="ＭＳ Ｐゴシック" charset="0"/>
                <a:cs typeface="Arial"/>
              </a:rPr>
              <a:t>représentant</a:t>
            </a:r>
          </a:p>
          <a:p>
            <a:pPr algn="just"/>
            <a:endParaRPr lang="fr-FR" dirty="0">
              <a:latin typeface="Lucida Sans" charset="0"/>
              <a:ea typeface="ＭＳ Ｐゴシック" charset="0"/>
              <a:cs typeface="ＭＳ Ｐゴシック" charset="0"/>
            </a:endParaRPr>
          </a:p>
          <a:p>
            <a:pPr algn="just">
              <a:lnSpc>
                <a:spcPct val="90000"/>
              </a:lnSpc>
            </a:pPr>
            <a:endParaRPr lang="fr-FR" dirty="0">
              <a:latin typeface="Lucida Sans" charset="0"/>
              <a:ea typeface="ＭＳ Ｐゴシック" charset="0"/>
              <a:cs typeface="ＭＳ Ｐゴシック" charset="0"/>
            </a:endParaRPr>
          </a:p>
        </p:txBody>
      </p:sp>
      <p:sp>
        <p:nvSpPr>
          <p:cNvPr id="61645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C2F72947-DD79-C84A-94FE-341B652D92D2}" type="slidenum">
              <a:rPr lang="fr-FR" sz="1200">
                <a:latin typeface="Verdana" charset="0"/>
                <a:ea typeface="ＭＳ Ｐゴシック" charset="0"/>
                <a:cs typeface="ＭＳ Ｐゴシック" charset="0"/>
              </a:rPr>
              <a:pPr/>
              <a:t>29</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2517040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5313" name="Titre 1"/>
          <p:cNvSpPr>
            <a:spLocks noGrp="1"/>
          </p:cNvSpPr>
          <p:nvPr>
            <p:ph type="title" idx="4294967295"/>
          </p:nvPr>
        </p:nvSpPr>
        <p:spPr>
          <a:xfrm>
            <a:off x="0" y="294190"/>
            <a:ext cx="10363200" cy="3940175"/>
          </a:xfrm>
        </p:spPr>
        <p:txBody>
          <a:bodyPr anchor="t"/>
          <a:lstStyle/>
          <a:p>
            <a:pPr algn="ctr"/>
            <a:r>
              <a:rPr lang="fr-BE" sz="3200" b="1" dirty="0">
                <a:latin typeface="Arial" charset="0"/>
                <a:ea typeface="ＭＳ Ｐゴシック" charset="0"/>
                <a:cs typeface="ＭＳ Ｐゴシック" charset="0"/>
              </a:rPr>
              <a:t>Décisions médicales de fin de vie</a:t>
            </a:r>
            <a:endParaRPr lang="fr-BE" sz="3200" b="1" dirty="0">
              <a:latin typeface="Lucida Sans" charset="0"/>
              <a:ea typeface="ＭＳ Ｐゴシック" charset="0"/>
              <a:cs typeface="ＭＳ Ｐゴシック" charset="0"/>
            </a:endParaRPr>
          </a:p>
        </p:txBody>
      </p:sp>
      <p:sp>
        <p:nvSpPr>
          <p:cNvPr id="31746" name="Espace réservé du texte 2"/>
          <p:cNvSpPr>
            <a:spLocks noGrp="1"/>
          </p:cNvSpPr>
          <p:nvPr>
            <p:ph type="body" idx="4294967295"/>
          </p:nvPr>
        </p:nvSpPr>
        <p:spPr>
          <a:xfrm>
            <a:off x="780087" y="4953680"/>
            <a:ext cx="8493915" cy="1452807"/>
          </a:xfrm>
        </p:spPr>
        <p:txBody>
          <a:bodyPr anchor="b">
            <a:normAutofit fontScale="25000" lnSpcReduction="20000"/>
          </a:bodyPr>
          <a:lstStyle/>
          <a:p>
            <a:pPr marL="0" indent="0">
              <a:lnSpc>
                <a:spcPct val="90000"/>
              </a:lnSpc>
              <a:buFont typeface="Wingdings" charset="0"/>
              <a:buNone/>
              <a:defRPr/>
            </a:pPr>
            <a:endParaRPr lang="fr-FR" sz="2000" dirty="0">
              <a:latin typeface="Lucida Sans" charset="0"/>
              <a:ea typeface="ＭＳ Ｐゴシック" charset="0"/>
              <a:cs typeface="Lucida Sans" charset="0"/>
              <a:sym typeface="Wingdings"/>
            </a:endParaRPr>
          </a:p>
          <a:p>
            <a:pPr>
              <a:lnSpc>
                <a:spcPct val="90000"/>
              </a:lnSpc>
              <a:buFont typeface="Wingdings" charset="0"/>
              <a:buChar char="à"/>
              <a:defRPr/>
            </a:pPr>
            <a:r>
              <a:rPr lang="fr-BE" sz="8000" dirty="0">
                <a:solidFill>
                  <a:srgbClr val="000000"/>
                </a:solidFill>
                <a:latin typeface="Arial"/>
                <a:ea typeface="ＭＳ Ｐゴシック" charset="0"/>
                <a:cs typeface="Arial"/>
              </a:rPr>
              <a:t>soins palliatifs : </a:t>
            </a:r>
            <a:r>
              <a:rPr lang="fr-BE" sz="8000" i="1" dirty="0">
                <a:solidFill>
                  <a:srgbClr val="000000"/>
                </a:solidFill>
                <a:latin typeface="Arial"/>
                <a:ea typeface="ＭＳ Ｐゴシック" charset="0"/>
                <a:cs typeface="Arial"/>
              </a:rPr>
              <a:t>droit du malade et obligation du médecin</a:t>
            </a:r>
            <a:endParaRPr lang="fr-BE" sz="8000" dirty="0">
              <a:solidFill>
                <a:srgbClr val="000000"/>
              </a:solidFill>
              <a:latin typeface="Arial"/>
              <a:ea typeface="ＭＳ Ｐゴシック" charset="0"/>
              <a:cs typeface="Arial"/>
            </a:endParaRPr>
          </a:p>
          <a:p>
            <a:pPr>
              <a:lnSpc>
                <a:spcPct val="90000"/>
              </a:lnSpc>
              <a:buFont typeface="Wingdings" charset="0"/>
              <a:buChar char="à"/>
              <a:defRPr/>
            </a:pPr>
            <a:r>
              <a:rPr lang="fr-BE" sz="8000" dirty="0">
                <a:solidFill>
                  <a:srgbClr val="000000"/>
                </a:solidFill>
                <a:latin typeface="Arial"/>
                <a:ea typeface="ＭＳ Ｐゴシック" charset="0"/>
                <a:cs typeface="Arial"/>
              </a:rPr>
              <a:t>refus de traitement : </a:t>
            </a:r>
            <a:r>
              <a:rPr lang="fr-BE" sz="8000" i="1" dirty="0">
                <a:solidFill>
                  <a:srgbClr val="000000"/>
                </a:solidFill>
                <a:latin typeface="Arial"/>
                <a:ea typeface="ＭＳ Ｐゴシック" charset="0"/>
                <a:cs typeface="Arial"/>
              </a:rPr>
              <a:t>droit (absolu ?) du malade</a:t>
            </a:r>
            <a:endParaRPr lang="fr-BE" sz="8000" dirty="0">
              <a:solidFill>
                <a:srgbClr val="000000"/>
              </a:solidFill>
              <a:latin typeface="Arial"/>
              <a:ea typeface="ＭＳ Ｐゴシック" charset="0"/>
              <a:cs typeface="Arial"/>
            </a:endParaRPr>
          </a:p>
          <a:p>
            <a:pPr>
              <a:lnSpc>
                <a:spcPct val="90000"/>
              </a:lnSpc>
              <a:buFont typeface="Wingdings" charset="0"/>
              <a:buChar char="à"/>
              <a:defRPr/>
            </a:pPr>
            <a:r>
              <a:rPr lang="fr-BE" sz="8000" dirty="0">
                <a:solidFill>
                  <a:srgbClr val="000000"/>
                </a:solidFill>
                <a:latin typeface="Arial"/>
                <a:ea typeface="ＭＳ Ｐゴシック" charset="0"/>
                <a:cs typeface="Arial"/>
              </a:rPr>
              <a:t>arrêt de traitement : </a:t>
            </a:r>
            <a:r>
              <a:rPr lang="fr-BE" sz="8000" i="1" dirty="0">
                <a:solidFill>
                  <a:srgbClr val="000000"/>
                </a:solidFill>
                <a:latin typeface="Arial"/>
                <a:ea typeface="ＭＳ Ｐゴシック" charset="0"/>
                <a:cs typeface="Arial"/>
              </a:rPr>
              <a:t>appréciation médicale (éclairée, transparente)</a:t>
            </a:r>
            <a:endParaRPr lang="fr-BE" sz="8000" dirty="0">
              <a:solidFill>
                <a:srgbClr val="000000"/>
              </a:solidFill>
              <a:latin typeface="Arial"/>
              <a:ea typeface="ＭＳ Ｐゴシック" charset="0"/>
              <a:cs typeface="Arial"/>
            </a:endParaRPr>
          </a:p>
          <a:p>
            <a:pPr>
              <a:lnSpc>
                <a:spcPct val="90000"/>
              </a:lnSpc>
              <a:buFont typeface="Wingdings" charset="0"/>
              <a:buChar char="à"/>
              <a:defRPr/>
            </a:pPr>
            <a:r>
              <a:rPr lang="fr-BE" sz="8000" dirty="0">
                <a:solidFill>
                  <a:srgbClr val="000000"/>
                </a:solidFill>
                <a:latin typeface="Arial"/>
                <a:ea typeface="ＭＳ Ｐゴシック" charset="0"/>
                <a:cs typeface="Arial"/>
              </a:rPr>
              <a:t>sédation contrôlée / palliative : </a:t>
            </a:r>
            <a:r>
              <a:rPr lang="fr-BE" sz="8000" i="1" dirty="0">
                <a:solidFill>
                  <a:srgbClr val="000000"/>
                </a:solidFill>
                <a:latin typeface="Arial"/>
                <a:ea typeface="ＭＳ Ｐゴシック" charset="0"/>
                <a:cs typeface="Arial"/>
              </a:rPr>
              <a:t>débat différent, complexe </a:t>
            </a:r>
            <a:r>
              <a:rPr lang="mr-IN" sz="8000" i="1" dirty="0">
                <a:solidFill>
                  <a:srgbClr val="000000"/>
                </a:solidFill>
                <a:latin typeface="Arial"/>
                <a:ea typeface="ＭＳ Ｐゴシック" charset="0"/>
                <a:cs typeface="Arial"/>
              </a:rPr>
              <a:t>–</a:t>
            </a:r>
            <a:r>
              <a:rPr lang="fr-BE" sz="8000" i="1" dirty="0">
                <a:solidFill>
                  <a:srgbClr val="000000"/>
                </a:solidFill>
                <a:latin typeface="Arial"/>
                <a:ea typeface="ＭＳ Ｐゴシック" charset="0"/>
                <a:cs typeface="Arial"/>
              </a:rPr>
              <a:t> risque de manque de transparence, décision qui redevient "purement" médicale</a:t>
            </a:r>
            <a:endParaRPr lang="fr-BE" sz="8000" dirty="0">
              <a:solidFill>
                <a:srgbClr val="000000"/>
              </a:solidFill>
              <a:latin typeface="Arial"/>
              <a:ea typeface="ＭＳ Ｐゴシック" charset="0"/>
              <a:cs typeface="Arial"/>
            </a:endParaRPr>
          </a:p>
          <a:p>
            <a:pPr>
              <a:lnSpc>
                <a:spcPct val="90000"/>
              </a:lnSpc>
              <a:buFont typeface="Wingdings" charset="0"/>
              <a:buChar char="à"/>
              <a:defRPr/>
            </a:pPr>
            <a:r>
              <a:rPr lang="fr-FR" sz="8000" dirty="0">
                <a:solidFill>
                  <a:srgbClr val="000000"/>
                </a:solidFill>
                <a:latin typeface="Arial"/>
                <a:ea typeface="ＭＳ Ｐゴシック" charset="0"/>
                <a:cs typeface="Arial"/>
              </a:rPr>
              <a:t>e</a:t>
            </a:r>
            <a:r>
              <a:rPr lang="fr-BE" sz="8000" dirty="0">
                <a:solidFill>
                  <a:srgbClr val="000000"/>
                </a:solidFill>
                <a:latin typeface="Arial"/>
                <a:ea typeface="ＭＳ Ｐゴシック" charset="0"/>
                <a:cs typeface="Arial"/>
              </a:rPr>
              <a:t>uthanasie : </a:t>
            </a:r>
            <a:r>
              <a:rPr lang="fr-BE" sz="8000" i="1" dirty="0">
                <a:solidFill>
                  <a:srgbClr val="000000"/>
                </a:solidFill>
                <a:latin typeface="Arial"/>
                <a:ea typeface="ＭＳ Ｐゴシック" charset="0"/>
                <a:cs typeface="Arial"/>
              </a:rPr>
              <a:t>réappropriation de sa mort par le malade,</a:t>
            </a:r>
            <a:r>
              <a:rPr lang="fr-BE" sz="8000" dirty="0">
                <a:solidFill>
                  <a:srgbClr val="000000"/>
                </a:solidFill>
                <a:latin typeface="Arial"/>
                <a:ea typeface="ＭＳ Ｐゴシック" charset="0"/>
                <a:cs typeface="Arial"/>
              </a:rPr>
              <a:t> </a:t>
            </a:r>
            <a:r>
              <a:rPr lang="fr-BE" sz="8000" i="1" dirty="0">
                <a:solidFill>
                  <a:srgbClr val="000000"/>
                </a:solidFill>
                <a:latin typeface="Arial"/>
                <a:ea typeface="ＭＳ Ｐゴシック" charset="0"/>
                <a:cs typeface="Arial"/>
              </a:rPr>
              <a:t>espace de parole ouvert par la loi</a:t>
            </a:r>
          </a:p>
          <a:p>
            <a:pPr>
              <a:lnSpc>
                <a:spcPct val="90000"/>
              </a:lnSpc>
              <a:buFont typeface="Wingdings" charset="0"/>
              <a:buChar char="à"/>
              <a:defRPr/>
            </a:pPr>
            <a:r>
              <a:rPr lang="fr-BE" sz="8000" dirty="0">
                <a:solidFill>
                  <a:srgbClr val="000000"/>
                </a:solidFill>
                <a:latin typeface="Arial"/>
                <a:ea typeface="ＭＳ Ｐゴシック" charset="0"/>
                <a:cs typeface="Arial"/>
              </a:rPr>
              <a:t>suicide assisté : </a:t>
            </a:r>
            <a:r>
              <a:rPr lang="fr-BE" sz="8000" i="1" dirty="0">
                <a:solidFill>
                  <a:srgbClr val="000000"/>
                </a:solidFill>
                <a:latin typeface="Arial"/>
                <a:ea typeface="ＭＳ Ｐゴシック" charset="0"/>
                <a:cs typeface="Arial"/>
              </a:rPr>
              <a:t>triple signification </a:t>
            </a:r>
            <a:r>
              <a:rPr lang="mr-IN" sz="8000" i="1" dirty="0">
                <a:solidFill>
                  <a:srgbClr val="000000"/>
                </a:solidFill>
                <a:latin typeface="Arial"/>
                <a:ea typeface="ＭＳ Ｐゴシック" charset="0"/>
                <a:cs typeface="Arial"/>
              </a:rPr>
              <a:t>–</a:t>
            </a:r>
            <a:r>
              <a:rPr lang="fr-BE" sz="8000" i="1" dirty="0">
                <a:solidFill>
                  <a:srgbClr val="000000"/>
                </a:solidFill>
                <a:latin typeface="Arial"/>
                <a:ea typeface="ＭＳ Ｐゴシック" charset="0"/>
                <a:cs typeface="Arial"/>
              </a:rPr>
              <a:t> vaste débat très actuel</a:t>
            </a:r>
            <a:endParaRPr lang="fr-BE" sz="8000" dirty="0">
              <a:solidFill>
                <a:srgbClr val="000000"/>
              </a:solidFill>
              <a:latin typeface="Arial"/>
              <a:ea typeface="ＭＳ Ｐゴシック" charset="0"/>
              <a:cs typeface="Arial"/>
            </a:endParaRPr>
          </a:p>
          <a:p>
            <a:pPr marL="0" indent="0" algn="ctr">
              <a:lnSpc>
                <a:spcPct val="90000"/>
              </a:lnSpc>
              <a:buFont typeface="Wingdings" charset="0"/>
              <a:buNone/>
              <a:defRPr/>
            </a:pPr>
            <a:endParaRPr lang="fr-FR" sz="8000" dirty="0">
              <a:solidFill>
                <a:srgbClr val="000000"/>
              </a:solidFill>
              <a:latin typeface="Arial"/>
              <a:ea typeface="ＭＳ Ｐゴシック" charset="0"/>
              <a:cs typeface="Arial"/>
            </a:endParaRPr>
          </a:p>
          <a:p>
            <a:pPr marL="0" indent="0" algn="ctr">
              <a:lnSpc>
                <a:spcPct val="90000"/>
              </a:lnSpc>
              <a:buFont typeface="Wingdings" charset="0"/>
              <a:buNone/>
              <a:defRPr/>
            </a:pPr>
            <a:br>
              <a:rPr lang="fr-FR" sz="8000" dirty="0">
                <a:solidFill>
                  <a:srgbClr val="000000"/>
                </a:solidFill>
                <a:latin typeface="Arial"/>
                <a:ea typeface="ＭＳ Ｐゴシック" charset="0"/>
                <a:cs typeface="Arial"/>
              </a:rPr>
            </a:br>
            <a:r>
              <a:rPr lang="fr-FR" sz="8000" b="1" dirty="0">
                <a:solidFill>
                  <a:srgbClr val="000000"/>
                </a:solidFill>
                <a:latin typeface="Arial"/>
                <a:ea typeface="ＭＳ Ｐゴシック" charset="0"/>
                <a:cs typeface="Arial"/>
              </a:rPr>
              <a:t>Toutes sont à analyser sous le double prisme des</a:t>
            </a:r>
          </a:p>
          <a:p>
            <a:pPr marL="0" indent="0" algn="ctr">
              <a:lnSpc>
                <a:spcPct val="90000"/>
              </a:lnSpc>
              <a:buFont typeface="Wingdings" charset="0"/>
              <a:buNone/>
              <a:defRPr/>
            </a:pPr>
            <a:r>
              <a:rPr lang="fr-FR" sz="8000" b="1" i="1" dirty="0">
                <a:solidFill>
                  <a:srgbClr val="000000"/>
                </a:solidFill>
                <a:latin typeface="Arial"/>
                <a:ea typeface="ＭＳ Ｐゴシック" charset="0"/>
                <a:cs typeface="Arial"/>
              </a:rPr>
              <a:t>droits généraux du malade</a:t>
            </a:r>
            <a:r>
              <a:rPr lang="fr-FR" sz="8000" b="1" dirty="0">
                <a:solidFill>
                  <a:srgbClr val="000000"/>
                </a:solidFill>
                <a:latin typeface="Arial"/>
                <a:ea typeface="ＭＳ Ｐゴシック" charset="0"/>
                <a:cs typeface="Arial"/>
              </a:rPr>
              <a:t> (loi du 22 août 2002)</a:t>
            </a:r>
          </a:p>
          <a:p>
            <a:pPr marL="0" indent="0" algn="ctr">
              <a:lnSpc>
                <a:spcPct val="90000"/>
              </a:lnSpc>
              <a:buFont typeface="Wingdings" charset="0"/>
              <a:buNone/>
              <a:defRPr/>
            </a:pPr>
            <a:r>
              <a:rPr lang="fr-FR" sz="8000" b="1" dirty="0">
                <a:solidFill>
                  <a:srgbClr val="000000"/>
                </a:solidFill>
                <a:latin typeface="Arial"/>
                <a:ea typeface="ＭＳ Ｐゴシック" charset="0"/>
                <a:cs typeface="Arial"/>
              </a:rPr>
              <a:t>et du </a:t>
            </a:r>
            <a:r>
              <a:rPr lang="fr-FR" sz="8000" b="1" i="1" dirty="0">
                <a:solidFill>
                  <a:srgbClr val="000000"/>
                </a:solidFill>
                <a:latin typeface="Arial"/>
                <a:ea typeface="ＭＳ Ｐゴシック" charset="0"/>
                <a:cs typeface="Arial"/>
              </a:rPr>
              <a:t>cadre spécifique issu de la loi du 28 mai 2002</a:t>
            </a:r>
            <a:br>
              <a:rPr lang="fr-BE" sz="8000" b="1" dirty="0">
                <a:solidFill>
                  <a:srgbClr val="000000"/>
                </a:solidFill>
                <a:latin typeface="Arial"/>
                <a:ea typeface="ＭＳ Ｐゴシック" charset="0"/>
                <a:cs typeface="Arial"/>
              </a:rPr>
            </a:br>
            <a:br>
              <a:rPr lang="fr-BE" sz="8000" dirty="0">
                <a:solidFill>
                  <a:srgbClr val="000000"/>
                </a:solidFill>
                <a:latin typeface="Arial"/>
                <a:ea typeface="ＭＳ Ｐゴシック" charset="0"/>
                <a:cs typeface="Arial"/>
              </a:rPr>
            </a:br>
            <a:endParaRPr lang="fr-BE" sz="8000" dirty="0">
              <a:solidFill>
                <a:srgbClr val="000000"/>
              </a:solidFill>
              <a:latin typeface="Arial"/>
              <a:ea typeface="ＭＳ Ｐゴシック" charset="0"/>
              <a:cs typeface="Arial"/>
            </a:endParaRPr>
          </a:p>
          <a:p>
            <a:pPr marL="0" indent="0">
              <a:lnSpc>
                <a:spcPct val="90000"/>
              </a:lnSpc>
              <a:buFont typeface="Wingdings" charset="0"/>
              <a:buNone/>
              <a:defRPr/>
            </a:pPr>
            <a:endParaRPr lang="fr-BE" altLang="ja-JP" sz="2000" dirty="0">
              <a:latin typeface="Lucida Sans" charset="0"/>
              <a:ea typeface="ＭＳ Ｐゴシック" charset="0"/>
              <a:cs typeface="Lucida Sans" charset="0"/>
            </a:endParaRPr>
          </a:p>
          <a:p>
            <a:pPr marL="0" indent="0" algn="just">
              <a:lnSpc>
                <a:spcPct val="90000"/>
              </a:lnSpc>
              <a:buFont typeface="Wingdings" charset="0"/>
              <a:buNone/>
              <a:defRPr/>
            </a:pPr>
            <a:endParaRPr lang="fr-BE" altLang="ja-JP" sz="2000" dirty="0">
              <a:latin typeface="Lucida Sans" charset="0"/>
              <a:ea typeface="ＭＳ Ｐゴシック" charset="0"/>
              <a:cs typeface="Lucida Sans" charset="0"/>
            </a:endParaRPr>
          </a:p>
        </p:txBody>
      </p:sp>
      <p:sp>
        <p:nvSpPr>
          <p:cNvPr id="525315" name="Espace réservé du numéro de diapositive 1"/>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FE8D3532-069D-0747-9C5F-5C16C9A970CE}" type="slidenum">
              <a:rPr lang="fr-FR" sz="1200">
                <a:latin typeface="Verdana" charset="0"/>
                <a:ea typeface="ＭＳ Ｐゴシック" charset="0"/>
                <a:cs typeface="ＭＳ Ｐゴシック" charset="0"/>
              </a:rPr>
              <a:pPr/>
              <a:t>3</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59307910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7" name="Titre 1"/>
          <p:cNvSpPr>
            <a:spLocks noGrp="1"/>
          </p:cNvSpPr>
          <p:nvPr>
            <p:ph type="title"/>
          </p:nvPr>
        </p:nvSpPr>
        <p:spPr>
          <a:xfrm>
            <a:off x="-137775" y="-3049240"/>
            <a:ext cx="10363200" cy="3940175"/>
          </a:xfrm>
        </p:spPr>
        <p:txBody>
          <a:bodyPr>
            <a:normAutofit/>
          </a:bodyPr>
          <a:lstStyle/>
          <a:p>
            <a:pPr algn="ctr"/>
            <a:r>
              <a:rPr lang="fr-BE" sz="3200" b="1" dirty="0">
                <a:latin typeface="Arial"/>
                <a:ea typeface="ＭＳ Ｐゴシック" charset="0"/>
                <a:cs typeface="Arial"/>
              </a:rPr>
              <a:t>Euthanasie : principes généraux</a:t>
            </a:r>
            <a:endParaRPr lang="fr-BE" sz="3200" b="1" cap="none" dirty="0">
              <a:latin typeface="Arial"/>
              <a:ea typeface="ＭＳ Ｐゴシック" charset="0"/>
              <a:cs typeface="Arial"/>
            </a:endParaRPr>
          </a:p>
        </p:txBody>
      </p:sp>
      <p:sp>
        <p:nvSpPr>
          <p:cNvPr id="618498" name="Espace réservé du texte 2"/>
          <p:cNvSpPr>
            <a:spLocks noGrp="1"/>
          </p:cNvSpPr>
          <p:nvPr>
            <p:ph type="body" idx="1"/>
          </p:nvPr>
        </p:nvSpPr>
        <p:spPr>
          <a:xfrm>
            <a:off x="753254" y="1270900"/>
            <a:ext cx="8354763" cy="4434959"/>
          </a:xfrm>
        </p:spPr>
        <p:txBody>
          <a:bodyPr>
            <a:normAutofit fontScale="92500" lnSpcReduction="10000"/>
          </a:bodyPr>
          <a:lstStyle/>
          <a:p>
            <a:pPr algn="just">
              <a:lnSpc>
                <a:spcPct val="90000"/>
              </a:lnSpc>
            </a:pPr>
            <a:endParaRPr lang="fr-FR" b="1" dirty="0">
              <a:latin typeface="Lucida Sans" charset="0"/>
              <a:ea typeface="ＭＳ Ｐゴシック" charset="0"/>
              <a:cs typeface="ＭＳ Ｐゴシック" charset="0"/>
            </a:endParaRPr>
          </a:p>
          <a:p>
            <a:pPr>
              <a:lnSpc>
                <a:spcPct val="90000"/>
              </a:lnSpc>
            </a:pPr>
            <a:r>
              <a:rPr lang="fr-FR" dirty="0">
                <a:solidFill>
                  <a:srgbClr val="000000"/>
                </a:solidFill>
                <a:latin typeface="Arial"/>
                <a:ea typeface="ＭＳ Ｐゴシック" charset="0"/>
                <a:cs typeface="Arial"/>
              </a:rPr>
              <a:t>Ici, la DA vise </a:t>
            </a:r>
            <a:r>
              <a:rPr lang="fr-FR" i="1" dirty="0">
                <a:solidFill>
                  <a:srgbClr val="000000"/>
                </a:solidFill>
                <a:latin typeface="Arial"/>
                <a:ea typeface="ＭＳ Ｐゴシック" charset="0"/>
                <a:cs typeface="Arial"/>
              </a:rPr>
              <a:t>plus qu'un refus de soins</a:t>
            </a:r>
            <a:r>
              <a:rPr lang="fr-FR" dirty="0">
                <a:solidFill>
                  <a:srgbClr val="000000"/>
                </a:solidFill>
                <a:latin typeface="Arial"/>
                <a:ea typeface="ＭＳ Ｐゴシック" charset="0"/>
                <a:cs typeface="Arial"/>
              </a:rPr>
              <a:t> et autre chose qu'un souhait de </a:t>
            </a:r>
            <a:r>
              <a:rPr lang="fr-FR" i="1" dirty="0">
                <a:solidFill>
                  <a:srgbClr val="000000"/>
                </a:solidFill>
                <a:latin typeface="Arial"/>
                <a:ea typeface="ＭＳ Ｐゴシック" charset="0"/>
                <a:cs typeface="Arial"/>
              </a:rPr>
              <a:t>soins palliatifs</a:t>
            </a:r>
            <a:r>
              <a:rPr lang="fr-FR" dirty="0">
                <a:solidFill>
                  <a:srgbClr val="000000"/>
                </a:solidFill>
                <a:latin typeface="Arial"/>
                <a:ea typeface="ＭＳ Ｐゴシック" charset="0"/>
                <a:cs typeface="Arial"/>
              </a:rPr>
              <a:t> : une personne en bonne santé consigne sa </a:t>
            </a:r>
            <a:r>
              <a:rPr lang="fr-FR" b="1" dirty="0">
                <a:solidFill>
                  <a:srgbClr val="000000"/>
                </a:solidFill>
                <a:latin typeface="Arial"/>
                <a:ea typeface="ＭＳ Ｐゴシック" charset="0"/>
                <a:cs typeface="Arial"/>
              </a:rPr>
              <a:t>volonté qu'une euthanasie soit pratiquée</a:t>
            </a:r>
            <a:r>
              <a:rPr lang="fr-FR" dirty="0">
                <a:solidFill>
                  <a:srgbClr val="000000"/>
                </a:solidFill>
                <a:latin typeface="Arial"/>
                <a:ea typeface="ＭＳ Ｐゴシック" charset="0"/>
                <a:cs typeface="Arial"/>
              </a:rPr>
              <a:t> au cas où, atteinte d'une affection grave et incurable à un moment ultérieur de sa vie </a:t>
            </a:r>
            <a:r>
              <a:rPr lang="fr-FR" i="1" dirty="0">
                <a:solidFill>
                  <a:srgbClr val="000000"/>
                </a:solidFill>
                <a:latin typeface="Arial"/>
                <a:ea typeface="ＭＳ Ｐゴシック" charset="0"/>
                <a:cs typeface="Arial"/>
              </a:rPr>
              <a:t>et étant alors irréversiblement inconsciente</a:t>
            </a:r>
            <a:r>
              <a:rPr lang="fr-FR" dirty="0">
                <a:solidFill>
                  <a:srgbClr val="000000"/>
                </a:solidFill>
                <a:latin typeface="Arial"/>
                <a:ea typeface="ＭＳ Ｐゴシック" charset="0"/>
                <a:cs typeface="Arial"/>
              </a:rPr>
              <a:t>, elle ne serait pas capable d'en faire la demande à ce moment</a:t>
            </a:r>
          </a:p>
          <a:p>
            <a:pPr>
              <a:lnSpc>
                <a:spcPct val="90000"/>
              </a:lnSpc>
            </a:pPr>
            <a:r>
              <a:rPr lang="fr-FR" dirty="0">
                <a:solidFill>
                  <a:srgbClr val="000000"/>
                </a:solidFill>
                <a:latin typeface="Arial"/>
                <a:ea typeface="ＭＳ Ｐゴシック" charset="0"/>
                <a:cs typeface="Arial"/>
              </a:rPr>
              <a:t>La DA peut être révisée ou retirée à tout moment</a:t>
            </a:r>
          </a:p>
          <a:p>
            <a:pPr>
              <a:lnSpc>
                <a:spcPct val="90000"/>
              </a:lnSpc>
            </a:pPr>
            <a:r>
              <a:rPr lang="fr-FR" dirty="0">
                <a:solidFill>
                  <a:srgbClr val="000000"/>
                </a:solidFill>
                <a:latin typeface="Arial"/>
                <a:ea typeface="ＭＳ Ｐゴシック" charset="0"/>
                <a:cs typeface="Arial"/>
              </a:rPr>
              <a:t>Un modèle officiel existe (A.R. 2 avril 2003 [modifié par A.R. 23 déc. 2021] et A.R. 27 avril 2007) avec enregistrement possible à la commune</a:t>
            </a:r>
          </a:p>
          <a:p>
            <a:pPr>
              <a:lnSpc>
                <a:spcPct val="90000"/>
              </a:lnSpc>
            </a:pPr>
            <a:endParaRPr lang="fr-FR" dirty="0">
              <a:solidFill>
                <a:srgbClr val="000000"/>
              </a:solidFill>
              <a:latin typeface="Arial"/>
              <a:ea typeface="ＭＳ Ｐゴシック" charset="0"/>
              <a:cs typeface="Arial"/>
            </a:endParaRPr>
          </a:p>
          <a:p>
            <a:pPr>
              <a:lnSpc>
                <a:spcPct val="90000"/>
              </a:lnSpc>
            </a:pPr>
            <a:r>
              <a:rPr lang="fr-FR" dirty="0">
                <a:solidFill>
                  <a:srgbClr val="000000"/>
                </a:solidFill>
                <a:latin typeface="Arial"/>
                <a:ea typeface="ＭＳ Ｐゴシック" charset="0"/>
                <a:cs typeface="Arial"/>
              </a:rPr>
              <a:t>Pendant longtemps, la DA, afin de rester valide, devait être confirmée (= reformulée) </a:t>
            </a:r>
            <a:r>
              <a:rPr lang="fr-FR" b="1" dirty="0">
                <a:solidFill>
                  <a:srgbClr val="000000"/>
                </a:solidFill>
                <a:latin typeface="Arial"/>
                <a:ea typeface="ＭＳ Ｐゴシック" charset="0"/>
                <a:cs typeface="Arial"/>
              </a:rPr>
              <a:t>tous les cinq ans</a:t>
            </a:r>
            <a:r>
              <a:rPr lang="fr-FR" dirty="0">
                <a:solidFill>
                  <a:srgbClr val="000000"/>
                </a:solidFill>
                <a:latin typeface="Arial"/>
                <a:ea typeface="ＭＳ Ｐゴシック" charset="0"/>
                <a:cs typeface="Arial"/>
              </a:rPr>
              <a:t> </a:t>
            </a:r>
            <a:r>
              <a:rPr lang="mr-IN" dirty="0">
                <a:solidFill>
                  <a:srgbClr val="000000"/>
                </a:solidFill>
                <a:latin typeface="Arial"/>
                <a:ea typeface="ＭＳ Ｐゴシック" charset="0"/>
                <a:cs typeface="Arial"/>
              </a:rPr>
              <a:t>–</a:t>
            </a:r>
            <a:r>
              <a:rPr lang="fr-FR" dirty="0">
                <a:solidFill>
                  <a:srgbClr val="000000"/>
                </a:solidFill>
                <a:latin typeface="Arial"/>
                <a:ea typeface="ＭＳ Ｐゴシック" charset="0"/>
                <a:cs typeface="Arial"/>
              </a:rPr>
              <a:t> c'était à juste titre critiqué</a:t>
            </a:r>
          </a:p>
          <a:p>
            <a:pPr>
              <a:lnSpc>
                <a:spcPct val="90000"/>
              </a:lnSpc>
            </a:pPr>
            <a:r>
              <a:rPr lang="fr-FR" b="1" dirty="0">
                <a:solidFill>
                  <a:srgbClr val="000000"/>
                </a:solidFill>
                <a:latin typeface="Arial"/>
                <a:ea typeface="ＭＳ Ｐゴシック" charset="0"/>
                <a:cs typeface="Arial"/>
                <a:sym typeface="Wingdings"/>
              </a:rPr>
              <a:t> l</a:t>
            </a:r>
            <a:r>
              <a:rPr lang="fr-FR" b="1" dirty="0">
                <a:solidFill>
                  <a:srgbClr val="000000"/>
                </a:solidFill>
                <a:latin typeface="Arial"/>
                <a:ea typeface="ＭＳ Ｐゴシック" charset="0"/>
                <a:cs typeface="Arial"/>
              </a:rPr>
              <a:t>oi du 15 mars 2020</a:t>
            </a:r>
            <a:r>
              <a:rPr lang="fr-FR" dirty="0">
                <a:solidFill>
                  <a:srgbClr val="000000"/>
                </a:solidFill>
                <a:latin typeface="Arial"/>
                <a:ea typeface="ＭＳ Ｐゴシック" charset="0"/>
                <a:cs typeface="Arial"/>
              </a:rPr>
              <a:t> : "</a:t>
            </a:r>
            <a:r>
              <a:rPr lang="fr-FR" i="1" dirty="0">
                <a:solidFill>
                  <a:srgbClr val="000000"/>
                </a:solidFill>
                <a:latin typeface="Arial"/>
                <a:ea typeface="ＭＳ Ｐゴシック" charset="0"/>
                <a:cs typeface="Arial"/>
              </a:rPr>
              <a:t>les déclarations anticipées établies ou confirmées après l'entrée en vigueur de ladite loi (le 2 avril 2020) sont valables pour une durée indéterminée</a:t>
            </a:r>
            <a:r>
              <a:rPr lang="fr-FR" dirty="0">
                <a:solidFill>
                  <a:srgbClr val="000000"/>
                </a:solidFill>
                <a:latin typeface="Arial"/>
                <a:ea typeface="ＭＳ Ｐゴシック" charset="0"/>
                <a:cs typeface="Arial"/>
              </a:rPr>
              <a:t>"</a:t>
            </a:r>
            <a:endParaRPr lang="fr-FR" b="1" dirty="0">
              <a:solidFill>
                <a:srgbClr val="000000"/>
              </a:solidFill>
              <a:latin typeface="Arial"/>
              <a:ea typeface="ＭＳ Ｐゴシック" charset="0"/>
              <a:cs typeface="Arial"/>
            </a:endParaRPr>
          </a:p>
          <a:p>
            <a:pPr algn="just">
              <a:lnSpc>
                <a:spcPct val="90000"/>
              </a:lnSpc>
            </a:pPr>
            <a:endParaRPr lang="fr-FR" dirty="0">
              <a:latin typeface="Lucida Sans" charset="0"/>
              <a:ea typeface="ＭＳ Ｐゴシック" charset="0"/>
              <a:cs typeface="ＭＳ Ｐゴシック" charset="0"/>
            </a:endParaRPr>
          </a:p>
        </p:txBody>
      </p:sp>
      <p:sp>
        <p:nvSpPr>
          <p:cNvPr id="618499"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2C81F2C-7EFB-7C46-9B0B-9912620FA33D}" type="slidenum">
              <a:rPr lang="fr-FR" sz="1200">
                <a:latin typeface="Verdana" charset="0"/>
                <a:ea typeface="ＭＳ Ｐゴシック" charset="0"/>
                <a:cs typeface="ＭＳ Ｐゴシック" charset="0"/>
              </a:rPr>
              <a:pPr/>
              <a:t>30</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9131604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1025" name="Titre 1"/>
          <p:cNvSpPr>
            <a:spLocks noGrp="1"/>
          </p:cNvSpPr>
          <p:nvPr>
            <p:ph type="title"/>
          </p:nvPr>
        </p:nvSpPr>
        <p:spPr>
          <a:xfrm>
            <a:off x="-218291" y="-3188135"/>
            <a:ext cx="10363200" cy="3940175"/>
          </a:xfrm>
        </p:spPr>
        <p:txBody>
          <a:bodyPr>
            <a:normAutofit/>
          </a:bodyPr>
          <a:lstStyle/>
          <a:p>
            <a:pPr algn="ctr"/>
            <a:r>
              <a:rPr lang="fr-BE" sz="3200" b="1" cap="none" dirty="0">
                <a:latin typeface="Arial"/>
                <a:ea typeface="ＭＳ Ｐゴシック" charset="0"/>
                <a:cs typeface="Arial"/>
              </a:rPr>
              <a:t>Clause de conscience et devoir de transfert</a:t>
            </a:r>
          </a:p>
        </p:txBody>
      </p:sp>
      <p:sp>
        <p:nvSpPr>
          <p:cNvPr id="145410" name="Espace réservé du texte 2"/>
          <p:cNvSpPr>
            <a:spLocks noGrp="1"/>
          </p:cNvSpPr>
          <p:nvPr>
            <p:ph type="body" idx="1"/>
          </p:nvPr>
        </p:nvSpPr>
        <p:spPr>
          <a:xfrm>
            <a:off x="457772" y="752040"/>
            <a:ext cx="9011074" cy="5160835"/>
          </a:xfrm>
        </p:spPr>
        <p:txBody>
          <a:bodyPr>
            <a:normAutofit fontScale="77500" lnSpcReduction="20000"/>
          </a:bodyPr>
          <a:lstStyle/>
          <a:p>
            <a:pPr algn="ctr">
              <a:lnSpc>
                <a:spcPct val="90000"/>
              </a:lnSpc>
              <a:defRPr/>
            </a:pPr>
            <a:r>
              <a:rPr lang="fr-FR" u="sng" dirty="0">
                <a:solidFill>
                  <a:schemeClr val="tx1"/>
                </a:solidFill>
                <a:latin typeface="Arial" charset="0"/>
                <a:ea typeface="Arial" charset="0"/>
                <a:cs typeface="Arial" charset="0"/>
              </a:rPr>
              <a:t>Article 14 de la loi du 18 mai 2002, modifié (en gras ici) par la loi du 15 mars 2020</a:t>
            </a:r>
          </a:p>
          <a:p>
            <a:pPr algn="just">
              <a:lnSpc>
                <a:spcPct val="90000"/>
              </a:lnSpc>
              <a:defRPr/>
            </a:pPr>
            <a:r>
              <a:rPr lang="fr-FR" dirty="0">
                <a:solidFill>
                  <a:schemeClr val="tx1"/>
                </a:solidFill>
                <a:latin typeface="Arial" charset="0"/>
                <a:ea typeface="Arial" charset="0"/>
                <a:cs typeface="Arial" charset="0"/>
              </a:rPr>
              <a:t>La demande et la déclaration anticipée de volonté telles que prévues aux articles 3 et 4 de la présente loi n'ont pas de valeur contraignante.</a:t>
            </a:r>
          </a:p>
          <a:p>
            <a:pPr algn="just">
              <a:lnSpc>
                <a:spcPct val="90000"/>
              </a:lnSpc>
              <a:defRPr/>
            </a:pPr>
            <a:r>
              <a:rPr lang="fr-FR" dirty="0">
                <a:solidFill>
                  <a:schemeClr val="tx1"/>
                </a:solidFill>
                <a:latin typeface="Arial" charset="0"/>
                <a:ea typeface="Arial" charset="0"/>
                <a:cs typeface="Arial" charset="0"/>
              </a:rPr>
              <a:t>Aucun médecin n'est tenu de pratiquer une euthanasie.</a:t>
            </a:r>
          </a:p>
          <a:p>
            <a:pPr algn="just">
              <a:lnSpc>
                <a:spcPct val="90000"/>
              </a:lnSpc>
              <a:defRPr/>
            </a:pPr>
            <a:r>
              <a:rPr lang="fr-FR" dirty="0">
                <a:solidFill>
                  <a:schemeClr val="tx1"/>
                </a:solidFill>
                <a:latin typeface="Arial" charset="0"/>
                <a:ea typeface="Arial" charset="0"/>
                <a:cs typeface="Arial" charset="0"/>
              </a:rPr>
              <a:t>Aucune autre personne n'est tenue de participer à une euthanasie.</a:t>
            </a:r>
          </a:p>
          <a:p>
            <a:pPr algn="just">
              <a:lnSpc>
                <a:spcPct val="90000"/>
              </a:lnSpc>
              <a:defRPr/>
            </a:pPr>
            <a:r>
              <a:rPr lang="fr-FR" b="1" dirty="0">
                <a:solidFill>
                  <a:schemeClr val="tx1"/>
                </a:solidFill>
                <a:latin typeface="Arial" charset="0"/>
                <a:ea typeface="Arial" charset="0"/>
                <a:cs typeface="Arial" charset="0"/>
              </a:rPr>
              <a:t>Aucune clause écrite ou non écrite ne peut empêcher un médecin de pratiquer une euthanasie dans les conditions légales.</a:t>
            </a:r>
          </a:p>
          <a:p>
            <a:pPr algn="just">
              <a:lnSpc>
                <a:spcPct val="90000"/>
              </a:lnSpc>
              <a:defRPr/>
            </a:pPr>
            <a:r>
              <a:rPr lang="fr-FR" i="1" dirty="0">
                <a:solidFill>
                  <a:schemeClr val="tx1"/>
                </a:solidFill>
                <a:latin typeface="Arial" charset="0"/>
                <a:ea typeface="Arial" charset="0"/>
                <a:cs typeface="Arial" charset="0"/>
                <a:sym typeface="Wingdings"/>
              </a:rPr>
              <a:t> Exit les "politiques institutionnelles" ou "directives éthiques" des établissements (confessionnels)</a:t>
            </a:r>
            <a:endParaRPr lang="fr-FR" i="1" dirty="0">
              <a:solidFill>
                <a:schemeClr val="tx1"/>
              </a:solidFill>
              <a:latin typeface="Arial" charset="0"/>
              <a:ea typeface="Arial" charset="0"/>
              <a:cs typeface="Arial" charset="0"/>
            </a:endParaRPr>
          </a:p>
          <a:p>
            <a:pPr algn="just">
              <a:lnSpc>
                <a:spcPct val="90000"/>
              </a:lnSpc>
              <a:defRPr/>
            </a:pPr>
            <a:r>
              <a:rPr lang="fr-FR" dirty="0">
                <a:solidFill>
                  <a:schemeClr val="tx1"/>
                </a:solidFill>
                <a:latin typeface="Arial" charset="0"/>
                <a:ea typeface="Arial" charset="0"/>
                <a:cs typeface="Arial" charset="0"/>
              </a:rPr>
              <a:t>Si le médecin consulté refuse, </a:t>
            </a:r>
            <a:r>
              <a:rPr lang="fr-FR" b="1" dirty="0">
                <a:solidFill>
                  <a:schemeClr val="tx1"/>
                </a:solidFill>
                <a:latin typeface="Arial" charset="0"/>
                <a:ea typeface="Arial" charset="0"/>
                <a:cs typeface="Arial" charset="0"/>
              </a:rPr>
              <a:t>sur la base de sa liberté de conscience</a:t>
            </a:r>
            <a:r>
              <a:rPr lang="fr-FR" dirty="0">
                <a:solidFill>
                  <a:schemeClr val="tx1"/>
                </a:solidFill>
                <a:latin typeface="Arial" charset="0"/>
                <a:ea typeface="Arial" charset="0"/>
                <a:cs typeface="Arial" charset="0"/>
              </a:rPr>
              <a:t>, de pratiquer une euthanasie, il est tenu d'en informer en temps utile </a:t>
            </a:r>
            <a:r>
              <a:rPr lang="fr-FR" b="1" dirty="0">
                <a:solidFill>
                  <a:schemeClr val="tx1"/>
                </a:solidFill>
                <a:latin typeface="Arial" charset="0"/>
                <a:ea typeface="Arial" charset="0"/>
                <a:cs typeface="Arial" charset="0"/>
              </a:rPr>
              <a:t>et au plus tard dans les sept jours de la première formulation de la demande</a:t>
            </a:r>
            <a:r>
              <a:rPr lang="fr-FR" dirty="0">
                <a:solidFill>
                  <a:schemeClr val="tx1"/>
                </a:solidFill>
                <a:latin typeface="Arial" charset="0"/>
                <a:ea typeface="Arial" charset="0"/>
                <a:cs typeface="Arial" charset="0"/>
              </a:rPr>
              <a:t> le patient ou la personne de confiance éventuelle en en précisant les raisons </a:t>
            </a:r>
            <a:r>
              <a:rPr lang="fr-FR" b="1" dirty="0">
                <a:solidFill>
                  <a:schemeClr val="tx1"/>
                </a:solidFill>
                <a:latin typeface="Arial" charset="0"/>
                <a:ea typeface="Arial" charset="0"/>
                <a:cs typeface="Arial" charset="0"/>
              </a:rPr>
              <a:t>et en renvoyant le patient ou la personne de confiance vers un autre médecin désigné par le patient ou par la personne de confiance</a:t>
            </a:r>
            <a:r>
              <a:rPr lang="fr-FR" dirty="0">
                <a:solidFill>
                  <a:schemeClr val="tx1"/>
                </a:solidFill>
                <a:latin typeface="Arial" charset="0"/>
                <a:ea typeface="Arial" charset="0"/>
                <a:cs typeface="Arial" charset="0"/>
              </a:rPr>
              <a:t>.</a:t>
            </a:r>
          </a:p>
          <a:p>
            <a:pPr algn="just">
              <a:lnSpc>
                <a:spcPct val="90000"/>
              </a:lnSpc>
              <a:defRPr/>
            </a:pPr>
            <a:r>
              <a:rPr lang="fr-FR" dirty="0">
                <a:solidFill>
                  <a:schemeClr val="tx1"/>
                </a:solidFill>
                <a:latin typeface="Arial" charset="0"/>
                <a:ea typeface="Arial" charset="0"/>
                <a:cs typeface="Arial" charset="0"/>
              </a:rPr>
              <a:t>Si le médecin consulté refuse de pratiquer une euthanasie </a:t>
            </a:r>
            <a:r>
              <a:rPr lang="fr-FR" b="1" dirty="0">
                <a:solidFill>
                  <a:schemeClr val="tx1"/>
                </a:solidFill>
                <a:latin typeface="Arial" charset="0"/>
                <a:ea typeface="Arial" charset="0"/>
                <a:cs typeface="Arial" charset="0"/>
              </a:rPr>
              <a:t>pour une raison médicale</a:t>
            </a:r>
            <a:r>
              <a:rPr lang="fr-FR" dirty="0">
                <a:solidFill>
                  <a:schemeClr val="tx1"/>
                </a:solidFill>
                <a:latin typeface="Arial" charset="0"/>
                <a:ea typeface="Arial" charset="0"/>
                <a:cs typeface="Arial" charset="0"/>
              </a:rPr>
              <a:t>, il est tenu d'en informer en temps utile le patient ou la personne de confiance éventuelle, en en précisant les raisons. Dans ce cas, cette raison médicale est consignée dans le dossier médical du patient.</a:t>
            </a:r>
          </a:p>
          <a:p>
            <a:pPr algn="just">
              <a:lnSpc>
                <a:spcPct val="90000"/>
              </a:lnSpc>
              <a:defRPr/>
            </a:pPr>
            <a:r>
              <a:rPr lang="fr-FR" dirty="0">
                <a:solidFill>
                  <a:schemeClr val="tx1"/>
                </a:solidFill>
                <a:latin typeface="Arial" charset="0"/>
                <a:ea typeface="Arial" charset="0"/>
                <a:cs typeface="Arial" charset="0"/>
              </a:rPr>
              <a:t>Le médecin qui refuse de donner suite à une requête d'euthanasie </a:t>
            </a:r>
            <a:r>
              <a:rPr lang="fr-FR" b="1" dirty="0">
                <a:solidFill>
                  <a:schemeClr val="tx1"/>
                </a:solidFill>
                <a:latin typeface="Arial" charset="0"/>
                <a:ea typeface="Arial" charset="0"/>
                <a:cs typeface="Arial" charset="0"/>
              </a:rPr>
              <a:t>est tenu, dans tous les cas, de transmettre au patient ou à la personne de confiance les coordonnées d'un centre ou d'une association spécialisé en matière de droit à l'euthanasie et, à la demande du patient ou de la personne de confiance, de communiquer dans les quatre jours de cette demande le dossier médical du patient au médecin désigné par le patient ou par la personne de confiance</a:t>
            </a:r>
            <a:r>
              <a:rPr lang="fr-FR" dirty="0">
                <a:solidFill>
                  <a:schemeClr val="tx1"/>
                </a:solidFill>
                <a:latin typeface="Arial" charset="0"/>
                <a:ea typeface="Arial" charset="0"/>
                <a:cs typeface="Arial" charset="0"/>
              </a:rPr>
              <a:t>.</a:t>
            </a:r>
          </a:p>
        </p:txBody>
      </p:sp>
      <p:sp>
        <p:nvSpPr>
          <p:cNvPr id="64102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F5596023-FCEF-C744-B976-8096B57E1445}" type="slidenum">
              <a:rPr lang="fr-FR" sz="1200">
                <a:latin typeface="Verdana" charset="0"/>
                <a:ea typeface="ＭＳ Ｐゴシック" charset="0"/>
                <a:cs typeface="ＭＳ Ｐゴシック" charset="0"/>
              </a:rPr>
              <a:pPr/>
              <a:t>31</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7728735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6929" name="Titre 1"/>
          <p:cNvSpPr>
            <a:spLocks noGrp="1"/>
          </p:cNvSpPr>
          <p:nvPr>
            <p:ph type="title"/>
          </p:nvPr>
        </p:nvSpPr>
        <p:spPr>
          <a:xfrm>
            <a:off x="-117931" y="-3148450"/>
            <a:ext cx="10363200" cy="3940175"/>
          </a:xfrm>
        </p:spPr>
        <p:txBody>
          <a:bodyPr>
            <a:normAutofit/>
          </a:bodyPr>
          <a:lstStyle/>
          <a:p>
            <a:pPr algn="ctr"/>
            <a:r>
              <a:rPr lang="fr-BE" sz="3200" b="1" dirty="0">
                <a:latin typeface="Arial"/>
                <a:ea typeface="ＭＳ Ｐゴシック" charset="0"/>
                <a:cs typeface="Arial"/>
              </a:rPr>
              <a:t>Commission de contrôle et d'évaluation</a:t>
            </a:r>
            <a:endParaRPr lang="fr-BE" sz="3200" b="1" cap="none" dirty="0">
              <a:latin typeface="Arial"/>
              <a:ea typeface="ＭＳ Ｐゴシック" charset="0"/>
              <a:cs typeface="Arial"/>
            </a:endParaRPr>
          </a:p>
        </p:txBody>
      </p:sp>
      <p:sp>
        <p:nvSpPr>
          <p:cNvPr id="636930" name="Espace réservé du texte 2"/>
          <p:cNvSpPr>
            <a:spLocks noGrp="1"/>
          </p:cNvSpPr>
          <p:nvPr>
            <p:ph type="body" idx="1"/>
          </p:nvPr>
        </p:nvSpPr>
        <p:spPr>
          <a:xfrm>
            <a:off x="306912" y="962892"/>
            <a:ext cx="9294288" cy="4899428"/>
          </a:xfrm>
        </p:spPr>
        <p:txBody>
          <a:bodyPr>
            <a:normAutofit fontScale="85000" lnSpcReduction="10000"/>
          </a:bodyPr>
          <a:lstStyle/>
          <a:p>
            <a:r>
              <a:rPr lang="fr-FR" dirty="0">
                <a:solidFill>
                  <a:srgbClr val="000000"/>
                </a:solidFill>
                <a:latin typeface="Arial"/>
                <a:ea typeface="ＭＳ Ｐゴシック" charset="0"/>
                <a:cs typeface="Arial"/>
              </a:rPr>
              <a:t>Contrôle </a:t>
            </a:r>
            <a:r>
              <a:rPr lang="fr-FR" b="1" i="1" dirty="0">
                <a:solidFill>
                  <a:srgbClr val="000000"/>
                </a:solidFill>
                <a:latin typeface="Arial"/>
                <a:ea typeface="ＭＳ Ｐゴシック" charset="0"/>
                <a:cs typeface="Arial"/>
              </a:rPr>
              <a:t>a posteriori</a:t>
            </a:r>
            <a:r>
              <a:rPr lang="fr-FR" dirty="0">
                <a:solidFill>
                  <a:srgbClr val="000000"/>
                </a:solidFill>
                <a:latin typeface="Arial"/>
                <a:ea typeface="ＭＳ Ｐゴシック" charset="0"/>
                <a:cs typeface="Arial"/>
              </a:rPr>
              <a:t> les euthanasies pratiquées </a:t>
            </a:r>
            <a:r>
              <a:rPr lang="mr-IN" dirty="0">
                <a:solidFill>
                  <a:srgbClr val="000000"/>
                </a:solidFill>
                <a:latin typeface="Arial"/>
                <a:ea typeface="ＭＳ Ｐゴシック" charset="0"/>
                <a:cs typeface="Arial"/>
              </a:rPr>
              <a:t>–</a:t>
            </a:r>
            <a:r>
              <a:rPr lang="fr-FR" dirty="0">
                <a:solidFill>
                  <a:srgbClr val="000000"/>
                </a:solidFill>
                <a:latin typeface="Arial"/>
                <a:ea typeface="ＭＳ Ｐゴシック" charset="0"/>
                <a:cs typeface="Arial"/>
              </a:rPr>
              <a:t> la reconnaissance d'une cause de justification pénale est subordonnée à cette étape</a:t>
            </a:r>
          </a:p>
          <a:p>
            <a:endParaRPr lang="fr-FR" dirty="0">
              <a:solidFill>
                <a:srgbClr val="000000"/>
              </a:solidFill>
              <a:latin typeface="Arial"/>
              <a:ea typeface="ＭＳ Ｐゴシック" charset="0"/>
              <a:cs typeface="Arial"/>
            </a:endParaRPr>
          </a:p>
          <a:p>
            <a:r>
              <a:rPr lang="fr-FR" dirty="0">
                <a:solidFill>
                  <a:srgbClr val="000000"/>
                </a:solidFill>
                <a:latin typeface="Arial"/>
                <a:ea typeface="ＭＳ Ｐゴシック" charset="0"/>
                <a:cs typeface="Arial"/>
                <a:sym typeface="Wingdings"/>
              </a:rPr>
              <a:t> "tampon" entre le monde médical et la justice : </a:t>
            </a:r>
            <a:r>
              <a:rPr lang="fr-FR" dirty="0">
                <a:solidFill>
                  <a:srgbClr val="000000"/>
                </a:solidFill>
                <a:latin typeface="Arial"/>
                <a:ea typeface="ＭＳ Ｐゴシック" charset="0"/>
                <a:cs typeface="Arial"/>
              </a:rPr>
              <a:t>il s'agit d'une décision médicale, </a:t>
            </a:r>
            <a:r>
              <a:rPr lang="fr-FR" b="1" dirty="0">
                <a:solidFill>
                  <a:srgbClr val="000000"/>
                </a:solidFill>
                <a:latin typeface="Arial"/>
                <a:ea typeface="ＭＳ Ｐゴシック" charset="0"/>
                <a:cs typeface="Arial"/>
              </a:rPr>
              <a:t>non pas discrétionnaire mais transparente, soumise à un contrôle social</a:t>
            </a:r>
            <a:r>
              <a:rPr lang="fr-FR" dirty="0">
                <a:solidFill>
                  <a:srgbClr val="000000"/>
                </a:solidFill>
                <a:latin typeface="Arial"/>
                <a:ea typeface="ＭＳ Ｐゴシック" charset="0"/>
                <a:cs typeface="Arial"/>
              </a:rPr>
              <a:t> (parfois contesté) </a:t>
            </a:r>
            <a:endParaRPr lang="fr-FR" b="1" dirty="0">
              <a:solidFill>
                <a:srgbClr val="000000"/>
              </a:solidFill>
              <a:latin typeface="Arial"/>
              <a:ea typeface="ＭＳ Ｐゴシック" charset="0"/>
              <a:cs typeface="Arial"/>
            </a:endParaRPr>
          </a:p>
          <a:p>
            <a:r>
              <a:rPr lang="fr-FR" b="1" dirty="0">
                <a:solidFill>
                  <a:srgbClr val="000000"/>
                </a:solidFill>
                <a:latin typeface="Arial"/>
                <a:ea typeface="ＭＳ Ｐゴシック" charset="0"/>
                <a:cs typeface="Arial"/>
              </a:rPr>
              <a:t>+ rapports bisannuels</a:t>
            </a:r>
            <a:r>
              <a:rPr lang="fr-FR" dirty="0">
                <a:solidFill>
                  <a:srgbClr val="000000"/>
                </a:solidFill>
                <a:latin typeface="Arial"/>
                <a:ea typeface="ＭＳ Ｐゴシック" charset="0"/>
                <a:cs typeface="Arial"/>
              </a:rPr>
              <a:t> (statistiques; description et évaluation; éventuelles recommandations) et brochure élaborée à l'intention du corps médical</a:t>
            </a:r>
          </a:p>
          <a:p>
            <a:pPr algn="just"/>
            <a:endParaRPr lang="fr-FR" dirty="0">
              <a:latin typeface="Lucida Sans" charset="0"/>
              <a:ea typeface="ＭＳ Ｐゴシック" charset="0"/>
              <a:cs typeface="ＭＳ Ｐゴシック" charset="0"/>
            </a:endParaRPr>
          </a:p>
          <a:p>
            <a:pPr algn="just"/>
            <a:r>
              <a:rPr lang="fr-FR" dirty="0">
                <a:solidFill>
                  <a:schemeClr val="tx1"/>
                </a:solidFill>
                <a:latin typeface="Arial" charset="0"/>
                <a:ea typeface="Arial" charset="0"/>
                <a:cs typeface="Arial" charset="0"/>
              </a:rPr>
              <a:t>70% des cas : acceptation pure et simple</a:t>
            </a:r>
          </a:p>
          <a:p>
            <a:pPr algn="just"/>
            <a:r>
              <a:rPr lang="fr-FR" dirty="0">
                <a:solidFill>
                  <a:schemeClr val="tx1"/>
                </a:solidFill>
                <a:latin typeface="Arial" charset="0"/>
                <a:ea typeface="Arial" charset="0"/>
                <a:cs typeface="Arial" charset="0"/>
              </a:rPr>
              <a:t>14% des cas : ouverture du volet I pour raisons administratives (info à retrouver)</a:t>
            </a:r>
          </a:p>
          <a:p>
            <a:pPr algn="just"/>
            <a:r>
              <a:rPr lang="fr-FR" dirty="0">
                <a:solidFill>
                  <a:schemeClr val="tx1"/>
                </a:solidFill>
                <a:latin typeface="Arial" charset="0"/>
                <a:ea typeface="Arial" charset="0"/>
                <a:cs typeface="Arial" charset="0"/>
              </a:rPr>
              <a:t>8% des cas : idem pour simple remarque "didactique" (ex. anonymat)</a:t>
            </a:r>
          </a:p>
          <a:p>
            <a:pPr algn="just"/>
            <a:r>
              <a:rPr lang="fr-FR" dirty="0">
                <a:solidFill>
                  <a:schemeClr val="tx1"/>
                </a:solidFill>
                <a:latin typeface="Arial" charset="0"/>
                <a:ea typeface="Arial" charset="0"/>
                <a:cs typeface="Arial" charset="0"/>
              </a:rPr>
              <a:t>8% des cas : idem pour demande d'informations ou précisions complémentaires, permettant ensuite l'acceptation</a:t>
            </a:r>
          </a:p>
          <a:p>
            <a:pPr algn="just"/>
            <a:r>
              <a:rPr lang="fr-FR" dirty="0">
                <a:solidFill>
                  <a:schemeClr val="tx1"/>
                </a:solidFill>
                <a:latin typeface="Arial" charset="0"/>
                <a:ea typeface="Arial" charset="0"/>
                <a:cs typeface="Arial" charset="0"/>
              </a:rPr>
              <a:t>transmission au Parquet : un seul cas en 13 ans, qui fut classé sans suite – mais plainte ou saisine d'initiative demeurent bien sûr possibles</a:t>
            </a:r>
          </a:p>
          <a:p>
            <a:pPr algn="just"/>
            <a:endParaRPr lang="fr-FR" b="1" dirty="0">
              <a:latin typeface="Lucida Sans" charset="0"/>
              <a:ea typeface="ＭＳ Ｐゴシック" charset="0"/>
              <a:cs typeface="ＭＳ Ｐゴシック" charset="0"/>
            </a:endParaRPr>
          </a:p>
        </p:txBody>
      </p:sp>
      <p:sp>
        <p:nvSpPr>
          <p:cNvPr id="636931"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F13CDE47-AC20-6944-B92E-718799073EB7}" type="slidenum">
              <a:rPr lang="fr-FR" sz="1200">
                <a:latin typeface="Verdana" charset="0"/>
                <a:ea typeface="ＭＳ Ｐゴシック" charset="0"/>
                <a:cs typeface="ＭＳ Ｐゴシック" charset="0"/>
              </a:rPr>
              <a:pPr/>
              <a:t>32</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11910410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8977" name="Titre 1"/>
          <p:cNvSpPr>
            <a:spLocks noGrp="1"/>
          </p:cNvSpPr>
          <p:nvPr>
            <p:ph type="title"/>
          </p:nvPr>
        </p:nvSpPr>
        <p:spPr>
          <a:xfrm>
            <a:off x="-128990" y="-3019476"/>
            <a:ext cx="10363200" cy="3940175"/>
          </a:xfrm>
        </p:spPr>
        <p:txBody>
          <a:bodyPr>
            <a:normAutofit/>
          </a:bodyPr>
          <a:lstStyle/>
          <a:p>
            <a:pPr algn="ctr"/>
            <a:r>
              <a:rPr lang="fr-BE" sz="3200" b="1" cap="none" dirty="0">
                <a:latin typeface="Arial" charset="0"/>
                <a:ea typeface="MS PGothic" charset="0"/>
              </a:rPr>
              <a:t>Vérification du respect des conditions légales</a:t>
            </a:r>
          </a:p>
        </p:txBody>
      </p:sp>
      <p:sp>
        <p:nvSpPr>
          <p:cNvPr id="638978" name="Espace réservé du texte 2"/>
          <p:cNvSpPr>
            <a:spLocks noGrp="1"/>
          </p:cNvSpPr>
          <p:nvPr>
            <p:ph type="body" idx="1"/>
          </p:nvPr>
        </p:nvSpPr>
        <p:spPr>
          <a:xfrm>
            <a:off x="591026" y="1116242"/>
            <a:ext cx="8797172" cy="4313539"/>
          </a:xfrm>
        </p:spPr>
        <p:txBody>
          <a:bodyPr>
            <a:normAutofit/>
          </a:bodyPr>
          <a:lstStyle/>
          <a:p>
            <a:pPr algn="ctr">
              <a:lnSpc>
                <a:spcPct val="90000"/>
              </a:lnSpc>
            </a:pPr>
            <a:endParaRPr lang="fr-FR" b="1" dirty="0">
              <a:latin typeface="Lucida Sans" charset="0"/>
              <a:ea typeface="MS PGothic" charset="0"/>
            </a:endParaRPr>
          </a:p>
          <a:p>
            <a:pPr algn="just"/>
            <a:endParaRPr lang="fr-FR" i="1" dirty="0">
              <a:latin typeface="Lucida Sans" charset="0"/>
              <a:ea typeface="MS PGothic" charset="0"/>
            </a:endParaRPr>
          </a:p>
          <a:p>
            <a:r>
              <a:rPr lang="fr-FR" dirty="0">
                <a:solidFill>
                  <a:srgbClr val="000000"/>
                </a:solidFill>
                <a:latin typeface="Arial"/>
                <a:ea typeface="MS PGothic" charset="0"/>
                <a:cs typeface="Arial"/>
              </a:rPr>
              <a:t>Double formulaire (l'un nominatif, l'autre anonyme) adressé à la </a:t>
            </a:r>
            <a:r>
              <a:rPr lang="fr-FR" b="1" dirty="0">
                <a:solidFill>
                  <a:srgbClr val="000000"/>
                </a:solidFill>
                <a:latin typeface="Arial"/>
                <a:ea typeface="MS PGothic" charset="0"/>
                <a:cs typeface="Arial"/>
              </a:rPr>
              <a:t>Commission fédérale de contrôle et d'évaluation</a:t>
            </a:r>
            <a:r>
              <a:rPr lang="fr-FR" dirty="0">
                <a:solidFill>
                  <a:srgbClr val="000000"/>
                </a:solidFill>
                <a:latin typeface="Arial"/>
                <a:ea typeface="MS PGothic" charset="0"/>
                <a:cs typeface="Arial"/>
              </a:rPr>
              <a:t> qui vérifie le respect du cadre légal</a:t>
            </a:r>
          </a:p>
          <a:p>
            <a:endParaRPr lang="fr-FR" dirty="0">
              <a:solidFill>
                <a:srgbClr val="000000"/>
              </a:solidFill>
              <a:latin typeface="Arial"/>
              <a:ea typeface="MS PGothic" charset="0"/>
              <a:cs typeface="Arial"/>
            </a:endParaRPr>
          </a:p>
          <a:p>
            <a:r>
              <a:rPr lang="fr-FR" b="1" u="sng" dirty="0">
                <a:solidFill>
                  <a:srgbClr val="000000"/>
                </a:solidFill>
                <a:latin typeface="Arial"/>
                <a:ea typeface="MS PGothic" charset="0"/>
                <a:cs typeface="Arial"/>
              </a:rPr>
              <a:t>Problèmes actuels :</a:t>
            </a:r>
          </a:p>
          <a:p>
            <a:pPr marL="342900" indent="-342900">
              <a:buFont typeface="Arial" charset="0"/>
              <a:buChar char="•"/>
            </a:pPr>
            <a:r>
              <a:rPr lang="fr-FR" dirty="0">
                <a:solidFill>
                  <a:srgbClr val="000000"/>
                </a:solidFill>
                <a:latin typeface="Arial"/>
                <a:ea typeface="MS PGothic" charset="0"/>
                <a:cs typeface="Arial"/>
              </a:rPr>
              <a:t>Renouvellement de la Commission ! Surtout pour docteurs en médecine également chargés de cours ou profs (4)</a:t>
            </a:r>
          </a:p>
          <a:p>
            <a:pPr marL="342900" indent="-342900">
              <a:buFont typeface="Arial" charset="0"/>
              <a:buChar char="•"/>
            </a:pPr>
            <a:r>
              <a:rPr lang="fr-FR" dirty="0">
                <a:solidFill>
                  <a:srgbClr val="000000"/>
                </a:solidFill>
                <a:latin typeface="Arial"/>
                <a:ea typeface="MS PGothic" charset="0"/>
                <a:cs typeface="Arial"/>
              </a:rPr>
              <a:t>Anonymat du document d'enregistrement </a:t>
            </a:r>
            <a:r>
              <a:rPr lang="fr-FR" dirty="0">
                <a:solidFill>
                  <a:srgbClr val="000000"/>
                </a:solidFill>
                <a:latin typeface="Arial"/>
                <a:ea typeface="MS PGothic" charset="0"/>
                <a:cs typeface="Arial"/>
                <a:sym typeface="Wingdings"/>
              </a:rPr>
              <a:t> indépendance (objective) de la Commission </a:t>
            </a:r>
            <a:r>
              <a:rPr lang="mr-IN" dirty="0">
                <a:solidFill>
                  <a:srgbClr val="000000"/>
                </a:solidFill>
                <a:latin typeface="Arial"/>
                <a:ea typeface="MS PGothic" charset="0"/>
                <a:cs typeface="Arial"/>
                <a:sym typeface="Wingdings"/>
              </a:rPr>
              <a:t>–</a:t>
            </a:r>
            <a:r>
              <a:rPr lang="fr-FR" dirty="0">
                <a:solidFill>
                  <a:srgbClr val="000000"/>
                </a:solidFill>
                <a:latin typeface="Arial"/>
                <a:ea typeface="MS PGothic" charset="0"/>
                <a:cs typeface="Arial"/>
                <a:sym typeface="Wingdings"/>
              </a:rPr>
              <a:t> cf. arrêt Cour EDH </a:t>
            </a:r>
            <a:r>
              <a:rPr lang="fr-FR" i="1" dirty="0">
                <a:solidFill>
                  <a:srgbClr val="000000"/>
                </a:solidFill>
                <a:latin typeface="Arial"/>
                <a:ea typeface="MS PGothic" charset="0"/>
                <a:cs typeface="Arial"/>
                <a:sym typeface="Wingdings"/>
              </a:rPr>
              <a:t>Mortier c. Belgique</a:t>
            </a:r>
            <a:r>
              <a:rPr lang="fr-FR" dirty="0">
                <a:solidFill>
                  <a:srgbClr val="000000"/>
                </a:solidFill>
                <a:latin typeface="Arial"/>
                <a:ea typeface="MS PGothic" charset="0"/>
                <a:cs typeface="Arial"/>
                <a:sym typeface="Wingdings"/>
              </a:rPr>
              <a:t>, 4 octobre 2002</a:t>
            </a:r>
            <a:endParaRPr lang="fr-FR" dirty="0">
              <a:solidFill>
                <a:srgbClr val="000000"/>
              </a:solidFill>
              <a:latin typeface="Arial"/>
              <a:ea typeface="MS PGothic" charset="0"/>
              <a:cs typeface="Arial"/>
            </a:endParaRPr>
          </a:p>
          <a:p>
            <a:endParaRPr lang="fr-FR" dirty="0">
              <a:solidFill>
                <a:srgbClr val="000000"/>
              </a:solidFill>
              <a:latin typeface="Arial"/>
              <a:ea typeface="MS PGothic" charset="0"/>
              <a:cs typeface="Arial"/>
            </a:endParaRPr>
          </a:p>
        </p:txBody>
      </p:sp>
      <p:sp>
        <p:nvSpPr>
          <p:cNvPr id="638979"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377688E1-ABF7-9E42-A350-41D61557E896}" type="slidenum">
              <a:rPr lang="fr-FR" sz="1200">
                <a:latin typeface="Verdana" charset="0"/>
              </a:rPr>
              <a:pPr/>
              <a:t>33</a:t>
            </a:fld>
            <a:endParaRPr lang="fr-FR" sz="1200">
              <a:latin typeface="Verdana" charset="0"/>
            </a:endParaRPr>
          </a:p>
        </p:txBody>
      </p:sp>
    </p:spTree>
    <p:extLst>
      <p:ext uri="{BB962C8B-B14F-4D97-AF65-F5344CB8AC3E}">
        <p14:creationId xmlns:p14="http://schemas.microsoft.com/office/powerpoint/2010/main" val="1983779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3" name="Titre 1"/>
          <p:cNvSpPr>
            <a:spLocks noGrp="1"/>
          </p:cNvSpPr>
          <p:nvPr>
            <p:ph type="title"/>
          </p:nvPr>
        </p:nvSpPr>
        <p:spPr>
          <a:xfrm>
            <a:off x="-69456" y="-3138529"/>
            <a:ext cx="10363200" cy="3940175"/>
          </a:xfrm>
        </p:spPr>
        <p:txBody>
          <a:bodyPr>
            <a:normAutofit/>
          </a:bodyPr>
          <a:lstStyle/>
          <a:p>
            <a:pPr algn="ctr"/>
            <a:r>
              <a:rPr lang="fr-BE" sz="3200" b="1" cap="none" dirty="0">
                <a:latin typeface="Arial"/>
                <a:ea typeface="ＭＳ Ｐゴシック" charset="0"/>
                <a:cs typeface="Arial"/>
              </a:rPr>
              <a:t>Deux autres points d'attention</a:t>
            </a:r>
          </a:p>
        </p:txBody>
      </p:sp>
      <p:sp>
        <p:nvSpPr>
          <p:cNvPr id="622594" name="Espace réservé du texte 2"/>
          <p:cNvSpPr>
            <a:spLocks noGrp="1"/>
          </p:cNvSpPr>
          <p:nvPr>
            <p:ph type="body" idx="1"/>
          </p:nvPr>
        </p:nvSpPr>
        <p:spPr>
          <a:xfrm>
            <a:off x="362416" y="640080"/>
            <a:ext cx="9157504" cy="5313680"/>
          </a:xfrm>
        </p:spPr>
        <p:txBody>
          <a:bodyPr>
            <a:normAutofit fontScale="92500" lnSpcReduction="10000"/>
          </a:bodyPr>
          <a:lstStyle/>
          <a:p>
            <a:pPr algn="just">
              <a:lnSpc>
                <a:spcPct val="90000"/>
              </a:lnSpc>
            </a:pPr>
            <a:endParaRPr lang="fr-FR" b="1" dirty="0">
              <a:latin typeface="Lucida Sans" charset="0"/>
              <a:ea typeface="ＭＳ Ｐゴシック" charset="0"/>
              <a:cs typeface="ＭＳ Ｐゴシック" charset="0"/>
            </a:endParaRPr>
          </a:p>
          <a:p>
            <a:pPr marL="342900" indent="-342900">
              <a:lnSpc>
                <a:spcPct val="90000"/>
              </a:lnSpc>
              <a:buFont typeface="Arial" charset="0"/>
              <a:buChar char="•"/>
            </a:pPr>
            <a:r>
              <a:rPr lang="fr-FR" sz="2100" dirty="0">
                <a:solidFill>
                  <a:srgbClr val="000000"/>
                </a:solidFill>
                <a:latin typeface="Arial"/>
                <a:ea typeface="ＭＳ Ｐゴシック" charset="0"/>
                <a:cs typeface="Arial"/>
              </a:rPr>
              <a:t>DA limitée à </a:t>
            </a:r>
            <a:r>
              <a:rPr lang="fr-FR" sz="2100" b="1" dirty="0">
                <a:solidFill>
                  <a:srgbClr val="000000"/>
                </a:solidFill>
                <a:latin typeface="Arial"/>
                <a:ea typeface="ＭＳ Ｐゴシック" charset="0"/>
                <a:cs typeface="Arial"/>
              </a:rPr>
              <a:t>l'inconscience irréversible du malade</a:t>
            </a:r>
            <a:r>
              <a:rPr lang="fr-FR" sz="2100" dirty="0">
                <a:solidFill>
                  <a:srgbClr val="000000"/>
                </a:solidFill>
                <a:latin typeface="Arial"/>
                <a:ea typeface="ＭＳ Ｐゴシック" charset="0"/>
                <a:cs typeface="Arial"/>
              </a:rPr>
              <a:t> : coma / état végétatif persistant ou </a:t>
            </a:r>
            <a:r>
              <a:rPr lang="fr-FR" sz="2100" dirty="0">
                <a:solidFill>
                  <a:srgbClr val="000000"/>
                </a:solidFill>
                <a:latin typeface="Arial"/>
                <a:ea typeface="ＭＳ Ｐゴシック" charset="0"/>
                <a:cs typeface="Arial"/>
                <a:sym typeface="Wingdings"/>
              </a:rPr>
              <a:t>éveil non répondant) </a:t>
            </a:r>
            <a:r>
              <a:rPr lang="fr-FR" sz="2100" dirty="0">
                <a:solidFill>
                  <a:srgbClr val="000000"/>
                </a:solidFill>
                <a:latin typeface="Arial"/>
                <a:ea typeface="ＭＳ Ｐゴシック" charset="0"/>
                <a:cs typeface="Arial"/>
              </a:rPr>
              <a:t>/ état de conscience minimale (ou pauci-relationnel)</a:t>
            </a:r>
          </a:p>
          <a:p>
            <a:pPr>
              <a:lnSpc>
                <a:spcPct val="90000"/>
              </a:lnSpc>
            </a:pPr>
            <a:r>
              <a:rPr lang="fr-FR" sz="2100" dirty="0">
                <a:solidFill>
                  <a:srgbClr val="000000"/>
                </a:solidFill>
                <a:latin typeface="Arial"/>
                <a:ea typeface="ＭＳ Ｐゴシック" charset="0"/>
                <a:cs typeface="Arial"/>
              </a:rPr>
              <a:t>	Or l'autonomie et la dignité devraient pouvoir être plus largement exercées 	anticipativement</a:t>
            </a:r>
          </a:p>
          <a:p>
            <a:pPr>
              <a:lnSpc>
                <a:spcPct val="90000"/>
              </a:lnSpc>
            </a:pPr>
            <a:r>
              <a:rPr lang="fr-FR" sz="2100" dirty="0">
                <a:solidFill>
                  <a:srgbClr val="000000"/>
                </a:solidFill>
                <a:latin typeface="Arial"/>
                <a:ea typeface="ＭＳ Ｐゴシック" charset="0"/>
                <a:cs typeface="Arial"/>
              </a:rPr>
              <a:t>	</a:t>
            </a:r>
            <a:r>
              <a:rPr lang="fr-FR" sz="2100" dirty="0">
                <a:solidFill>
                  <a:srgbClr val="000000"/>
                </a:solidFill>
                <a:latin typeface="Arial"/>
                <a:ea typeface="ＭＳ Ｐゴシック" charset="0"/>
                <a:cs typeface="Arial"/>
                <a:sym typeface="Wingdings"/>
              </a:rPr>
              <a:t> </a:t>
            </a:r>
            <a:r>
              <a:rPr lang="fr-FR" sz="2100" dirty="0">
                <a:solidFill>
                  <a:srgbClr val="000000"/>
                </a:solidFill>
                <a:latin typeface="Arial"/>
                <a:ea typeface="ＭＳ Ｐゴシック" charset="0"/>
                <a:cs typeface="Arial"/>
              </a:rPr>
              <a:t>remplacer l'exigence </a:t>
            </a:r>
            <a:r>
              <a:rPr lang="fr-FR" sz="2100" i="1" dirty="0">
                <a:solidFill>
                  <a:srgbClr val="000000"/>
                </a:solidFill>
                <a:latin typeface="Arial"/>
                <a:ea typeface="ＭＳ Ｐゴシック" charset="0"/>
                <a:cs typeface="Arial"/>
              </a:rPr>
              <a:t>d'inconscience </a:t>
            </a:r>
            <a:r>
              <a:rPr lang="fr-FR" sz="2100" dirty="0">
                <a:solidFill>
                  <a:srgbClr val="000000"/>
                </a:solidFill>
                <a:latin typeface="Arial"/>
                <a:ea typeface="ＭＳ Ｐゴシック" charset="0"/>
                <a:cs typeface="Arial"/>
              </a:rPr>
              <a:t>du malade par la "</a:t>
            </a:r>
            <a:r>
              <a:rPr lang="fr-FR" sz="2100" i="1" dirty="0">
                <a:solidFill>
                  <a:srgbClr val="000000"/>
                </a:solidFill>
                <a:latin typeface="Arial"/>
                <a:ea typeface="ＭＳ Ｐゴシック" charset="0"/>
                <a:cs typeface="Arial"/>
              </a:rPr>
              <a:t>perte 	de 	conscience de sa propre personne, de son état mental et physique et de son 	environnement social et physique</a:t>
            </a:r>
            <a:r>
              <a:rPr lang="fr-FR" sz="2100" dirty="0">
                <a:solidFill>
                  <a:srgbClr val="000000"/>
                </a:solidFill>
                <a:latin typeface="Arial"/>
                <a:ea typeface="ＭＳ Ｐゴシック" charset="0"/>
                <a:cs typeface="Arial"/>
              </a:rPr>
              <a:t>" ?</a:t>
            </a:r>
          </a:p>
          <a:p>
            <a:pPr>
              <a:lnSpc>
                <a:spcPct val="90000"/>
              </a:lnSpc>
            </a:pPr>
            <a:r>
              <a:rPr lang="fr-FR" sz="2100" dirty="0">
                <a:solidFill>
                  <a:srgbClr val="000000"/>
                </a:solidFill>
                <a:latin typeface="Arial"/>
                <a:ea typeface="ＭＳ Ｐゴシック" charset="0"/>
                <a:cs typeface="Arial"/>
              </a:rPr>
              <a:t>	(permettrait notamment d'inclure les malades Alzheimer en phases III et 	IV)</a:t>
            </a:r>
          </a:p>
          <a:p>
            <a:pPr>
              <a:lnSpc>
                <a:spcPct val="90000"/>
              </a:lnSpc>
            </a:pPr>
            <a:r>
              <a:rPr lang="fr-FR" sz="2100" dirty="0">
                <a:solidFill>
                  <a:srgbClr val="000000"/>
                </a:solidFill>
                <a:latin typeface="Arial"/>
                <a:ea typeface="ＭＳ Ｐゴシック" charset="0"/>
                <a:cs typeface="Arial"/>
              </a:rPr>
              <a:t>	mais serait difficile à caractériser avec toute l'objectivité et la sécurité voulues</a:t>
            </a:r>
            <a:r>
              <a:rPr lang="mr-IN" sz="2100" dirty="0">
                <a:solidFill>
                  <a:srgbClr val="000000"/>
                </a:solidFill>
                <a:latin typeface="Arial"/>
                <a:ea typeface="ＭＳ Ｐゴシック" charset="0"/>
                <a:cs typeface="Arial"/>
              </a:rPr>
              <a:t>…</a:t>
            </a:r>
            <a:endParaRPr lang="fr-FR" sz="2100" dirty="0">
              <a:solidFill>
                <a:srgbClr val="000000"/>
              </a:solidFill>
              <a:latin typeface="Arial"/>
              <a:ea typeface="ＭＳ Ｐゴシック" charset="0"/>
              <a:cs typeface="Arial"/>
            </a:endParaRPr>
          </a:p>
          <a:p>
            <a:pPr marL="342900" indent="-342900" algn="just">
              <a:lnSpc>
                <a:spcPct val="90000"/>
              </a:lnSpc>
              <a:buFont typeface="Arial" charset="0"/>
              <a:buChar char="•"/>
            </a:pPr>
            <a:r>
              <a:rPr lang="fr-FR" sz="2100" b="1" dirty="0">
                <a:solidFill>
                  <a:schemeClr val="tx1"/>
                </a:solidFill>
                <a:latin typeface="Arial"/>
                <a:ea typeface="ＭＳ Ｐゴシック" charset="0"/>
                <a:cs typeface="Arial"/>
              </a:rPr>
              <a:t>Absence de sanctions pénales spécifiques en cas d'irrespect d'une condition de </a:t>
            </a:r>
            <a:r>
              <a:rPr lang="fr-FR" sz="2100" b="1" u="sng" dirty="0">
                <a:solidFill>
                  <a:schemeClr val="tx1"/>
                </a:solidFill>
                <a:latin typeface="Arial"/>
                <a:ea typeface="ＭＳ Ｐゴシック" charset="0"/>
                <a:cs typeface="Arial"/>
              </a:rPr>
              <a:t>forme</a:t>
            </a:r>
            <a:r>
              <a:rPr lang="fr-FR" sz="2100" dirty="0">
                <a:solidFill>
                  <a:schemeClr val="tx1"/>
                </a:solidFill>
                <a:latin typeface="Arial"/>
                <a:ea typeface="ＭＳ Ｐゴシック" charset="0"/>
                <a:cs typeface="Arial"/>
              </a:rPr>
              <a:t> : elles sont toutes "mises sur le même pied" </a:t>
            </a:r>
            <a:r>
              <a:rPr lang="mr-IN" sz="2100" dirty="0">
                <a:solidFill>
                  <a:schemeClr val="tx1"/>
                </a:solidFill>
                <a:latin typeface="Arial"/>
                <a:ea typeface="ＭＳ Ｐゴシック" charset="0"/>
                <a:cs typeface="Arial"/>
              </a:rPr>
              <a:t>–</a:t>
            </a:r>
            <a:r>
              <a:rPr lang="fr-FR" sz="2100" dirty="0">
                <a:solidFill>
                  <a:schemeClr val="tx1"/>
                </a:solidFill>
                <a:latin typeface="Arial"/>
                <a:ea typeface="ＭＳ Ｐゴシック" charset="0"/>
                <a:cs typeface="Arial"/>
              </a:rPr>
              <a:t> "tout non-respect des conditions et procédures de la loi du 28 mai 2002, par le médecin qui pratique l'euthanasie dans les circonstances visées au § 1</a:t>
            </a:r>
            <a:r>
              <a:rPr lang="fr-FR" sz="2100" baseline="30000" dirty="0">
                <a:solidFill>
                  <a:schemeClr val="tx1"/>
                </a:solidFill>
                <a:latin typeface="Arial"/>
                <a:ea typeface="ＭＳ Ｐゴシック" charset="0"/>
                <a:cs typeface="Arial"/>
              </a:rPr>
              <a:t>er</a:t>
            </a:r>
            <a:r>
              <a:rPr lang="fr-FR" sz="2100" dirty="0">
                <a:solidFill>
                  <a:schemeClr val="tx1"/>
                </a:solidFill>
                <a:latin typeface="Arial"/>
                <a:ea typeface="ＭＳ Ｐゴシック" charset="0"/>
                <a:cs typeface="Arial"/>
              </a:rPr>
              <a:t> de cette disposition, peut donner lieu à une seule et même incrimination conformément aux dispositions existantes du Code pénal sur la base desquelles l'euthanasie peut être punie" (meurtre, empoisonnement) : </a:t>
            </a:r>
            <a:r>
              <a:rPr lang="fr-FR" sz="2100" b="1" dirty="0">
                <a:solidFill>
                  <a:schemeClr val="tx1"/>
                </a:solidFill>
                <a:latin typeface="Arial"/>
                <a:ea typeface="ＭＳ Ｐゴシック" charset="0"/>
                <a:cs typeface="Arial"/>
              </a:rPr>
              <a:t>inconstitutionnel</a:t>
            </a:r>
            <a:r>
              <a:rPr lang="fr-FR" sz="2100" dirty="0">
                <a:solidFill>
                  <a:schemeClr val="tx1"/>
                </a:solidFill>
                <a:latin typeface="Arial"/>
                <a:ea typeface="ＭＳ Ｐゴシック" charset="0"/>
                <a:cs typeface="Arial"/>
              </a:rPr>
              <a:t> et le législateur doit y remédier (arrêt C. </a:t>
            </a:r>
            <a:r>
              <a:rPr lang="fr-FR" sz="2100" dirty="0" err="1">
                <a:solidFill>
                  <a:schemeClr val="tx1"/>
                </a:solidFill>
                <a:latin typeface="Arial"/>
                <a:ea typeface="ＭＳ Ｐゴシック" charset="0"/>
                <a:cs typeface="Arial"/>
              </a:rPr>
              <a:t>const</a:t>
            </a:r>
            <a:r>
              <a:rPr lang="fr-FR" sz="2100" dirty="0">
                <a:solidFill>
                  <a:schemeClr val="tx1"/>
                </a:solidFill>
                <a:latin typeface="Arial"/>
                <a:ea typeface="ＭＳ Ｐゴシック" charset="0"/>
                <a:cs typeface="Arial"/>
              </a:rPr>
              <a:t>. 134/2022 du 20 octobre 2022)</a:t>
            </a:r>
            <a:endParaRPr lang="fr-FR" sz="2100" u="sng" dirty="0">
              <a:solidFill>
                <a:schemeClr val="tx1"/>
              </a:solidFill>
              <a:latin typeface="Arial"/>
              <a:ea typeface="ＭＳ Ｐゴシック" charset="0"/>
              <a:cs typeface="Arial"/>
            </a:endParaRPr>
          </a:p>
        </p:txBody>
      </p:sp>
      <p:sp>
        <p:nvSpPr>
          <p:cNvPr id="622595"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15647B9A-BC5B-A14B-9853-152F2D4BDA4E}" type="slidenum">
              <a:rPr lang="fr-FR" sz="1200">
                <a:latin typeface="Verdana" charset="0"/>
                <a:ea typeface="ＭＳ Ｐゴシック" charset="0"/>
                <a:cs typeface="ＭＳ Ｐゴシック" charset="0"/>
              </a:rPr>
              <a:pPr/>
              <a:t>34</a:t>
            </a:fld>
            <a:endParaRPr lang="fr-FR" sz="1200">
              <a:latin typeface="Verdana" charset="0"/>
              <a:ea typeface="ＭＳ Ｐゴシック" charset="0"/>
              <a:cs typeface="ＭＳ Ｐゴシック" charset="0"/>
            </a:endParaRPr>
          </a:p>
        </p:txBody>
      </p:sp>
    </p:spTree>
    <p:extLst>
      <p:ext uri="{BB962C8B-B14F-4D97-AF65-F5344CB8AC3E}">
        <p14:creationId xmlns:p14="http://schemas.microsoft.com/office/powerpoint/2010/main" val="7644499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65" name="Espace réservé du numéro de diapositive 1"/>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051B73F-73DA-BD45-9E2E-F9E55F8CAA02}" type="slidenum">
              <a:rPr lang="fr-FR" sz="1200">
                <a:latin typeface="Verdana" charset="0"/>
              </a:rPr>
              <a:pPr/>
              <a:t>35</a:t>
            </a:fld>
            <a:endParaRPr lang="fr-FR" sz="1200">
              <a:latin typeface="Verdana" charset="0"/>
            </a:endParaRPr>
          </a:p>
        </p:txBody>
      </p:sp>
      <p:pic>
        <p:nvPicPr>
          <p:cNvPr id="5" name="Image 4" descr="FD.jpg"/>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69451" y="1144338"/>
            <a:ext cx="3429829" cy="51640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6" name="Image 5" descr="WD.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920075" y="1491160"/>
            <a:ext cx="3306763" cy="4470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ZoneTexte 1"/>
          <p:cNvSpPr txBox="1"/>
          <p:nvPr/>
        </p:nvSpPr>
        <p:spPr>
          <a:xfrm>
            <a:off x="396240" y="294711"/>
            <a:ext cx="9047670" cy="646331"/>
          </a:xfrm>
          <a:prstGeom prst="rect">
            <a:avLst/>
          </a:prstGeom>
          <a:noFill/>
        </p:spPr>
        <p:txBody>
          <a:bodyPr wrap="none" rtlCol="0">
            <a:spAutoFit/>
          </a:bodyPr>
          <a:lstStyle/>
          <a:p>
            <a:r>
              <a:rPr lang="fr-FR" dirty="0">
                <a:latin typeface="Arial" charset="0"/>
                <a:ea typeface="Arial" charset="0"/>
                <a:cs typeface="Arial" charset="0"/>
              </a:rPr>
              <a:t>Euthanasie : "ce n'est pas la vie qu'on abrège, mais l'agonie qu'on raccourcit"</a:t>
            </a:r>
          </a:p>
          <a:p>
            <a:r>
              <a:rPr lang="fr-FR" dirty="0">
                <a:latin typeface="Arial" charset="0"/>
                <a:ea typeface="Arial" charset="0"/>
                <a:cs typeface="Arial" charset="0"/>
              </a:rPr>
              <a:t>Pas de "droit à l'euthanasie" : droit de la </a:t>
            </a:r>
            <a:r>
              <a:rPr lang="fr-FR" i="1" dirty="0">
                <a:latin typeface="Arial" charset="0"/>
                <a:ea typeface="Arial" charset="0"/>
                <a:cs typeface="Arial" charset="0"/>
              </a:rPr>
              <a:t>demander</a:t>
            </a:r>
            <a:r>
              <a:rPr lang="fr-FR" dirty="0">
                <a:latin typeface="Arial" charset="0"/>
                <a:ea typeface="Arial" charset="0"/>
                <a:cs typeface="Arial" charset="0"/>
              </a:rPr>
              <a:t> et que cette demande soit entendue</a:t>
            </a:r>
          </a:p>
        </p:txBody>
      </p:sp>
    </p:spTree>
    <p:extLst>
      <p:ext uri="{BB962C8B-B14F-4D97-AF65-F5344CB8AC3E}">
        <p14:creationId xmlns:p14="http://schemas.microsoft.com/office/powerpoint/2010/main" val="1220691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 2" descr="Chat mort.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143595" y="603805"/>
            <a:ext cx="7416800" cy="54197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202477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7361" name="Titre 1"/>
          <p:cNvSpPr>
            <a:spLocks noGrp="1"/>
          </p:cNvSpPr>
          <p:nvPr>
            <p:ph type="title"/>
          </p:nvPr>
        </p:nvSpPr>
        <p:spPr>
          <a:xfrm>
            <a:off x="0" y="-2979791"/>
            <a:ext cx="10363200" cy="3940175"/>
          </a:xfrm>
        </p:spPr>
        <p:txBody>
          <a:bodyPr/>
          <a:lstStyle/>
          <a:p>
            <a:pPr algn="ctr"/>
            <a:r>
              <a:rPr lang="fr-BE" sz="3600" b="1" cap="none" dirty="0">
                <a:latin typeface="Arial" charset="0"/>
                <a:ea typeface="MS PGothic" charset="0"/>
              </a:rPr>
              <a:t>Contexte</a:t>
            </a:r>
            <a:endParaRPr lang="fr-BE" b="1" cap="none" dirty="0">
              <a:latin typeface="Arial" charset="0"/>
              <a:ea typeface="MS PGothic" charset="0"/>
            </a:endParaRPr>
          </a:p>
        </p:txBody>
      </p:sp>
      <p:sp>
        <p:nvSpPr>
          <p:cNvPr id="527362" name="Espace réservé du texte 2"/>
          <p:cNvSpPr>
            <a:spLocks noGrp="1"/>
          </p:cNvSpPr>
          <p:nvPr>
            <p:ph type="body" idx="1"/>
          </p:nvPr>
        </p:nvSpPr>
        <p:spPr>
          <a:xfrm>
            <a:off x="624779" y="1479027"/>
            <a:ext cx="8573173" cy="1537004"/>
          </a:xfrm>
        </p:spPr>
        <p:txBody>
          <a:bodyPr>
            <a:noAutofit/>
          </a:bodyPr>
          <a:lstStyle/>
          <a:p>
            <a:pPr algn="ctr">
              <a:lnSpc>
                <a:spcPct val="90000"/>
              </a:lnSpc>
            </a:pPr>
            <a:r>
              <a:rPr lang="fr-BE" dirty="0">
                <a:solidFill>
                  <a:srgbClr val="000000"/>
                </a:solidFill>
                <a:latin typeface="Arial"/>
                <a:ea typeface="MS PGothic" charset="0"/>
                <a:cs typeface="Arial"/>
              </a:rPr>
              <a:t>Conflit entre</a:t>
            </a:r>
          </a:p>
          <a:p>
            <a:pPr algn="ctr">
              <a:lnSpc>
                <a:spcPct val="90000"/>
              </a:lnSpc>
            </a:pPr>
            <a:r>
              <a:rPr lang="fr-BE" b="1" dirty="0">
                <a:solidFill>
                  <a:srgbClr val="000000"/>
                </a:solidFill>
                <a:latin typeface="Arial"/>
                <a:ea typeface="MS PGothic" charset="0"/>
                <a:cs typeface="Arial"/>
              </a:rPr>
              <a:t>autonomie, droit de disposer de son corps / de sa vie</a:t>
            </a:r>
            <a:r>
              <a:rPr lang="fr-BE" dirty="0">
                <a:solidFill>
                  <a:srgbClr val="000000"/>
                </a:solidFill>
                <a:latin typeface="Arial"/>
                <a:ea typeface="MS PGothic" charset="0"/>
                <a:cs typeface="Arial"/>
              </a:rPr>
              <a:t> et </a:t>
            </a:r>
          </a:p>
          <a:p>
            <a:pPr algn="ctr">
              <a:lnSpc>
                <a:spcPct val="90000"/>
              </a:lnSpc>
            </a:pPr>
            <a:r>
              <a:rPr lang="fr-BE" b="1" dirty="0">
                <a:solidFill>
                  <a:srgbClr val="000000"/>
                </a:solidFill>
                <a:latin typeface="Arial"/>
                <a:ea typeface="MS PGothic" charset="0"/>
                <a:cs typeface="Arial"/>
              </a:rPr>
              <a:t>obligation de sauvegarder la vie et non de hâter/causer le décès</a:t>
            </a:r>
          </a:p>
          <a:p>
            <a:pPr>
              <a:lnSpc>
                <a:spcPct val="90000"/>
              </a:lnSpc>
            </a:pPr>
            <a:endParaRPr lang="fr-BE" dirty="0">
              <a:solidFill>
                <a:srgbClr val="000000"/>
              </a:solidFill>
              <a:latin typeface="Arial"/>
              <a:ea typeface="MS PGothic" charset="0"/>
              <a:cs typeface="Arial"/>
            </a:endParaRPr>
          </a:p>
          <a:p>
            <a:pPr>
              <a:lnSpc>
                <a:spcPct val="90000"/>
              </a:lnSpc>
            </a:pPr>
            <a:endParaRPr lang="fr-BE" i="1" dirty="0">
              <a:solidFill>
                <a:srgbClr val="000000"/>
              </a:solidFill>
              <a:latin typeface="Arial"/>
              <a:ea typeface="MS PGothic" charset="0"/>
              <a:cs typeface="Arial"/>
            </a:endParaRPr>
          </a:p>
          <a:p>
            <a:pPr>
              <a:lnSpc>
                <a:spcPct val="90000"/>
              </a:lnSpc>
            </a:pPr>
            <a:r>
              <a:rPr lang="fr-BE" i="1" dirty="0">
                <a:solidFill>
                  <a:srgbClr val="000000"/>
                </a:solidFill>
                <a:latin typeface="Arial"/>
                <a:ea typeface="MS PGothic" charset="0"/>
                <a:cs typeface="Arial"/>
              </a:rPr>
              <a:t>Maîtrise de sa propre vie</a:t>
            </a:r>
            <a:r>
              <a:rPr lang="fr-FR" i="1" dirty="0">
                <a:solidFill>
                  <a:srgbClr val="000000"/>
                </a:solidFill>
                <a:latin typeface="Arial"/>
                <a:ea typeface="MS PGothic" charset="0"/>
                <a:cs typeface="Arial"/>
              </a:rPr>
              <a:t>… avec l'aide d'autrui</a:t>
            </a:r>
            <a:r>
              <a:rPr lang="fr-FR" dirty="0">
                <a:solidFill>
                  <a:srgbClr val="000000"/>
                </a:solidFill>
                <a:latin typeface="Arial"/>
                <a:ea typeface="MS PGothic" charset="0"/>
                <a:cs typeface="Arial"/>
              </a:rPr>
              <a:t> ?</a:t>
            </a:r>
          </a:p>
          <a:p>
            <a:pPr>
              <a:lnSpc>
                <a:spcPct val="90000"/>
              </a:lnSpc>
            </a:pPr>
            <a:r>
              <a:rPr lang="fr-FR" dirty="0">
                <a:solidFill>
                  <a:srgbClr val="000000"/>
                </a:solidFill>
                <a:latin typeface="Arial"/>
                <a:ea typeface="MS PGothic" charset="0"/>
                <a:cs typeface="Arial"/>
              </a:rPr>
              <a:t>D</a:t>
            </a:r>
            <a:r>
              <a:rPr lang="fr-BE" dirty="0">
                <a:solidFill>
                  <a:srgbClr val="000000"/>
                </a:solidFill>
                <a:latin typeface="Arial"/>
                <a:ea typeface="MS PGothic" charset="0"/>
                <a:cs typeface="Arial"/>
              </a:rPr>
              <a:t>roit de mourir dans la dignité + refus de l'"acharnement thérapeutique" (obstination déraisonnable) </a:t>
            </a:r>
            <a:r>
              <a:rPr lang="fr-BE" i="1" dirty="0">
                <a:solidFill>
                  <a:srgbClr val="000000"/>
                </a:solidFill>
                <a:latin typeface="Arial"/>
                <a:ea typeface="MS PGothic" charset="0"/>
                <a:cs typeface="Arial"/>
              </a:rPr>
              <a:t>versus</a:t>
            </a:r>
            <a:r>
              <a:rPr lang="fr-BE" dirty="0">
                <a:solidFill>
                  <a:srgbClr val="000000"/>
                </a:solidFill>
                <a:latin typeface="Arial"/>
                <a:ea typeface="MS PGothic" charset="0"/>
                <a:cs typeface="Arial"/>
              </a:rPr>
              <a:t> vision réductrice du rôle du médecin</a:t>
            </a:r>
          </a:p>
          <a:p>
            <a:pPr>
              <a:lnSpc>
                <a:spcPct val="90000"/>
              </a:lnSpc>
            </a:pPr>
            <a:r>
              <a:rPr lang="fr-FR" dirty="0">
                <a:solidFill>
                  <a:srgbClr val="000000"/>
                </a:solidFill>
                <a:latin typeface="Arial"/>
                <a:ea typeface="MS PGothic" charset="0"/>
                <a:cs typeface="Arial"/>
                <a:sym typeface="Wingdings" charset="0"/>
              </a:rPr>
              <a:t> adaptation du droit au fait</a:t>
            </a:r>
            <a:r>
              <a:rPr lang="fr-BE" dirty="0">
                <a:solidFill>
                  <a:srgbClr val="000000"/>
                </a:solidFill>
                <a:latin typeface="Arial"/>
                <a:ea typeface="MS PGothic" charset="0"/>
                <a:cs typeface="Arial"/>
                <a:sym typeface="Wingdings" charset="0"/>
              </a:rPr>
              <a:t> : s</a:t>
            </a:r>
            <a:r>
              <a:rPr lang="fr-BE" dirty="0">
                <a:solidFill>
                  <a:srgbClr val="000000"/>
                </a:solidFill>
                <a:latin typeface="Arial"/>
                <a:ea typeface="MS PGothic" charset="0"/>
                <a:cs typeface="Arial"/>
              </a:rPr>
              <a:t>ollicitude conforme au rôle fondamental du médecin</a:t>
            </a:r>
          </a:p>
          <a:p>
            <a:pPr algn="just">
              <a:lnSpc>
                <a:spcPct val="90000"/>
              </a:lnSpc>
            </a:pPr>
            <a:endParaRPr lang="fr-BE" dirty="0">
              <a:solidFill>
                <a:srgbClr val="000000"/>
              </a:solidFill>
              <a:latin typeface="Arial"/>
              <a:ea typeface="MS PGothic" charset="0"/>
              <a:cs typeface="Arial"/>
            </a:endParaRPr>
          </a:p>
        </p:txBody>
      </p:sp>
      <p:sp>
        <p:nvSpPr>
          <p:cNvPr id="527363" name="Espace réservé du numéro de diapositive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5E56287E-84A4-D643-8E9D-90CCF9BD79C5}" type="slidenum">
              <a:rPr lang="fr-FR" sz="1200">
                <a:latin typeface="Verdana" charset="0"/>
              </a:rPr>
              <a:pPr/>
              <a:t>4</a:t>
            </a:fld>
            <a:endParaRPr lang="fr-FR" sz="1200">
              <a:latin typeface="Verdana" charset="0"/>
            </a:endParaRPr>
          </a:p>
        </p:txBody>
      </p:sp>
    </p:spTree>
    <p:extLst>
      <p:ext uri="{BB962C8B-B14F-4D97-AF65-F5344CB8AC3E}">
        <p14:creationId xmlns:p14="http://schemas.microsoft.com/office/powerpoint/2010/main" val="1293687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9409" name="Titre 1"/>
          <p:cNvSpPr>
            <a:spLocks noGrp="1"/>
          </p:cNvSpPr>
          <p:nvPr>
            <p:ph type="title"/>
          </p:nvPr>
        </p:nvSpPr>
        <p:spPr>
          <a:xfrm>
            <a:off x="-331587" y="-3153227"/>
            <a:ext cx="10363200" cy="3940175"/>
          </a:xfrm>
        </p:spPr>
        <p:txBody>
          <a:bodyPr/>
          <a:lstStyle/>
          <a:p>
            <a:pPr algn="ctr"/>
            <a:r>
              <a:rPr lang="fr-BE" sz="3600" b="1" cap="none" dirty="0">
                <a:latin typeface="Arial" charset="0"/>
                <a:ea typeface="MS PGothic" charset="0"/>
              </a:rPr>
              <a:t>Contexte</a:t>
            </a:r>
            <a:endParaRPr lang="fr-BE" b="1" cap="none" dirty="0">
              <a:latin typeface="Arial" charset="0"/>
              <a:ea typeface="MS PGothic" charset="0"/>
            </a:endParaRPr>
          </a:p>
        </p:txBody>
      </p:sp>
      <p:sp>
        <p:nvSpPr>
          <p:cNvPr id="529410" name="Espace réservé du texte 2"/>
          <p:cNvSpPr>
            <a:spLocks noGrp="1"/>
          </p:cNvSpPr>
          <p:nvPr>
            <p:ph type="body" idx="1"/>
          </p:nvPr>
        </p:nvSpPr>
        <p:spPr>
          <a:xfrm>
            <a:off x="722674" y="786948"/>
            <a:ext cx="8438260" cy="1488814"/>
          </a:xfrm>
        </p:spPr>
        <p:txBody>
          <a:bodyPr>
            <a:noAutofit/>
          </a:bodyPr>
          <a:lstStyle/>
          <a:p>
            <a:pPr>
              <a:lnSpc>
                <a:spcPct val="90000"/>
              </a:lnSpc>
            </a:pPr>
            <a:r>
              <a:rPr lang="nl-BE" sz="1800" dirty="0">
                <a:solidFill>
                  <a:srgbClr val="000000"/>
                </a:solidFill>
                <a:latin typeface="Arial"/>
                <a:ea typeface="MS PGothic" charset="0"/>
                <a:cs typeface="Arial"/>
              </a:rPr>
              <a:t>Interruption ou omission d'un traitement médicalement inutile / sédation contrôlée  </a:t>
            </a:r>
            <a:r>
              <a:rPr lang="nl-BE" sz="1800" dirty="0">
                <a:solidFill>
                  <a:srgbClr val="000000"/>
                </a:solidFill>
                <a:latin typeface="Arial"/>
                <a:ea typeface="MS PGothic" charset="0"/>
                <a:cs typeface="Arial"/>
                <a:sym typeface="Wingdings"/>
              </a:rPr>
              <a:t> </a:t>
            </a:r>
            <a:r>
              <a:rPr lang="nl-BE" sz="1800" i="1" dirty="0">
                <a:solidFill>
                  <a:srgbClr val="000000"/>
                </a:solidFill>
                <a:latin typeface="Arial"/>
                <a:ea typeface="MS PGothic" charset="0"/>
                <a:cs typeface="Arial"/>
              </a:rPr>
              <a:t>ce n'est pas une euthanasie !</a:t>
            </a:r>
          </a:p>
          <a:p>
            <a:pPr>
              <a:lnSpc>
                <a:spcPct val="90000"/>
              </a:lnSpc>
            </a:pPr>
            <a:endParaRPr lang="nl-BE" sz="800" dirty="0">
              <a:solidFill>
                <a:srgbClr val="000000"/>
              </a:solidFill>
              <a:latin typeface="Arial"/>
              <a:ea typeface="MS PGothic" charset="0"/>
              <a:cs typeface="Arial"/>
            </a:endParaRPr>
          </a:p>
          <a:p>
            <a:pPr>
              <a:lnSpc>
                <a:spcPct val="90000"/>
              </a:lnSpc>
            </a:pPr>
            <a:r>
              <a:rPr lang="nl-BE" sz="1800" dirty="0">
                <a:solidFill>
                  <a:srgbClr val="000000"/>
                </a:solidFill>
                <a:latin typeface="Arial"/>
                <a:ea typeface="MS PGothic" charset="0"/>
                <a:cs typeface="Arial"/>
              </a:rPr>
              <a:t>Le médecin </a:t>
            </a:r>
            <a:r>
              <a:rPr lang="nl-BE" sz="1800" b="1" i="1" dirty="0">
                <a:solidFill>
                  <a:srgbClr val="000000"/>
                </a:solidFill>
                <a:latin typeface="Arial"/>
                <a:ea typeface="MS PGothic" charset="0"/>
                <a:cs typeface="Arial"/>
              </a:rPr>
              <a:t>ne peut pas</a:t>
            </a:r>
            <a:r>
              <a:rPr lang="nl-BE" sz="1800" dirty="0">
                <a:solidFill>
                  <a:srgbClr val="000000"/>
                </a:solidFill>
                <a:latin typeface="Arial"/>
                <a:ea typeface="MS PGothic" charset="0"/>
                <a:cs typeface="Arial"/>
              </a:rPr>
              <a:t> entamer ou poursuivre un traitement inutile (obligation du médecin </a:t>
            </a:r>
            <a:r>
              <a:rPr lang="nl-BE" sz="1800" i="1" dirty="0">
                <a:solidFill>
                  <a:srgbClr val="000000"/>
                </a:solidFill>
                <a:latin typeface="Arial"/>
                <a:ea typeface="MS PGothic" charset="0"/>
                <a:cs typeface="Arial"/>
              </a:rPr>
              <a:t>versus</a:t>
            </a:r>
            <a:r>
              <a:rPr lang="nl-BE" sz="1800" dirty="0">
                <a:solidFill>
                  <a:srgbClr val="000000"/>
                </a:solidFill>
                <a:latin typeface="Arial"/>
                <a:ea typeface="MS PGothic" charset="0"/>
                <a:cs typeface="Arial"/>
              </a:rPr>
              <a:t> droit du patient) </a:t>
            </a:r>
            <a:r>
              <a:rPr lang="mr-IN" sz="1800" dirty="0">
                <a:solidFill>
                  <a:srgbClr val="000000"/>
                </a:solidFill>
                <a:latin typeface="Arial"/>
                <a:ea typeface="MS PGothic" charset="0"/>
                <a:cs typeface="Arial"/>
              </a:rPr>
              <a:t>–</a:t>
            </a:r>
            <a:r>
              <a:rPr lang="nl-BE" sz="1800" dirty="0">
                <a:solidFill>
                  <a:srgbClr val="000000"/>
                </a:solidFill>
                <a:latin typeface="Arial"/>
                <a:ea typeface="MS PGothic" charset="0"/>
                <a:cs typeface="Arial"/>
              </a:rPr>
              <a:t> cf. </a:t>
            </a:r>
            <a:r>
              <a:rPr lang="fr-FR" sz="1800" dirty="0">
                <a:solidFill>
                  <a:srgbClr val="000000"/>
                </a:solidFill>
                <a:latin typeface="Arial"/>
                <a:ea typeface="MS PGothic" charset="0"/>
                <a:cs typeface="Arial"/>
              </a:rPr>
              <a:t>l</a:t>
            </a:r>
            <a:r>
              <a:rPr lang="nl-BE" sz="1800" dirty="0">
                <a:solidFill>
                  <a:srgbClr val="000000"/>
                </a:solidFill>
                <a:latin typeface="Arial"/>
                <a:ea typeface="MS PGothic" charset="0"/>
                <a:cs typeface="Arial"/>
              </a:rPr>
              <a:t>es 4 exigences substantielles de légitimité de l'acte médical</a:t>
            </a:r>
          </a:p>
          <a:p>
            <a:pPr>
              <a:lnSpc>
                <a:spcPct val="90000"/>
              </a:lnSpc>
            </a:pPr>
            <a:r>
              <a:rPr lang="nl-BE" sz="1800" dirty="0">
                <a:solidFill>
                  <a:srgbClr val="000000"/>
                </a:solidFill>
                <a:latin typeface="Arial"/>
                <a:ea typeface="MS PGothic" charset="0"/>
                <a:cs typeface="Arial"/>
              </a:rPr>
              <a:t>Acharnement, obstination : contraires au principe supérieur de </a:t>
            </a:r>
            <a:r>
              <a:rPr lang="nl-BE" sz="1800" b="1" dirty="0">
                <a:solidFill>
                  <a:srgbClr val="000000"/>
                </a:solidFill>
                <a:latin typeface="Arial"/>
                <a:ea typeface="MS PGothic" charset="0"/>
                <a:cs typeface="Arial"/>
              </a:rPr>
              <a:t>dignité humaine</a:t>
            </a:r>
            <a:r>
              <a:rPr lang="nl-BE" sz="1800" dirty="0">
                <a:solidFill>
                  <a:srgbClr val="000000"/>
                </a:solidFill>
                <a:latin typeface="Arial"/>
                <a:ea typeface="MS PGothic" charset="0"/>
                <a:cs typeface="Arial"/>
              </a:rPr>
              <a:t> (et aux principes fondamentaux du droit médical)</a:t>
            </a:r>
          </a:p>
          <a:p>
            <a:pPr>
              <a:lnSpc>
                <a:spcPct val="90000"/>
              </a:lnSpc>
            </a:pPr>
            <a:r>
              <a:rPr lang="nl-BE" sz="1800" dirty="0">
                <a:solidFill>
                  <a:srgbClr val="000000"/>
                </a:solidFill>
                <a:latin typeface="Arial"/>
                <a:ea typeface="MS PGothic" charset="0"/>
                <a:cs typeface="Arial"/>
              </a:rPr>
              <a:t>Et c'est essentiellement </a:t>
            </a:r>
            <a:r>
              <a:rPr lang="nl-BE" sz="1800" b="1" dirty="0">
                <a:solidFill>
                  <a:srgbClr val="000000"/>
                </a:solidFill>
                <a:latin typeface="Arial"/>
                <a:ea typeface="MS PGothic" charset="0"/>
                <a:cs typeface="Arial"/>
              </a:rPr>
              <a:t>le médecin</a:t>
            </a:r>
            <a:r>
              <a:rPr lang="nl-BE" sz="1800" dirty="0">
                <a:solidFill>
                  <a:srgbClr val="000000"/>
                </a:solidFill>
                <a:latin typeface="Arial"/>
                <a:ea typeface="MS PGothic" charset="0"/>
                <a:cs typeface="Arial"/>
              </a:rPr>
              <a:t> qui apprécie l'utilité du traitement, en "se laiss(ant) guider, dans son choix, par des données scientifiques pertinentes et son expertise, tout en tenant compte des préférences du P" (art. 4 L. 22/04/2019)</a:t>
            </a:r>
          </a:p>
          <a:p>
            <a:pPr>
              <a:lnSpc>
                <a:spcPct val="90000"/>
              </a:lnSpc>
            </a:pPr>
            <a:endParaRPr lang="nl-BE" sz="800" dirty="0">
              <a:solidFill>
                <a:srgbClr val="000000"/>
              </a:solidFill>
              <a:latin typeface="Arial"/>
              <a:ea typeface="MS PGothic" charset="0"/>
              <a:cs typeface="Arial"/>
            </a:endParaRPr>
          </a:p>
          <a:p>
            <a:pPr>
              <a:lnSpc>
                <a:spcPct val="90000"/>
              </a:lnSpc>
            </a:pPr>
            <a:r>
              <a:rPr lang="nl-BE" sz="1800" dirty="0">
                <a:solidFill>
                  <a:srgbClr val="000000"/>
                </a:solidFill>
                <a:latin typeface="Arial"/>
                <a:ea typeface="MS PGothic" charset="0"/>
                <a:cs typeface="Arial"/>
              </a:rPr>
              <a:t>Cf. </a:t>
            </a:r>
            <a:r>
              <a:rPr lang="fr-FR" sz="1800" dirty="0">
                <a:solidFill>
                  <a:srgbClr val="000000"/>
                </a:solidFill>
                <a:latin typeface="Arial"/>
                <a:ea typeface="MS PGothic" charset="0"/>
                <a:cs typeface="Arial"/>
              </a:rPr>
              <a:t>a</a:t>
            </a:r>
            <a:r>
              <a:rPr lang="nl-BE" sz="1800" dirty="0">
                <a:solidFill>
                  <a:srgbClr val="000000"/>
                </a:solidFill>
                <a:latin typeface="Arial"/>
                <a:ea typeface="MS PGothic" charset="0"/>
                <a:cs typeface="Arial"/>
              </a:rPr>
              <a:t>rticle 5 L.D.P., particulièrement important en fin de vie :</a:t>
            </a:r>
          </a:p>
          <a:p>
            <a:pPr>
              <a:lnSpc>
                <a:spcPct val="90000"/>
              </a:lnSpc>
            </a:pPr>
            <a:r>
              <a:rPr lang="fr-FR" sz="1800" i="1" dirty="0">
                <a:solidFill>
                  <a:srgbClr val="000000"/>
                </a:solidFill>
                <a:latin typeface="Arial"/>
                <a:ea typeface="MS PGothic" charset="0"/>
                <a:cs typeface="Arial"/>
              </a:rPr>
              <a:t>Le patient a droit, de la part du praticien professionnel, à des prestations de qualité répondant à ses besoins et ce, dans le respect de sa dignité humaine et de son autonomie et sans qu'une distinction d'aucune sorte ne soit faite</a:t>
            </a:r>
          </a:p>
          <a:p>
            <a:pPr>
              <a:lnSpc>
                <a:spcPct val="90000"/>
              </a:lnSpc>
            </a:pPr>
            <a:endParaRPr lang="fr-FR" sz="800" dirty="0">
              <a:solidFill>
                <a:srgbClr val="000000"/>
              </a:solidFill>
              <a:latin typeface="Arial"/>
              <a:ea typeface="MS PGothic" charset="0"/>
              <a:cs typeface="Arial"/>
            </a:endParaRPr>
          </a:p>
          <a:p>
            <a:pPr>
              <a:lnSpc>
                <a:spcPct val="90000"/>
              </a:lnSpc>
              <a:buFont typeface="Wingdings" charset="0"/>
              <a:buChar char="à"/>
            </a:pPr>
            <a:r>
              <a:rPr lang="fr-FR" sz="1800" dirty="0">
                <a:solidFill>
                  <a:srgbClr val="000000"/>
                </a:solidFill>
                <a:latin typeface="Arial"/>
                <a:ea typeface="MS PGothic" charset="0"/>
                <a:cs typeface="Arial"/>
                <a:sym typeface="Wingdings" charset="0"/>
              </a:rPr>
              <a:t>renvoi à l</a:t>
            </a:r>
            <a:r>
              <a:rPr lang="nl-BE" sz="1800" dirty="0">
                <a:solidFill>
                  <a:srgbClr val="000000"/>
                </a:solidFill>
                <a:latin typeface="Arial"/>
                <a:ea typeface="MS PGothic" charset="0"/>
                <a:cs typeface="Arial"/>
                <a:sym typeface="Wingdings" charset="0"/>
              </a:rPr>
              <a:t>'</a:t>
            </a:r>
            <a:r>
              <a:rPr lang="fr-FR" altLang="ja-JP" sz="1800" dirty="0">
                <a:solidFill>
                  <a:srgbClr val="000000"/>
                </a:solidFill>
                <a:latin typeface="Arial"/>
                <a:ea typeface="MS PGothic" charset="0"/>
                <a:cs typeface="Arial"/>
                <a:sym typeface="Wingdings" charset="0"/>
              </a:rPr>
              <a:t>ambivalence de la dignité et à sa difficile insertion en droit positif…</a:t>
            </a:r>
            <a:endParaRPr lang="fr-BE" sz="1800" dirty="0">
              <a:solidFill>
                <a:srgbClr val="000000"/>
              </a:solidFill>
              <a:latin typeface="Arial"/>
              <a:ea typeface="MS PGothic" charset="0"/>
              <a:cs typeface="Arial"/>
            </a:endParaRPr>
          </a:p>
        </p:txBody>
      </p:sp>
      <p:sp>
        <p:nvSpPr>
          <p:cNvPr id="529411" name="Espace réservé du numéro de diapositive 2"/>
          <p:cNvSpPr>
            <a:spLocks noGrp="1"/>
          </p:cNvSpPr>
          <p:nvPr>
            <p:ph type="sldNum" sz="quarter" idx="12"/>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43D0D8E7-41EF-4C40-8A28-D9465DEF9110}" type="slidenum">
              <a:rPr lang="fr-FR" sz="1200">
                <a:latin typeface="Verdana" charset="0"/>
              </a:rPr>
              <a:pPr/>
              <a:t>5</a:t>
            </a:fld>
            <a:endParaRPr lang="fr-FR" sz="1200">
              <a:latin typeface="Verdana" charset="0"/>
            </a:endParaRPr>
          </a:p>
        </p:txBody>
      </p:sp>
    </p:spTree>
    <p:extLst>
      <p:ext uri="{BB962C8B-B14F-4D97-AF65-F5344CB8AC3E}">
        <p14:creationId xmlns:p14="http://schemas.microsoft.com/office/powerpoint/2010/main" val="2689543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505" name="Titre 1"/>
          <p:cNvSpPr>
            <a:spLocks noGrp="1"/>
          </p:cNvSpPr>
          <p:nvPr>
            <p:ph type="title"/>
          </p:nvPr>
        </p:nvSpPr>
        <p:spPr>
          <a:xfrm>
            <a:off x="-157620" y="-2999634"/>
            <a:ext cx="10363200" cy="3940175"/>
          </a:xfrm>
        </p:spPr>
        <p:txBody>
          <a:bodyPr/>
          <a:lstStyle/>
          <a:p>
            <a:pPr algn="ctr"/>
            <a:r>
              <a:rPr lang="fr-BE" sz="3600" b="1" cap="none" dirty="0">
                <a:latin typeface="Arial" charset="0"/>
                <a:ea typeface="MS PGothic" charset="0"/>
              </a:rPr>
              <a:t>Loi relative aux droits du patient</a:t>
            </a:r>
            <a:endParaRPr lang="fr-BE" b="1" cap="none" dirty="0">
              <a:latin typeface="Arial" charset="0"/>
              <a:ea typeface="MS PGothic" charset="0"/>
            </a:endParaRPr>
          </a:p>
        </p:txBody>
      </p:sp>
      <p:sp>
        <p:nvSpPr>
          <p:cNvPr id="533506" name="Espace réservé du texte 2"/>
          <p:cNvSpPr>
            <a:spLocks noGrp="1"/>
          </p:cNvSpPr>
          <p:nvPr>
            <p:ph type="body" idx="1"/>
          </p:nvPr>
        </p:nvSpPr>
        <p:spPr>
          <a:xfrm>
            <a:off x="695284" y="1158983"/>
            <a:ext cx="8601116" cy="3633150"/>
          </a:xfrm>
        </p:spPr>
        <p:txBody>
          <a:bodyPr>
            <a:noAutofit/>
          </a:bodyPr>
          <a:lstStyle/>
          <a:p>
            <a:pPr algn="ctr">
              <a:lnSpc>
                <a:spcPct val="90000"/>
              </a:lnSpc>
            </a:pPr>
            <a:r>
              <a:rPr lang="nl-BE" sz="1800" b="1" dirty="0">
                <a:solidFill>
                  <a:srgbClr val="000000"/>
                </a:solidFill>
                <a:latin typeface="Arial"/>
                <a:ea typeface="MS PGothic" charset="0"/>
                <a:cs typeface="Arial"/>
              </a:rPr>
              <a:t>Quelle place à la demande du patient ? </a:t>
            </a:r>
            <a:r>
              <a:rPr lang="nl-BE" sz="1800" dirty="0">
                <a:solidFill>
                  <a:srgbClr val="000000"/>
                </a:solidFill>
                <a:latin typeface="Arial"/>
                <a:ea typeface="MS PGothic" charset="0"/>
                <a:cs typeface="Arial"/>
              </a:rPr>
              <a:t>Art. 8 L.D.P. :</a:t>
            </a:r>
            <a:endParaRPr lang="nl-BE" sz="1800" b="1" dirty="0">
              <a:solidFill>
                <a:srgbClr val="000000"/>
              </a:solidFill>
              <a:latin typeface="Arial"/>
              <a:ea typeface="MS PGothic" charset="0"/>
              <a:cs typeface="Arial"/>
            </a:endParaRPr>
          </a:p>
          <a:p>
            <a:pPr>
              <a:lnSpc>
                <a:spcPct val="90000"/>
              </a:lnSpc>
            </a:pPr>
            <a:endParaRPr lang="nl-BE" sz="1800" dirty="0">
              <a:solidFill>
                <a:srgbClr val="000000"/>
              </a:solidFill>
              <a:latin typeface="Arial"/>
              <a:ea typeface="MS PGothic" charset="0"/>
              <a:cs typeface="Arial"/>
            </a:endParaRPr>
          </a:p>
          <a:p>
            <a:pPr>
              <a:lnSpc>
                <a:spcPct val="90000"/>
              </a:lnSpc>
            </a:pPr>
            <a:r>
              <a:rPr lang="fr-FR" sz="1800" i="1" dirty="0">
                <a:solidFill>
                  <a:srgbClr val="000000"/>
                </a:solidFill>
                <a:latin typeface="Arial"/>
                <a:ea typeface="MS PGothic" charset="0"/>
                <a:cs typeface="Arial"/>
              </a:rPr>
              <a:t>Le patient a le droit de </a:t>
            </a:r>
            <a:r>
              <a:rPr lang="fr-FR" sz="1800" b="1" i="1" dirty="0">
                <a:solidFill>
                  <a:srgbClr val="000000"/>
                </a:solidFill>
                <a:latin typeface="Arial"/>
                <a:ea typeface="MS PGothic" charset="0"/>
                <a:cs typeface="Arial"/>
              </a:rPr>
              <a:t>consentir librement</a:t>
            </a:r>
            <a:r>
              <a:rPr lang="fr-FR" sz="1800" i="1" dirty="0">
                <a:solidFill>
                  <a:srgbClr val="000000"/>
                </a:solidFill>
                <a:latin typeface="Arial"/>
                <a:ea typeface="MS PGothic" charset="0"/>
                <a:cs typeface="Arial"/>
              </a:rPr>
              <a:t> à toute intervention du praticien professionnel </a:t>
            </a:r>
            <a:r>
              <a:rPr lang="fr-FR" sz="1800" b="1" i="1" dirty="0">
                <a:solidFill>
                  <a:srgbClr val="000000"/>
                </a:solidFill>
                <a:latin typeface="Arial"/>
                <a:ea typeface="MS PGothic" charset="0"/>
                <a:cs typeface="Arial"/>
              </a:rPr>
              <a:t>moyennant information préalable</a:t>
            </a:r>
            <a:r>
              <a:rPr lang="fr-FR" sz="1800" i="1" dirty="0">
                <a:solidFill>
                  <a:srgbClr val="000000"/>
                </a:solidFill>
                <a:latin typeface="Arial"/>
                <a:ea typeface="MS PGothic" charset="0"/>
                <a:cs typeface="Arial"/>
              </a:rPr>
              <a:t>.</a:t>
            </a:r>
          </a:p>
          <a:p>
            <a:pPr>
              <a:lnSpc>
                <a:spcPct val="90000"/>
              </a:lnSpc>
            </a:pPr>
            <a:r>
              <a:rPr lang="fr-FR" sz="1800" i="1" dirty="0">
                <a:solidFill>
                  <a:srgbClr val="000000"/>
                </a:solidFill>
                <a:latin typeface="Arial"/>
                <a:ea typeface="MS PGothic" charset="0"/>
                <a:cs typeface="Arial"/>
              </a:rPr>
              <a:t>Ce consentement est donné </a:t>
            </a:r>
            <a:r>
              <a:rPr lang="fr-FR" sz="1800" b="1" i="1" dirty="0">
                <a:solidFill>
                  <a:srgbClr val="000000"/>
                </a:solidFill>
                <a:latin typeface="Arial"/>
                <a:ea typeface="MS PGothic" charset="0"/>
                <a:cs typeface="Arial"/>
              </a:rPr>
              <a:t>expressément</a:t>
            </a:r>
            <a:r>
              <a:rPr lang="fr-FR" sz="1800" i="1" dirty="0">
                <a:solidFill>
                  <a:srgbClr val="000000"/>
                </a:solidFill>
                <a:latin typeface="Arial"/>
                <a:ea typeface="MS PGothic" charset="0"/>
                <a:cs typeface="Arial"/>
              </a:rPr>
              <a:t>, sauf lorsque le praticien professionnel, </a:t>
            </a:r>
            <a:r>
              <a:rPr lang="fr-FR" sz="1800" b="1" i="1" dirty="0">
                <a:solidFill>
                  <a:srgbClr val="000000"/>
                </a:solidFill>
                <a:latin typeface="Arial"/>
                <a:ea typeface="MS PGothic" charset="0"/>
                <a:cs typeface="Arial"/>
              </a:rPr>
              <a:t>après avoir informé</a:t>
            </a:r>
            <a:r>
              <a:rPr lang="fr-FR" sz="1800" i="1" dirty="0">
                <a:solidFill>
                  <a:srgbClr val="000000"/>
                </a:solidFill>
                <a:latin typeface="Arial"/>
                <a:ea typeface="MS PGothic" charset="0"/>
                <a:cs typeface="Arial"/>
              </a:rPr>
              <a:t> suffisamment le patient, peut raisonnablement </a:t>
            </a:r>
            <a:r>
              <a:rPr lang="fr-FR" sz="1800" b="1" i="1" dirty="0">
                <a:solidFill>
                  <a:srgbClr val="000000"/>
                </a:solidFill>
                <a:latin typeface="Arial"/>
                <a:ea typeface="MS PGothic" charset="0"/>
                <a:cs typeface="Arial"/>
              </a:rPr>
              <a:t>inférer du comportement de celui-ci</a:t>
            </a:r>
            <a:r>
              <a:rPr lang="fr-FR" sz="1800" i="1" dirty="0">
                <a:solidFill>
                  <a:srgbClr val="000000"/>
                </a:solidFill>
                <a:latin typeface="Arial"/>
                <a:ea typeface="MS PGothic" charset="0"/>
                <a:cs typeface="Arial"/>
              </a:rPr>
              <a:t> qu'il consent à l'intervention.</a:t>
            </a:r>
            <a:r>
              <a:rPr lang="fr-FR" sz="1800" dirty="0">
                <a:solidFill>
                  <a:srgbClr val="000000"/>
                </a:solidFill>
                <a:latin typeface="Arial"/>
                <a:ea typeface="MS PGothic" charset="0"/>
                <a:cs typeface="Arial"/>
              </a:rPr>
              <a:t> </a:t>
            </a:r>
          </a:p>
          <a:p>
            <a:pPr>
              <a:lnSpc>
                <a:spcPct val="90000"/>
              </a:lnSpc>
            </a:pPr>
            <a:endParaRPr lang="fr-FR" sz="1800" i="1" dirty="0">
              <a:solidFill>
                <a:srgbClr val="000000"/>
              </a:solidFill>
              <a:latin typeface="Arial"/>
              <a:ea typeface="MS PGothic" charset="0"/>
              <a:cs typeface="Arial"/>
            </a:endParaRPr>
          </a:p>
          <a:p>
            <a:pPr>
              <a:lnSpc>
                <a:spcPct val="90000"/>
              </a:lnSpc>
            </a:pPr>
            <a:r>
              <a:rPr lang="fr-FR" sz="1800" i="1" dirty="0">
                <a:solidFill>
                  <a:srgbClr val="000000"/>
                </a:solidFill>
                <a:latin typeface="Arial"/>
                <a:ea typeface="MS PGothic" charset="0"/>
                <a:cs typeface="Arial"/>
              </a:rPr>
              <a:t>Le patient a le droit de </a:t>
            </a:r>
            <a:r>
              <a:rPr lang="fr-FR" sz="1800" b="1" i="1" dirty="0">
                <a:solidFill>
                  <a:srgbClr val="000000"/>
                </a:solidFill>
                <a:latin typeface="Arial"/>
                <a:ea typeface="MS PGothic" charset="0"/>
                <a:cs typeface="Arial"/>
              </a:rPr>
              <a:t>refuser ou de retirer son consentement</a:t>
            </a:r>
            <a:r>
              <a:rPr lang="fr-FR" sz="1800" i="1" dirty="0">
                <a:solidFill>
                  <a:srgbClr val="000000"/>
                </a:solidFill>
                <a:latin typeface="Arial"/>
                <a:ea typeface="MS PGothic" charset="0"/>
                <a:cs typeface="Arial"/>
              </a:rPr>
              <a:t> (…) pour une intervention. Le refus ou le retrait du consentement n'entraîne pas l'extinction du droit à des prestations de qualité (…).</a:t>
            </a:r>
          </a:p>
          <a:p>
            <a:pPr>
              <a:lnSpc>
                <a:spcPct val="90000"/>
              </a:lnSpc>
            </a:pPr>
            <a:r>
              <a:rPr lang="fr-FR" sz="1800" i="1" dirty="0">
                <a:solidFill>
                  <a:srgbClr val="000000"/>
                </a:solidFill>
                <a:latin typeface="Arial"/>
                <a:ea typeface="MS PGothic" charset="0"/>
                <a:cs typeface="Arial"/>
              </a:rPr>
              <a:t>Si, </a:t>
            </a:r>
            <a:r>
              <a:rPr lang="fr-FR" sz="1800" b="1" i="1" dirty="0">
                <a:solidFill>
                  <a:srgbClr val="000000"/>
                </a:solidFill>
                <a:latin typeface="Arial"/>
                <a:ea typeface="MS PGothic" charset="0"/>
                <a:cs typeface="Arial"/>
              </a:rPr>
              <a:t>lorsqu'il était encore à même</a:t>
            </a:r>
            <a:r>
              <a:rPr lang="fr-FR" sz="1800" i="1" dirty="0">
                <a:solidFill>
                  <a:srgbClr val="000000"/>
                </a:solidFill>
                <a:latin typeface="Arial"/>
                <a:ea typeface="MS PGothic" charset="0"/>
                <a:cs typeface="Arial"/>
              </a:rPr>
              <a:t> d'exercer (ses) droits (…), le patient a fait savoir par écrit qu'il refuse son consentement à une intervention déterminée (…), </a:t>
            </a:r>
            <a:r>
              <a:rPr lang="fr-FR" sz="1800" b="1" i="1" dirty="0">
                <a:solidFill>
                  <a:srgbClr val="000000"/>
                </a:solidFill>
                <a:latin typeface="Arial"/>
                <a:ea typeface="MS PGothic" charset="0"/>
                <a:cs typeface="Arial"/>
              </a:rPr>
              <a:t>ce refus doit être respecté</a:t>
            </a:r>
            <a:r>
              <a:rPr lang="fr-FR" sz="1800" i="1" dirty="0">
                <a:solidFill>
                  <a:srgbClr val="000000"/>
                </a:solidFill>
                <a:latin typeface="Arial"/>
                <a:ea typeface="MS PGothic" charset="0"/>
                <a:cs typeface="Arial"/>
              </a:rPr>
              <a:t> aussi longtemps que le patient ne l'a pas révoqué (…). </a:t>
            </a:r>
            <a:endParaRPr lang="nl-BE" sz="1800" i="1" dirty="0">
              <a:solidFill>
                <a:srgbClr val="000000"/>
              </a:solidFill>
              <a:latin typeface="Arial"/>
              <a:ea typeface="MS PGothic" charset="0"/>
              <a:cs typeface="Arial"/>
            </a:endParaRPr>
          </a:p>
          <a:p>
            <a:pPr algn="just">
              <a:lnSpc>
                <a:spcPct val="90000"/>
              </a:lnSpc>
            </a:pPr>
            <a:endParaRPr lang="nl-BE" sz="1800" dirty="0">
              <a:latin typeface="Lucida Sans" charset="0"/>
              <a:ea typeface="MS PGothic" charset="0"/>
            </a:endParaRPr>
          </a:p>
        </p:txBody>
      </p:sp>
      <p:sp>
        <p:nvSpPr>
          <p:cNvPr id="53350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B912A325-64F9-BF40-B6AF-9A8121A3F07A}" type="slidenum">
              <a:rPr lang="fr-FR" sz="1200">
                <a:latin typeface="Verdana" charset="0"/>
              </a:rPr>
              <a:pPr/>
              <a:t>6</a:t>
            </a:fld>
            <a:endParaRPr lang="fr-FR" sz="1200">
              <a:latin typeface="Verdana" charset="0"/>
            </a:endParaRPr>
          </a:p>
        </p:txBody>
      </p:sp>
    </p:spTree>
    <p:extLst>
      <p:ext uri="{BB962C8B-B14F-4D97-AF65-F5344CB8AC3E}">
        <p14:creationId xmlns:p14="http://schemas.microsoft.com/office/powerpoint/2010/main" val="1966815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7601" name="Titre 1"/>
          <p:cNvSpPr>
            <a:spLocks noGrp="1"/>
          </p:cNvSpPr>
          <p:nvPr>
            <p:ph type="title"/>
          </p:nvPr>
        </p:nvSpPr>
        <p:spPr>
          <a:xfrm>
            <a:off x="-343663" y="-3258932"/>
            <a:ext cx="10363200" cy="3940175"/>
          </a:xfrm>
        </p:spPr>
        <p:txBody>
          <a:bodyPr/>
          <a:lstStyle/>
          <a:p>
            <a:pPr algn="ctr"/>
            <a:r>
              <a:rPr lang="fr-BE" sz="3600" b="1" dirty="0">
                <a:latin typeface="Arial" charset="0"/>
                <a:ea typeface="MS PGothic" charset="0"/>
              </a:rPr>
              <a:t>Loi relative aux droits du patient</a:t>
            </a:r>
            <a:endParaRPr lang="fr-BE" b="1" cap="none" dirty="0">
              <a:latin typeface="Arial" charset="0"/>
              <a:ea typeface="MS PGothic" charset="0"/>
            </a:endParaRPr>
          </a:p>
        </p:txBody>
      </p:sp>
      <p:sp>
        <p:nvSpPr>
          <p:cNvPr id="537602" name="Espace réservé du texte 2"/>
          <p:cNvSpPr>
            <a:spLocks noGrp="1"/>
          </p:cNvSpPr>
          <p:nvPr>
            <p:ph type="body" idx="1"/>
          </p:nvPr>
        </p:nvSpPr>
        <p:spPr>
          <a:xfrm>
            <a:off x="467999" y="906008"/>
            <a:ext cx="8739876" cy="4892862"/>
          </a:xfrm>
        </p:spPr>
        <p:txBody>
          <a:bodyPr>
            <a:normAutofit fontScale="25000" lnSpcReduction="20000"/>
          </a:bodyPr>
          <a:lstStyle/>
          <a:p>
            <a:pPr algn="ctr">
              <a:lnSpc>
                <a:spcPct val="90000"/>
              </a:lnSpc>
            </a:pPr>
            <a:r>
              <a:rPr lang="nl-BE" sz="6400" u="sng" dirty="0">
                <a:solidFill>
                  <a:srgbClr val="000000"/>
                </a:solidFill>
                <a:latin typeface="Arial"/>
                <a:ea typeface="MS PGothic" charset="0"/>
                <a:cs typeface="Arial"/>
              </a:rPr>
              <a:t>Article 14 L.D.P. </a:t>
            </a:r>
            <a:r>
              <a:rPr lang="fr-FR" sz="6400" u="sng" dirty="0">
                <a:solidFill>
                  <a:srgbClr val="000000"/>
                </a:solidFill>
                <a:latin typeface="Arial"/>
                <a:ea typeface="MS PGothic" charset="0"/>
                <a:cs typeface="Arial"/>
              </a:rPr>
              <a:t>r</a:t>
            </a:r>
            <a:r>
              <a:rPr lang="nl-BE" sz="6400" u="sng" dirty="0">
                <a:solidFill>
                  <a:srgbClr val="000000"/>
                </a:solidFill>
                <a:latin typeface="Arial"/>
                <a:ea typeface="MS PGothic" charset="0"/>
                <a:cs typeface="Arial"/>
              </a:rPr>
              <a:t>evu par L. 17 mars 2013 :</a:t>
            </a:r>
          </a:p>
          <a:p>
            <a:pPr>
              <a:lnSpc>
                <a:spcPct val="90000"/>
              </a:lnSpc>
            </a:pPr>
            <a:r>
              <a:rPr lang="fr-FR" sz="6400" i="1" dirty="0">
                <a:solidFill>
                  <a:srgbClr val="000000"/>
                </a:solidFill>
                <a:latin typeface="Arial"/>
                <a:ea typeface="MS PGothic" charset="0"/>
                <a:cs typeface="Arial"/>
              </a:rPr>
              <a:t>Les droits d'une personne majeure inscrits dans la présente loi sont exercés </a:t>
            </a:r>
            <a:r>
              <a:rPr lang="fr-FR" sz="6400" b="1" i="1" dirty="0">
                <a:solidFill>
                  <a:srgbClr val="000000"/>
                </a:solidFill>
                <a:latin typeface="Arial"/>
                <a:ea typeface="MS PGothic" charset="0"/>
                <a:cs typeface="Arial"/>
              </a:rPr>
              <a:t>par la personne même</a:t>
            </a:r>
            <a:r>
              <a:rPr lang="fr-FR" sz="6400" i="1" dirty="0">
                <a:solidFill>
                  <a:srgbClr val="000000"/>
                </a:solidFill>
                <a:latin typeface="Arial"/>
                <a:ea typeface="MS PGothic" charset="0"/>
                <a:cs typeface="Arial"/>
              </a:rPr>
              <a:t>, pour autant qu'elle soit capable d'exprimer sa volonté pour ce faire.</a:t>
            </a:r>
          </a:p>
          <a:p>
            <a:pPr>
              <a:lnSpc>
                <a:spcPct val="90000"/>
              </a:lnSpc>
            </a:pPr>
            <a:r>
              <a:rPr lang="fr-FR" sz="6400" i="1" dirty="0">
                <a:solidFill>
                  <a:srgbClr val="000000"/>
                </a:solidFill>
                <a:latin typeface="Arial"/>
                <a:ea typeface="MS PGothic" charset="0"/>
                <a:cs typeface="Arial"/>
              </a:rPr>
              <a:t>Ces droits sont cependant exercés par une </a:t>
            </a:r>
            <a:r>
              <a:rPr lang="fr-FR" sz="6400" b="1" i="1" dirty="0">
                <a:solidFill>
                  <a:srgbClr val="000000"/>
                </a:solidFill>
                <a:latin typeface="Arial"/>
                <a:ea typeface="MS PGothic" charset="0"/>
                <a:cs typeface="Arial"/>
              </a:rPr>
              <a:t>personne que le patient a préalablement désignée pour se substituer à lui</a:t>
            </a:r>
            <a:r>
              <a:rPr lang="fr-FR" sz="6400" i="1" dirty="0">
                <a:solidFill>
                  <a:srgbClr val="000000"/>
                </a:solidFill>
                <a:latin typeface="Arial"/>
                <a:ea typeface="MS PGothic" charset="0"/>
                <a:cs typeface="Arial"/>
              </a:rPr>
              <a:t>, pour autant et aussi longtemps qu'il n'est pas en mesure d'exercer ces droits lui-même.</a:t>
            </a:r>
          </a:p>
          <a:p>
            <a:pPr>
              <a:lnSpc>
                <a:spcPct val="90000"/>
              </a:lnSpc>
            </a:pPr>
            <a:r>
              <a:rPr lang="fr-FR" sz="6400" i="1" dirty="0">
                <a:solidFill>
                  <a:srgbClr val="000000"/>
                </a:solidFill>
                <a:latin typeface="Arial"/>
                <a:ea typeface="MS PGothic" charset="0"/>
                <a:cs typeface="Arial"/>
              </a:rPr>
              <a:t>La désignation de (cette) personne </a:t>
            </a:r>
            <a:r>
              <a:rPr lang="fr-FR" altLang="ja-JP" sz="6400" i="1" dirty="0">
                <a:solidFill>
                  <a:srgbClr val="000000"/>
                </a:solidFill>
                <a:latin typeface="Arial"/>
                <a:ea typeface="MS PGothic" charset="0"/>
                <a:cs typeface="Arial"/>
              </a:rPr>
              <a:t>s'effectue par un </a:t>
            </a:r>
            <a:r>
              <a:rPr lang="fr-FR" altLang="ja-JP" sz="6400" b="1" i="1" dirty="0">
                <a:solidFill>
                  <a:srgbClr val="000000"/>
                </a:solidFill>
                <a:latin typeface="Arial"/>
                <a:ea typeface="MS PGothic" charset="0"/>
                <a:cs typeface="Arial"/>
              </a:rPr>
              <a:t>mandat écrit spécifique</a:t>
            </a:r>
            <a:r>
              <a:rPr lang="fr-FR" altLang="ja-JP" sz="6400" i="1" dirty="0">
                <a:solidFill>
                  <a:srgbClr val="000000"/>
                </a:solidFill>
                <a:latin typeface="Arial"/>
                <a:ea typeface="MS PGothic" charset="0"/>
                <a:cs typeface="Arial"/>
              </a:rPr>
              <a:t>, daté et signé par cette personne ainsi que par le patient, mandat par lequel cette personne marque son consentement. Ce mandat peut être révoqué par le patient ou par le mandataire désigné par lui par le biais d'un écrit daté et signé.</a:t>
            </a:r>
          </a:p>
          <a:p>
            <a:pPr>
              <a:lnSpc>
                <a:spcPct val="90000"/>
              </a:lnSpc>
            </a:pPr>
            <a:r>
              <a:rPr lang="fr-FR" sz="6400" i="1" dirty="0">
                <a:solidFill>
                  <a:srgbClr val="000000"/>
                </a:solidFill>
                <a:latin typeface="Arial"/>
                <a:ea typeface="MS PGothic" charset="0"/>
                <a:cs typeface="Arial"/>
              </a:rPr>
              <a:t>Si le patient </a:t>
            </a:r>
            <a:r>
              <a:rPr lang="fr-FR" sz="6400" b="1" i="1" dirty="0">
                <a:solidFill>
                  <a:srgbClr val="000000"/>
                </a:solidFill>
                <a:latin typeface="Arial"/>
                <a:ea typeface="MS PGothic" charset="0"/>
                <a:cs typeface="Arial"/>
              </a:rPr>
              <a:t>n'a pas désigné de mandataire</a:t>
            </a:r>
            <a:r>
              <a:rPr lang="fr-FR" sz="6400" i="1" dirty="0">
                <a:solidFill>
                  <a:srgbClr val="000000"/>
                </a:solidFill>
                <a:latin typeface="Arial"/>
                <a:ea typeface="MS PGothic" charset="0"/>
                <a:cs typeface="Arial"/>
              </a:rPr>
              <a:t> ou si le mandataire désigné par le patient n'intervient pas, les droits (…) sont exercés par </a:t>
            </a:r>
            <a:r>
              <a:rPr lang="fr-FR" sz="6400" b="1" i="1" dirty="0">
                <a:solidFill>
                  <a:srgbClr val="000000"/>
                </a:solidFill>
                <a:latin typeface="Arial"/>
                <a:ea typeface="MS PGothic" charset="0"/>
                <a:cs typeface="Arial"/>
              </a:rPr>
              <a:t>l'administrateur de la personne</a:t>
            </a:r>
            <a:r>
              <a:rPr lang="fr-FR" sz="6400" i="1" dirty="0">
                <a:solidFill>
                  <a:srgbClr val="000000"/>
                </a:solidFill>
                <a:latin typeface="Arial"/>
                <a:ea typeface="MS PGothic" charset="0"/>
                <a:cs typeface="Arial"/>
              </a:rPr>
              <a:t>, désigné par le juge de paix pour le faire (…), pour autant et aussi longtemps que la personne protégée n'est pas en mesure d'exercer ses droits elle-même.</a:t>
            </a:r>
          </a:p>
          <a:p>
            <a:pPr>
              <a:lnSpc>
                <a:spcPct val="90000"/>
              </a:lnSpc>
            </a:pPr>
            <a:r>
              <a:rPr lang="fr-FR" sz="6400" i="1" dirty="0">
                <a:solidFill>
                  <a:srgbClr val="000000"/>
                </a:solidFill>
                <a:latin typeface="Arial"/>
                <a:ea typeface="MS PGothic" charset="0"/>
                <a:cs typeface="Arial"/>
              </a:rPr>
              <a:t>Si aucun administrateur n'est habilité à représenter le patient, les droits établis par la présente loi sont exercés par </a:t>
            </a:r>
            <a:r>
              <a:rPr lang="fr-FR" sz="6400" b="1" i="1" dirty="0">
                <a:solidFill>
                  <a:srgbClr val="000000"/>
                </a:solidFill>
                <a:latin typeface="Arial"/>
                <a:ea typeface="MS PGothic" charset="0"/>
                <a:cs typeface="Arial"/>
              </a:rPr>
              <a:t>l'époux cohabitant</a:t>
            </a:r>
            <a:r>
              <a:rPr lang="fr-FR" sz="6400" i="1" dirty="0">
                <a:solidFill>
                  <a:srgbClr val="000000"/>
                </a:solidFill>
                <a:latin typeface="Arial"/>
                <a:ea typeface="MS PGothic" charset="0"/>
                <a:cs typeface="Arial"/>
              </a:rPr>
              <a:t>, le partenaire cohabitant légal ou le partenaire cohabitant de fait. Si cette personne ne souhaite pas intervenir ou si elle fait défaut, les droits sont exercés, </a:t>
            </a:r>
            <a:r>
              <a:rPr lang="fr-FR" sz="6400" b="1" i="1" dirty="0">
                <a:solidFill>
                  <a:srgbClr val="000000"/>
                </a:solidFill>
                <a:latin typeface="Arial"/>
                <a:ea typeface="MS PGothic" charset="0"/>
                <a:cs typeface="Arial"/>
              </a:rPr>
              <a:t>en ordre successif</a:t>
            </a:r>
            <a:r>
              <a:rPr lang="fr-FR" sz="6400" i="1" dirty="0">
                <a:solidFill>
                  <a:srgbClr val="000000"/>
                </a:solidFill>
                <a:latin typeface="Arial"/>
                <a:ea typeface="MS PGothic" charset="0"/>
                <a:cs typeface="Arial"/>
              </a:rPr>
              <a:t>, par un enfant majeur, un parent, un frère ou une sœur majeurs du patient.</a:t>
            </a:r>
          </a:p>
          <a:p>
            <a:pPr>
              <a:lnSpc>
                <a:spcPct val="90000"/>
              </a:lnSpc>
            </a:pPr>
            <a:r>
              <a:rPr lang="fr-FR" sz="6400" i="1" dirty="0">
                <a:solidFill>
                  <a:srgbClr val="000000"/>
                </a:solidFill>
                <a:latin typeface="Arial"/>
                <a:ea typeface="MS PGothic" charset="0"/>
                <a:cs typeface="Arial"/>
              </a:rPr>
              <a:t>Si une telle personne ne souhaite pas intervenir ou si elle fait défaut, c'est le </a:t>
            </a:r>
            <a:r>
              <a:rPr lang="fr-FR" sz="6400" b="1" i="1" dirty="0">
                <a:solidFill>
                  <a:srgbClr val="000000"/>
                </a:solidFill>
                <a:latin typeface="Arial"/>
                <a:ea typeface="MS PGothic" charset="0"/>
                <a:cs typeface="Arial"/>
              </a:rPr>
              <a:t>praticien professionnel concerné</a:t>
            </a:r>
            <a:r>
              <a:rPr lang="fr-FR" sz="6400" i="1" dirty="0">
                <a:solidFill>
                  <a:srgbClr val="000000"/>
                </a:solidFill>
                <a:latin typeface="Arial"/>
                <a:ea typeface="MS PGothic" charset="0"/>
                <a:cs typeface="Arial"/>
              </a:rPr>
              <a:t>, le cas échéant dans le cadre d'une concertation pluridisciplinaire, qui veille aux intérêts du patient. Il en va de même en cas de </a:t>
            </a:r>
            <a:r>
              <a:rPr lang="fr-FR" sz="6400" b="1" i="1" dirty="0">
                <a:solidFill>
                  <a:srgbClr val="000000"/>
                </a:solidFill>
                <a:latin typeface="Arial"/>
                <a:ea typeface="MS PGothic" charset="0"/>
                <a:cs typeface="Arial"/>
              </a:rPr>
              <a:t>conflit</a:t>
            </a:r>
            <a:r>
              <a:rPr lang="fr-FR" sz="6400" i="1" dirty="0">
                <a:solidFill>
                  <a:srgbClr val="000000"/>
                </a:solidFill>
                <a:latin typeface="Arial"/>
                <a:ea typeface="MS PGothic" charset="0"/>
                <a:cs typeface="Arial"/>
              </a:rPr>
              <a:t> entre deux ou plusieurs personnes pouvant intervenir.</a:t>
            </a:r>
          </a:p>
          <a:p>
            <a:pPr>
              <a:lnSpc>
                <a:spcPct val="90000"/>
              </a:lnSpc>
            </a:pPr>
            <a:r>
              <a:rPr lang="fr-FR" sz="6400" i="1" dirty="0">
                <a:solidFill>
                  <a:srgbClr val="000000"/>
                </a:solidFill>
                <a:latin typeface="Arial"/>
                <a:ea typeface="MS PGothic" charset="0"/>
                <a:cs typeface="Arial"/>
              </a:rPr>
              <a:t>Le patient est </a:t>
            </a:r>
            <a:r>
              <a:rPr lang="fr-FR" sz="6400" b="1" i="1" dirty="0">
                <a:solidFill>
                  <a:srgbClr val="000000"/>
                </a:solidFill>
                <a:latin typeface="Arial"/>
                <a:ea typeface="MS PGothic" charset="0"/>
                <a:cs typeface="Arial"/>
              </a:rPr>
              <a:t>associé à l'exercice de ses droits</a:t>
            </a:r>
            <a:r>
              <a:rPr lang="fr-FR" sz="6400" i="1" dirty="0">
                <a:solidFill>
                  <a:srgbClr val="000000"/>
                </a:solidFill>
                <a:latin typeface="Arial"/>
                <a:ea typeface="MS PGothic" charset="0"/>
                <a:cs typeface="Arial"/>
              </a:rPr>
              <a:t>, autant qu'il est possible et compte tenu de sa capacité de compréhension.</a:t>
            </a:r>
          </a:p>
          <a:p>
            <a:pPr>
              <a:lnSpc>
                <a:spcPct val="90000"/>
              </a:lnSpc>
            </a:pPr>
            <a:endParaRPr lang="nl-BE" sz="2300" i="1" dirty="0">
              <a:solidFill>
                <a:srgbClr val="000000"/>
              </a:solidFill>
              <a:latin typeface="Arial"/>
              <a:ea typeface="MS PGothic" charset="0"/>
              <a:cs typeface="Arial"/>
            </a:endParaRPr>
          </a:p>
          <a:p>
            <a:pPr algn="just">
              <a:lnSpc>
                <a:spcPct val="90000"/>
              </a:lnSpc>
            </a:pPr>
            <a:endParaRPr lang="nl-BE" b="1" u="sng" dirty="0">
              <a:latin typeface="Lucida Sans" charset="0"/>
              <a:ea typeface="MS PGothic" charset="0"/>
            </a:endParaRPr>
          </a:p>
          <a:p>
            <a:pPr algn="just">
              <a:lnSpc>
                <a:spcPct val="90000"/>
              </a:lnSpc>
            </a:pPr>
            <a:endParaRPr lang="nl-BE" i="1" dirty="0">
              <a:latin typeface="Lucida Sans" charset="0"/>
              <a:ea typeface="MS PGothic" charset="0"/>
            </a:endParaRPr>
          </a:p>
        </p:txBody>
      </p:sp>
      <p:sp>
        <p:nvSpPr>
          <p:cNvPr id="537603"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6CD1D0DE-ABB1-994A-B3B8-B4CE8B011B0F}" type="slidenum">
              <a:rPr lang="fr-FR" sz="1200">
                <a:latin typeface="Verdana" charset="0"/>
              </a:rPr>
              <a:pPr/>
              <a:t>7</a:t>
            </a:fld>
            <a:endParaRPr lang="fr-FR" sz="1200">
              <a:latin typeface="Verdana" charset="0"/>
            </a:endParaRPr>
          </a:p>
        </p:txBody>
      </p:sp>
    </p:spTree>
    <p:extLst>
      <p:ext uri="{BB962C8B-B14F-4D97-AF65-F5344CB8AC3E}">
        <p14:creationId xmlns:p14="http://schemas.microsoft.com/office/powerpoint/2010/main" val="1573966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3745" name="Titre 1"/>
          <p:cNvSpPr>
            <a:spLocks noGrp="1"/>
          </p:cNvSpPr>
          <p:nvPr>
            <p:ph type="title"/>
          </p:nvPr>
        </p:nvSpPr>
        <p:spPr>
          <a:xfrm>
            <a:off x="-400362" y="-3152554"/>
            <a:ext cx="10363200" cy="3940175"/>
          </a:xfrm>
        </p:spPr>
        <p:txBody>
          <a:bodyPr/>
          <a:lstStyle/>
          <a:p>
            <a:pPr algn="ctr"/>
            <a:r>
              <a:rPr lang="fr-BE" sz="3600" b="1" dirty="0">
                <a:latin typeface="Arial" charset="0"/>
                <a:ea typeface="MS PGothic" charset="0"/>
              </a:rPr>
              <a:t>Loi relative aux droits du patient</a:t>
            </a:r>
            <a:endParaRPr lang="fr-BE" b="1" cap="none" dirty="0">
              <a:latin typeface="Arial" charset="0"/>
              <a:ea typeface="MS PGothic" charset="0"/>
            </a:endParaRPr>
          </a:p>
        </p:txBody>
      </p:sp>
      <p:sp>
        <p:nvSpPr>
          <p:cNvPr id="543746" name="Espace réservé du texte 2"/>
          <p:cNvSpPr>
            <a:spLocks noGrp="1"/>
          </p:cNvSpPr>
          <p:nvPr>
            <p:ph type="body" idx="1"/>
          </p:nvPr>
        </p:nvSpPr>
        <p:spPr>
          <a:xfrm>
            <a:off x="866345" y="913710"/>
            <a:ext cx="8025472" cy="5242468"/>
          </a:xfrm>
        </p:spPr>
        <p:txBody>
          <a:bodyPr>
            <a:normAutofit fontScale="62500" lnSpcReduction="20000"/>
          </a:bodyPr>
          <a:lstStyle/>
          <a:p>
            <a:pPr algn="ctr">
              <a:lnSpc>
                <a:spcPct val="90000"/>
              </a:lnSpc>
            </a:pPr>
            <a:r>
              <a:rPr lang="nl-BE" sz="3200" b="1" dirty="0">
                <a:solidFill>
                  <a:srgbClr val="000000"/>
                </a:solidFill>
                <a:latin typeface="Arial"/>
                <a:ea typeface="MS PGothic" charset="0"/>
                <a:cs typeface="Arial"/>
              </a:rPr>
              <a:t>Représentation </a:t>
            </a:r>
            <a:r>
              <a:rPr lang="nl-BE" sz="3200" b="1" i="1" dirty="0">
                <a:solidFill>
                  <a:srgbClr val="000000"/>
                </a:solidFill>
                <a:latin typeface="Arial"/>
                <a:ea typeface="MS PGothic" charset="0"/>
                <a:cs typeface="Arial"/>
              </a:rPr>
              <a:t>finalisée dans l'intérêt du patient</a:t>
            </a:r>
            <a:r>
              <a:rPr lang="nl-BE" sz="3200" b="1" dirty="0">
                <a:solidFill>
                  <a:srgbClr val="000000"/>
                </a:solidFill>
                <a:latin typeface="Arial"/>
                <a:ea typeface="MS PGothic" charset="0"/>
                <a:cs typeface="Arial"/>
              </a:rPr>
              <a:t> :</a:t>
            </a:r>
          </a:p>
          <a:p>
            <a:pPr>
              <a:lnSpc>
                <a:spcPct val="90000"/>
              </a:lnSpc>
            </a:pPr>
            <a:endParaRPr lang="nl-BE" sz="2900" b="1" dirty="0">
              <a:solidFill>
                <a:srgbClr val="000000"/>
              </a:solidFill>
              <a:latin typeface="Arial"/>
              <a:ea typeface="MS PGothic" charset="0"/>
              <a:cs typeface="Arial"/>
            </a:endParaRPr>
          </a:p>
          <a:p>
            <a:pPr>
              <a:lnSpc>
                <a:spcPct val="90000"/>
              </a:lnSpc>
            </a:pPr>
            <a:r>
              <a:rPr lang="fr-FR" sz="2900" i="1" dirty="0">
                <a:solidFill>
                  <a:srgbClr val="000000"/>
                </a:solidFill>
                <a:latin typeface="Arial"/>
                <a:ea typeface="MS PGothic" charset="0"/>
                <a:cs typeface="Arial"/>
              </a:rPr>
              <a:t>Dans l'intérêt du patient et afin de </a:t>
            </a:r>
            <a:r>
              <a:rPr lang="fr-FR" sz="2900" b="1" i="1" dirty="0">
                <a:solidFill>
                  <a:srgbClr val="000000"/>
                </a:solidFill>
                <a:latin typeface="Arial"/>
                <a:ea typeface="MS PGothic" charset="0"/>
                <a:cs typeface="Arial"/>
              </a:rPr>
              <a:t>prévenir toute menace pour sa vie ou toute atteinte grave à sa santé</a:t>
            </a:r>
            <a:r>
              <a:rPr lang="fr-FR" sz="2900" i="1" dirty="0">
                <a:solidFill>
                  <a:srgbClr val="000000"/>
                </a:solidFill>
                <a:latin typeface="Arial"/>
                <a:ea typeface="MS PGothic" charset="0"/>
                <a:cs typeface="Arial"/>
              </a:rPr>
              <a:t>, le praticien professionnel, le cas échéant dans le cadre d'une concertation pluridisciplinaire, </a:t>
            </a:r>
            <a:r>
              <a:rPr lang="fr-FR" sz="2900" b="1" i="1" dirty="0">
                <a:solidFill>
                  <a:srgbClr val="000000"/>
                </a:solidFill>
                <a:latin typeface="Arial"/>
                <a:ea typeface="MS PGothic" charset="0"/>
                <a:cs typeface="Arial"/>
              </a:rPr>
              <a:t>déroge à la décision</a:t>
            </a:r>
            <a:r>
              <a:rPr lang="fr-FR" sz="2900" i="1" dirty="0">
                <a:solidFill>
                  <a:srgbClr val="000000"/>
                </a:solidFill>
                <a:latin typeface="Arial"/>
                <a:ea typeface="MS PGothic" charset="0"/>
                <a:cs typeface="Arial"/>
              </a:rPr>
              <a:t> prise par (le représentant). Si la décision a été prise par (le mandataire désigné par le patient), le praticien professionnel n'y déroge </a:t>
            </a:r>
            <a:r>
              <a:rPr lang="fr-FR" sz="2900" b="1" i="1" dirty="0">
                <a:solidFill>
                  <a:srgbClr val="000000"/>
                </a:solidFill>
                <a:latin typeface="Arial"/>
                <a:ea typeface="MS PGothic" charset="0"/>
                <a:cs typeface="Arial"/>
              </a:rPr>
              <a:t>que pour autant que cette personne ne peut invoquer la volonté expresse du patient</a:t>
            </a:r>
            <a:r>
              <a:rPr lang="fr-FR" sz="2900" i="1" dirty="0">
                <a:solidFill>
                  <a:srgbClr val="000000"/>
                </a:solidFill>
                <a:latin typeface="Arial"/>
                <a:ea typeface="MS PGothic" charset="0"/>
                <a:cs typeface="Arial"/>
              </a:rPr>
              <a:t>. (…) le praticien professionnel ajoute une motivation écrite dans le dossier du patient. </a:t>
            </a:r>
            <a:r>
              <a:rPr lang="nl-BE" sz="2900" dirty="0">
                <a:solidFill>
                  <a:srgbClr val="000000"/>
                </a:solidFill>
                <a:latin typeface="Arial"/>
                <a:ea typeface="MS PGothic" charset="0"/>
                <a:cs typeface="Arial"/>
              </a:rPr>
              <a:t>(art. 15, § 2, L.D.P.)</a:t>
            </a:r>
          </a:p>
          <a:p>
            <a:pPr>
              <a:lnSpc>
                <a:spcPct val="90000"/>
              </a:lnSpc>
            </a:pPr>
            <a:endParaRPr lang="fr-FR" sz="2900" i="1" dirty="0">
              <a:solidFill>
                <a:srgbClr val="000000"/>
              </a:solidFill>
              <a:latin typeface="Arial"/>
              <a:ea typeface="MS PGothic" charset="0"/>
              <a:cs typeface="Arial"/>
            </a:endParaRPr>
          </a:p>
          <a:p>
            <a:pPr algn="ctr">
              <a:lnSpc>
                <a:spcPct val="90000"/>
              </a:lnSpc>
            </a:pPr>
            <a:r>
              <a:rPr lang="nl-BE" sz="3200" b="1" dirty="0">
                <a:solidFill>
                  <a:srgbClr val="000000"/>
                </a:solidFill>
                <a:latin typeface="Arial"/>
                <a:ea typeface="MS PGothic" charset="0"/>
                <a:cs typeface="Arial"/>
              </a:rPr>
              <a:t>Conclusion :</a:t>
            </a:r>
          </a:p>
          <a:p>
            <a:pPr>
              <a:lnSpc>
                <a:spcPct val="90000"/>
              </a:lnSpc>
            </a:pPr>
            <a:endParaRPr lang="nl-BE" sz="2900" b="1" dirty="0">
              <a:solidFill>
                <a:srgbClr val="000000"/>
              </a:solidFill>
              <a:latin typeface="Arial"/>
              <a:ea typeface="MS PGothic" charset="0"/>
              <a:cs typeface="Arial"/>
            </a:endParaRPr>
          </a:p>
          <a:p>
            <a:r>
              <a:rPr lang="fr-FR" sz="2900" dirty="0">
                <a:solidFill>
                  <a:srgbClr val="000000"/>
                </a:solidFill>
                <a:latin typeface="Arial"/>
                <a:ea typeface="MS PGothic" charset="0"/>
                <a:cs typeface="Arial"/>
              </a:rPr>
              <a:t>Le patient a le droit de refuser un traitement, même </a:t>
            </a:r>
            <a:r>
              <a:rPr lang="fr-FR" sz="2900" i="1" dirty="0">
                <a:solidFill>
                  <a:srgbClr val="000000"/>
                </a:solidFill>
                <a:latin typeface="Arial"/>
                <a:ea typeface="MS PGothic" charset="0"/>
                <a:cs typeface="Arial"/>
              </a:rPr>
              <a:t>life-</a:t>
            </a:r>
            <a:r>
              <a:rPr lang="fr-FR" sz="2900" i="1" dirty="0" err="1">
                <a:solidFill>
                  <a:srgbClr val="000000"/>
                </a:solidFill>
                <a:latin typeface="Arial"/>
                <a:ea typeface="MS PGothic" charset="0"/>
                <a:cs typeface="Arial"/>
              </a:rPr>
              <a:t>saving</a:t>
            </a:r>
            <a:r>
              <a:rPr lang="fr-FR" sz="2900" dirty="0">
                <a:solidFill>
                  <a:srgbClr val="000000"/>
                </a:solidFill>
                <a:latin typeface="Arial"/>
                <a:ea typeface="MS PGothic" charset="0"/>
                <a:cs typeface="Arial"/>
              </a:rPr>
              <a:t>, et ce droit </a:t>
            </a:r>
            <a:r>
              <a:rPr lang="fr-FR" sz="2900" b="1" dirty="0">
                <a:solidFill>
                  <a:srgbClr val="000000"/>
                </a:solidFill>
                <a:latin typeface="Arial"/>
                <a:ea typeface="MS PGothic" charset="0"/>
                <a:cs typeface="Arial"/>
              </a:rPr>
              <a:t>prime le devoir du médecin</a:t>
            </a:r>
            <a:r>
              <a:rPr lang="fr-FR" sz="2900" dirty="0">
                <a:solidFill>
                  <a:srgbClr val="000000"/>
                </a:solidFill>
                <a:latin typeface="Arial"/>
                <a:ea typeface="MS PGothic" charset="0"/>
                <a:cs typeface="Arial"/>
              </a:rPr>
              <a:t> de porter assistance à un malade en danger</a:t>
            </a:r>
          </a:p>
          <a:p>
            <a:endParaRPr lang="fr-FR" sz="2900" i="1" dirty="0">
              <a:solidFill>
                <a:srgbClr val="000000"/>
              </a:solidFill>
              <a:latin typeface="Arial"/>
              <a:ea typeface="MS PGothic" charset="0"/>
              <a:cs typeface="Arial"/>
            </a:endParaRPr>
          </a:p>
          <a:p>
            <a:r>
              <a:rPr lang="fr-FR" sz="2900" i="1" u="sng" dirty="0">
                <a:solidFill>
                  <a:srgbClr val="000000"/>
                </a:solidFill>
                <a:latin typeface="Arial"/>
                <a:ea typeface="MS PGothic" charset="0"/>
                <a:cs typeface="Arial"/>
              </a:rPr>
              <a:t>P.ex.</a:t>
            </a:r>
            <a:r>
              <a:rPr lang="fr-FR" sz="2900" dirty="0">
                <a:solidFill>
                  <a:srgbClr val="000000"/>
                </a:solidFill>
                <a:latin typeface="Arial"/>
                <a:ea typeface="MS PGothic" charset="0"/>
                <a:cs typeface="Arial"/>
              </a:rPr>
              <a:t> un témoin de Jéhovah adulte a le droit de refuser une transfusion sanguine pour lui-même </a:t>
            </a:r>
            <a:r>
              <a:rPr lang="mr-IN" sz="2900" dirty="0">
                <a:solidFill>
                  <a:srgbClr val="000000"/>
                </a:solidFill>
                <a:latin typeface="Arial"/>
                <a:ea typeface="MS PGothic" charset="0"/>
                <a:cs typeface="Arial"/>
              </a:rPr>
              <a:t>–</a:t>
            </a:r>
            <a:r>
              <a:rPr lang="fr-FR" sz="2900" dirty="0">
                <a:solidFill>
                  <a:srgbClr val="000000"/>
                </a:solidFill>
                <a:latin typeface="Arial"/>
                <a:ea typeface="MS PGothic" charset="0"/>
                <a:cs typeface="Arial"/>
              </a:rPr>
              <a:t> mais pas pour son enfant mineur, le médecin pouvant alors passer outre une décision qui ne rencontre pas les intérêts primordiaux de l'enfant</a:t>
            </a:r>
            <a:endParaRPr lang="nl-BE" sz="2900" i="1" u="sng" dirty="0">
              <a:solidFill>
                <a:srgbClr val="000000"/>
              </a:solidFill>
              <a:latin typeface="Arial"/>
              <a:ea typeface="MS PGothic" charset="0"/>
              <a:cs typeface="Arial"/>
            </a:endParaRPr>
          </a:p>
          <a:p>
            <a:pPr algn="just"/>
            <a:endParaRPr lang="nl-BE" sz="2100" i="1" u="sng" dirty="0">
              <a:solidFill>
                <a:srgbClr val="000000"/>
              </a:solidFill>
              <a:latin typeface="Lucida Sans" charset="0"/>
              <a:ea typeface="MS PGothic" charset="0"/>
            </a:endParaRPr>
          </a:p>
          <a:p>
            <a:pPr algn="just">
              <a:lnSpc>
                <a:spcPct val="90000"/>
              </a:lnSpc>
            </a:pPr>
            <a:endParaRPr lang="nl-BE" b="1" dirty="0">
              <a:latin typeface="Lucida Sans" charset="0"/>
              <a:ea typeface="MS PGothic" charset="0"/>
            </a:endParaRPr>
          </a:p>
          <a:p>
            <a:pPr algn="just">
              <a:lnSpc>
                <a:spcPct val="90000"/>
              </a:lnSpc>
            </a:pPr>
            <a:endParaRPr lang="nl-BE" b="1" u="sng" dirty="0">
              <a:latin typeface="Lucida Sans" charset="0"/>
              <a:ea typeface="MS PGothic" charset="0"/>
            </a:endParaRPr>
          </a:p>
          <a:p>
            <a:pPr algn="just">
              <a:lnSpc>
                <a:spcPct val="90000"/>
              </a:lnSpc>
            </a:pPr>
            <a:endParaRPr lang="nl-BE" i="1" u="sng" dirty="0">
              <a:latin typeface="Lucida Sans" charset="0"/>
              <a:ea typeface="MS PGothic" charset="0"/>
            </a:endParaRPr>
          </a:p>
          <a:p>
            <a:pPr algn="just">
              <a:lnSpc>
                <a:spcPct val="90000"/>
              </a:lnSpc>
            </a:pPr>
            <a:endParaRPr lang="nl-BE" i="1" u="sng" dirty="0">
              <a:latin typeface="Lucida Sans" charset="0"/>
              <a:ea typeface="MS PGothic" charset="0"/>
            </a:endParaRPr>
          </a:p>
        </p:txBody>
      </p:sp>
      <p:sp>
        <p:nvSpPr>
          <p:cNvPr id="543747"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2BCBA932-7C18-5642-8B1B-71BA49ED74A6}" type="slidenum">
              <a:rPr lang="fr-FR" sz="1200">
                <a:latin typeface="Verdana" charset="0"/>
              </a:rPr>
              <a:pPr/>
              <a:t>8</a:t>
            </a:fld>
            <a:endParaRPr lang="fr-FR" sz="1200">
              <a:latin typeface="Verdana" charset="0"/>
            </a:endParaRPr>
          </a:p>
        </p:txBody>
      </p:sp>
    </p:spTree>
    <p:extLst>
      <p:ext uri="{BB962C8B-B14F-4D97-AF65-F5344CB8AC3E}">
        <p14:creationId xmlns:p14="http://schemas.microsoft.com/office/powerpoint/2010/main" val="21013618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7841" name="Titre 1"/>
          <p:cNvSpPr>
            <a:spLocks noGrp="1"/>
          </p:cNvSpPr>
          <p:nvPr>
            <p:ph type="title"/>
          </p:nvPr>
        </p:nvSpPr>
        <p:spPr>
          <a:xfrm>
            <a:off x="-109145" y="-3039318"/>
            <a:ext cx="10363200" cy="3940175"/>
          </a:xfrm>
        </p:spPr>
        <p:txBody>
          <a:bodyPr/>
          <a:lstStyle/>
          <a:p>
            <a:pPr algn="ctr"/>
            <a:r>
              <a:rPr lang="fr-BE" sz="3600" b="1" cap="none" dirty="0">
                <a:latin typeface="Arial" charset="0"/>
                <a:ea typeface="MS PGothic" charset="0"/>
              </a:rPr>
              <a:t>Euthanasie et soins palliatifs</a:t>
            </a:r>
            <a:endParaRPr lang="fr-BE" b="1" cap="none" dirty="0">
              <a:latin typeface="Arial" charset="0"/>
              <a:ea typeface="MS PGothic" charset="0"/>
            </a:endParaRPr>
          </a:p>
        </p:txBody>
      </p:sp>
      <p:sp>
        <p:nvSpPr>
          <p:cNvPr id="547842" name="Espace réservé du texte 2"/>
          <p:cNvSpPr>
            <a:spLocks noGrp="1"/>
          </p:cNvSpPr>
          <p:nvPr>
            <p:ph type="body" idx="1"/>
          </p:nvPr>
        </p:nvSpPr>
        <p:spPr>
          <a:xfrm>
            <a:off x="734972" y="1178284"/>
            <a:ext cx="8571588" cy="4805956"/>
          </a:xfrm>
        </p:spPr>
        <p:txBody>
          <a:bodyPr>
            <a:normAutofit fontScale="77500" lnSpcReduction="20000"/>
          </a:bodyPr>
          <a:lstStyle/>
          <a:p>
            <a:pPr algn="just">
              <a:lnSpc>
                <a:spcPct val="90000"/>
              </a:lnSpc>
            </a:pPr>
            <a:endParaRPr lang="nl-BE" b="1" dirty="0">
              <a:latin typeface="Lucida Sans" charset="0"/>
              <a:ea typeface="MS PGothic" charset="0"/>
            </a:endParaRPr>
          </a:p>
          <a:p>
            <a:pPr>
              <a:lnSpc>
                <a:spcPct val="90000"/>
              </a:lnSpc>
            </a:pPr>
            <a:r>
              <a:rPr lang="nl-BE" sz="2200" dirty="0">
                <a:solidFill>
                  <a:srgbClr val="000000"/>
                </a:solidFill>
                <a:latin typeface="Arial"/>
                <a:ea typeface="MS PGothic" charset="0"/>
                <a:cs typeface="Arial"/>
              </a:rPr>
              <a:t>Opposition infondée ! SP : soulagement de la douleur chronique, amélioration du confort en fin de vie </a:t>
            </a:r>
            <a:r>
              <a:rPr lang="fr-FR" sz="2200" dirty="0">
                <a:solidFill>
                  <a:srgbClr val="000000"/>
                </a:solidFill>
                <a:latin typeface="Arial"/>
                <a:ea typeface="MS PGothic" charset="0"/>
                <a:cs typeface="Arial"/>
              </a:rPr>
              <a:t>–</a:t>
            </a:r>
            <a:r>
              <a:rPr lang="nl-BE" sz="2200" dirty="0">
                <a:solidFill>
                  <a:srgbClr val="000000"/>
                </a:solidFill>
                <a:latin typeface="Arial"/>
                <a:ea typeface="MS PGothic" charset="0"/>
                <a:cs typeface="Arial"/>
              </a:rPr>
              <a:t> ont pour </a:t>
            </a:r>
            <a:r>
              <a:rPr lang="nl-BE" sz="2200" i="1" dirty="0">
                <a:solidFill>
                  <a:srgbClr val="000000"/>
                </a:solidFill>
                <a:latin typeface="Arial"/>
                <a:ea typeface="MS PGothic" charset="0"/>
                <a:cs typeface="Arial"/>
              </a:rPr>
              <a:t>effet</a:t>
            </a:r>
            <a:r>
              <a:rPr lang="nl-BE" sz="2200" dirty="0">
                <a:solidFill>
                  <a:srgbClr val="000000"/>
                </a:solidFill>
                <a:latin typeface="Arial"/>
                <a:ea typeface="MS PGothic" charset="0"/>
                <a:cs typeface="Arial"/>
              </a:rPr>
              <a:t> d'abréger la vie, mais </a:t>
            </a:r>
            <a:r>
              <a:rPr lang="nl-BE" sz="2200" i="1" dirty="0">
                <a:solidFill>
                  <a:srgbClr val="000000"/>
                </a:solidFill>
                <a:latin typeface="Arial"/>
                <a:ea typeface="MS PGothic" charset="0"/>
                <a:cs typeface="Arial"/>
              </a:rPr>
              <a:t>l'intention</a:t>
            </a:r>
            <a:r>
              <a:rPr lang="nl-BE" sz="2200" dirty="0">
                <a:solidFill>
                  <a:srgbClr val="000000"/>
                </a:solidFill>
                <a:latin typeface="Arial"/>
                <a:ea typeface="MS PGothic" charset="0"/>
                <a:cs typeface="Arial"/>
              </a:rPr>
              <a:t> est autre</a:t>
            </a:r>
          </a:p>
          <a:p>
            <a:pPr>
              <a:lnSpc>
                <a:spcPct val="90000"/>
              </a:lnSpc>
            </a:pPr>
            <a:r>
              <a:rPr lang="fr-FR" sz="2200" dirty="0">
                <a:solidFill>
                  <a:srgbClr val="000000"/>
                </a:solidFill>
                <a:latin typeface="Arial"/>
                <a:ea typeface="MS PGothic" charset="0"/>
                <a:cs typeface="Arial"/>
                <a:sym typeface="Wingdings" charset="0"/>
              </a:rPr>
              <a:t> </a:t>
            </a:r>
            <a:r>
              <a:rPr lang="fr-FR" sz="2200" b="1" dirty="0">
                <a:solidFill>
                  <a:srgbClr val="000000"/>
                </a:solidFill>
                <a:latin typeface="Arial"/>
                <a:ea typeface="MS PGothic" charset="0"/>
                <a:cs typeface="Arial"/>
                <a:sym typeface="Wingdings" charset="0"/>
              </a:rPr>
              <a:t>théorie du double effet</a:t>
            </a:r>
            <a:r>
              <a:rPr lang="fr-FR" sz="2200" dirty="0">
                <a:solidFill>
                  <a:srgbClr val="000000"/>
                </a:solidFill>
                <a:latin typeface="Arial"/>
                <a:ea typeface="MS PGothic" charset="0"/>
                <a:cs typeface="Arial"/>
                <a:sym typeface="Wingdings" charset="0"/>
              </a:rPr>
              <a:t> (application de la notion pénale d'état de nécessité) : on accepte le risque de hâter le décès, </a:t>
            </a:r>
            <a:r>
              <a:rPr lang="fr-FR" sz="2200" b="1" dirty="0">
                <a:solidFill>
                  <a:srgbClr val="000000"/>
                </a:solidFill>
                <a:latin typeface="Arial"/>
                <a:ea typeface="MS PGothic" charset="0"/>
                <a:cs typeface="Arial"/>
                <a:sym typeface="Wingdings" charset="0"/>
              </a:rPr>
              <a:t>si</a:t>
            </a:r>
            <a:r>
              <a:rPr lang="fr-FR" sz="2200" dirty="0">
                <a:solidFill>
                  <a:srgbClr val="000000"/>
                </a:solidFill>
                <a:latin typeface="Arial"/>
                <a:ea typeface="MS PGothic" charset="0"/>
                <a:cs typeface="Arial"/>
                <a:sym typeface="Wingdings" charset="0"/>
              </a:rPr>
              <a:t> le soulagement de la douleur et de l'inconfort du malade sont à ce prix</a:t>
            </a:r>
          </a:p>
          <a:p>
            <a:pPr>
              <a:lnSpc>
                <a:spcPct val="90000"/>
              </a:lnSpc>
            </a:pPr>
            <a:endParaRPr lang="fr-FR" sz="2200" u="sng" dirty="0">
              <a:solidFill>
                <a:srgbClr val="000000"/>
              </a:solidFill>
              <a:latin typeface="Arial"/>
              <a:ea typeface="MS PGothic" charset="0"/>
              <a:cs typeface="Arial"/>
              <a:sym typeface="Wingdings" charset="0"/>
            </a:endParaRPr>
          </a:p>
          <a:p>
            <a:pPr algn="ctr">
              <a:lnSpc>
                <a:spcPct val="90000"/>
              </a:lnSpc>
            </a:pPr>
            <a:r>
              <a:rPr lang="fr-FR" sz="2200" u="sng" dirty="0">
                <a:solidFill>
                  <a:srgbClr val="000000"/>
                </a:solidFill>
                <a:latin typeface="Arial"/>
                <a:ea typeface="MS PGothic" charset="0"/>
                <a:cs typeface="Arial"/>
                <a:sym typeface="Wingdings" charset="0"/>
              </a:rPr>
              <a:t>Article 11</a:t>
            </a:r>
            <a:r>
              <a:rPr lang="fr-FR" sz="2200" i="1" u="sng" dirty="0">
                <a:solidFill>
                  <a:srgbClr val="000000"/>
                </a:solidFill>
                <a:latin typeface="Arial"/>
                <a:ea typeface="MS PGothic" charset="0"/>
                <a:cs typeface="Arial"/>
                <a:sym typeface="Wingdings" charset="0"/>
              </a:rPr>
              <a:t>bis</a:t>
            </a:r>
            <a:r>
              <a:rPr lang="fr-FR" sz="2200" u="sng" dirty="0">
                <a:solidFill>
                  <a:srgbClr val="000000"/>
                </a:solidFill>
                <a:latin typeface="Arial"/>
                <a:ea typeface="MS PGothic" charset="0"/>
                <a:cs typeface="Arial"/>
                <a:sym typeface="Wingdings" charset="0"/>
              </a:rPr>
              <a:t> L.D.P. ( L. 24 novembre 2004) : </a:t>
            </a:r>
          </a:p>
          <a:p>
            <a:pPr>
              <a:lnSpc>
                <a:spcPct val="90000"/>
              </a:lnSpc>
            </a:pPr>
            <a:r>
              <a:rPr lang="fr-FR" sz="2200" i="1" dirty="0">
                <a:solidFill>
                  <a:srgbClr val="000000"/>
                </a:solidFill>
                <a:latin typeface="Arial"/>
                <a:ea typeface="MS PGothic" charset="0"/>
                <a:cs typeface="Arial"/>
              </a:rPr>
              <a:t>Toute personne doit recevoir de la part des professionnels de la santé les soins les plus appropriés visant à prévenir, écouter, évaluer, prendre en compte, traiter et soulager la douleur</a:t>
            </a:r>
          </a:p>
          <a:p>
            <a:pPr>
              <a:lnSpc>
                <a:spcPct val="90000"/>
              </a:lnSpc>
            </a:pPr>
            <a:endParaRPr lang="fr-FR" sz="2200" i="1" dirty="0">
              <a:solidFill>
                <a:srgbClr val="000000"/>
              </a:solidFill>
              <a:latin typeface="Arial"/>
              <a:ea typeface="MS PGothic" charset="0"/>
              <a:cs typeface="Arial"/>
            </a:endParaRPr>
          </a:p>
          <a:p>
            <a:pPr>
              <a:lnSpc>
                <a:spcPct val="90000"/>
              </a:lnSpc>
            </a:pPr>
            <a:r>
              <a:rPr lang="fr-FR" sz="2200" u="sng" dirty="0">
                <a:solidFill>
                  <a:srgbClr val="000000"/>
                </a:solidFill>
                <a:latin typeface="Arial"/>
                <a:ea typeface="MS PGothic" charset="0"/>
                <a:cs typeface="Arial"/>
              </a:rPr>
              <a:t>Loi du 14 juin 2002 relative aux soins palliatifs</a:t>
            </a:r>
            <a:r>
              <a:rPr lang="fr-FR" sz="2200" dirty="0">
                <a:solidFill>
                  <a:srgbClr val="000000"/>
                </a:solidFill>
                <a:latin typeface="Arial"/>
                <a:ea typeface="MS PGothic" charset="0"/>
                <a:cs typeface="Arial"/>
              </a:rPr>
              <a:t> (</a:t>
            </a:r>
            <a:r>
              <a:rPr lang="fr-FR" sz="2200" dirty="0" err="1">
                <a:solidFill>
                  <a:srgbClr val="000000"/>
                </a:solidFill>
                <a:latin typeface="Arial"/>
                <a:ea typeface="MS PGothic" charset="0"/>
                <a:cs typeface="Arial"/>
              </a:rPr>
              <a:t>mod</a:t>
            </a:r>
            <a:r>
              <a:rPr lang="fr-FR" sz="2200" dirty="0">
                <a:solidFill>
                  <a:srgbClr val="000000"/>
                </a:solidFill>
                <a:latin typeface="Arial"/>
                <a:ea typeface="MS PGothic" charset="0"/>
                <a:cs typeface="Arial"/>
              </a:rPr>
              <a:t>. par L. 21 juillet 2016 en vue d'élargir la définition des SP au-delà du stade terminal) :</a:t>
            </a:r>
          </a:p>
          <a:p>
            <a:pPr>
              <a:lnSpc>
                <a:spcPct val="90000"/>
              </a:lnSpc>
            </a:pPr>
            <a:r>
              <a:rPr lang="fr-FR" sz="2200" dirty="0">
                <a:solidFill>
                  <a:srgbClr val="000000"/>
                </a:solidFill>
                <a:latin typeface="Arial"/>
                <a:ea typeface="MS PGothic" charset="0"/>
                <a:cs typeface="Arial"/>
              </a:rPr>
              <a:t>art. 2 (définition, cadre général) et 7 (information)</a:t>
            </a:r>
          </a:p>
          <a:p>
            <a:pPr>
              <a:lnSpc>
                <a:spcPct val="90000"/>
              </a:lnSpc>
            </a:pPr>
            <a:endParaRPr lang="fr-FR" sz="2200" dirty="0">
              <a:solidFill>
                <a:srgbClr val="000000"/>
              </a:solidFill>
              <a:latin typeface="Arial"/>
              <a:ea typeface="MS PGothic" charset="0"/>
              <a:cs typeface="Arial"/>
            </a:endParaRPr>
          </a:p>
          <a:p>
            <a:pPr>
              <a:lnSpc>
                <a:spcPct val="90000"/>
              </a:lnSpc>
            </a:pPr>
            <a:r>
              <a:rPr lang="fr-FR" sz="2200" dirty="0">
                <a:solidFill>
                  <a:srgbClr val="000000"/>
                </a:solidFill>
                <a:latin typeface="Arial"/>
                <a:ea typeface="MS PGothic" charset="0"/>
                <a:cs typeface="Arial"/>
              </a:rPr>
              <a:t>Mais le droit du malade de refuser les soins (art. 8, § 4, L.D.P.) s'étend aux soins palliatifs !</a:t>
            </a:r>
          </a:p>
        </p:txBody>
      </p:sp>
      <p:sp>
        <p:nvSpPr>
          <p:cNvPr id="547843" name="Espace réservé du numéro de diapositive 2"/>
          <p:cNvSpPr>
            <a:spLocks noGrp="1"/>
          </p:cNvSpPr>
          <p:nvPr>
            <p:ph type="sldNum" sz="quarter" idx="12"/>
          </p:nvPr>
        </p:nvSpPr>
        <p:spPr>
          <a:xfrm>
            <a:off x="9108017" y="6248400"/>
            <a:ext cx="2844800" cy="457200"/>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charset="0"/>
                <a:ea typeface="MS PGothic" charset="0"/>
                <a:cs typeface="MS PGothic" charset="0"/>
              </a:defRPr>
            </a:lvl1pPr>
            <a:lvl2pPr marL="742950" indent="-285750">
              <a:defRPr sz="2400">
                <a:solidFill>
                  <a:schemeClr val="tx1"/>
                </a:solidFill>
                <a:latin typeface="Arial" charset="0"/>
                <a:ea typeface="MS PGothic" charset="0"/>
                <a:cs typeface="MS PGothic" charset="0"/>
              </a:defRPr>
            </a:lvl2pPr>
            <a:lvl3pPr marL="1143000" indent="-228600">
              <a:defRPr sz="2400">
                <a:solidFill>
                  <a:schemeClr val="tx1"/>
                </a:solidFill>
                <a:latin typeface="Arial" charset="0"/>
                <a:ea typeface="MS PGothic" charset="0"/>
                <a:cs typeface="MS PGothic" charset="0"/>
              </a:defRPr>
            </a:lvl3pPr>
            <a:lvl4pPr marL="1600200" indent="-228600">
              <a:defRPr sz="2400">
                <a:solidFill>
                  <a:schemeClr val="tx1"/>
                </a:solidFill>
                <a:latin typeface="Arial" charset="0"/>
                <a:ea typeface="MS PGothic" charset="0"/>
                <a:cs typeface="MS PGothic" charset="0"/>
              </a:defRPr>
            </a:lvl4pPr>
            <a:lvl5pPr marL="2057400" indent="-228600">
              <a:defRPr sz="2400">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sz="2400">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sz="2400">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sz="2400">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sz="2400">
                <a:solidFill>
                  <a:schemeClr val="tx1"/>
                </a:solidFill>
                <a:latin typeface="Arial" charset="0"/>
                <a:ea typeface="MS PGothic" charset="0"/>
                <a:cs typeface="MS PGothic" charset="0"/>
              </a:defRPr>
            </a:lvl9pPr>
          </a:lstStyle>
          <a:p>
            <a:fld id="{F93C31F6-0A63-9E4E-82AC-2272D836FE57}" type="slidenum">
              <a:rPr lang="fr-FR" sz="1200">
                <a:latin typeface="Verdana" charset="0"/>
              </a:rPr>
              <a:pPr/>
              <a:t>9</a:t>
            </a:fld>
            <a:endParaRPr lang="fr-FR" sz="1200">
              <a:latin typeface="Verdana" charset="0"/>
            </a:endParaRPr>
          </a:p>
        </p:txBody>
      </p:sp>
    </p:spTree>
    <p:extLst>
      <p:ext uri="{BB962C8B-B14F-4D97-AF65-F5344CB8AC3E}">
        <p14:creationId xmlns:p14="http://schemas.microsoft.com/office/powerpoint/2010/main" val="1345739114"/>
      </p:ext>
    </p:extLst>
  </p:cSld>
  <p:clrMapOvr>
    <a:masterClrMapping/>
  </p:clrMapOvr>
</p:sld>
</file>

<file path=ppt/theme/theme1.xml><?xml version="1.0" encoding="utf-8"?>
<a:theme xmlns:a="http://schemas.openxmlformats.org/drawingml/2006/main" name="Facette">
  <a:themeElements>
    <a:clrScheme name="Personnalisé 2">
      <a:dk1>
        <a:sysClr val="windowText" lastClr="000000"/>
      </a:dk1>
      <a:lt1>
        <a:sysClr val="window" lastClr="FFFFFF"/>
      </a:lt1>
      <a:dk2>
        <a:srgbClr val="2C3C43"/>
      </a:dk2>
      <a:lt2>
        <a:srgbClr val="EBEBEB"/>
      </a:lt2>
      <a:accent1>
        <a:srgbClr val="542378"/>
      </a:accent1>
      <a:accent2>
        <a:srgbClr val="D1C8E2"/>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6836B0F-2395-43B9-BBEF-90A78CA70F2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Modèle powerpoint ULg mauve</Template>
  <TotalTime>0</TotalTime>
  <Words>4644</Words>
  <Application>Microsoft Office PowerPoint</Application>
  <PresentationFormat>Grand écran</PresentationFormat>
  <Paragraphs>347</Paragraphs>
  <Slides>36</Slides>
  <Notes>33</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36</vt:i4>
      </vt:variant>
    </vt:vector>
  </HeadingPairs>
  <TitlesOfParts>
    <vt:vector size="44" baseType="lpstr">
      <vt:lpstr>Arial</vt:lpstr>
      <vt:lpstr>Calibri</vt:lpstr>
      <vt:lpstr>Lucida Sans</vt:lpstr>
      <vt:lpstr>Trebuchet MS</vt:lpstr>
      <vt:lpstr>Verdana</vt:lpstr>
      <vt:lpstr>Wingdings</vt:lpstr>
      <vt:lpstr>Wingdings 3</vt:lpstr>
      <vt:lpstr>Facette</vt:lpstr>
      <vt:lpstr>L'encadrement juridique de la fin de vie médicalisée Le médecin confronté à une demande d'euthanasie   Gilles Genicot gilles.genicot@uliege.be </vt:lpstr>
      <vt:lpstr>Décisions médicales de fin de vie</vt:lpstr>
      <vt:lpstr>Décisions médicales de fin de vie</vt:lpstr>
      <vt:lpstr>Contexte</vt:lpstr>
      <vt:lpstr>Contexte</vt:lpstr>
      <vt:lpstr>Loi relative aux droits du patient</vt:lpstr>
      <vt:lpstr>Loi relative aux droits du patient</vt:lpstr>
      <vt:lpstr>Loi relative aux droits du patient</vt:lpstr>
      <vt:lpstr>Euthanasie et soins palliatifs</vt:lpstr>
      <vt:lpstr>Présentation PowerPoint</vt:lpstr>
      <vt:lpstr>Autonomie décisionnelle</vt:lpstr>
      <vt:lpstr>Autonomie décisionnelle</vt:lpstr>
      <vt:lpstr>Autonomie décisionnelle</vt:lpstr>
      <vt:lpstr>Fin de vie : droits fondamentaux</vt:lpstr>
      <vt:lpstr>Fin de vie : droits fondamentaux</vt:lpstr>
      <vt:lpstr>Fin de vie : droits fondamentaux</vt:lpstr>
      <vt:lpstr>Fin de vie : droits fondamentaux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Euthanasie : principes généraux</vt:lpstr>
      <vt:lpstr>Clause de conscience et devoir de transfert</vt:lpstr>
      <vt:lpstr>Commission de contrôle et d'évaluation</vt:lpstr>
      <vt:lpstr>Vérification du respect des conditions légales</vt:lpstr>
      <vt:lpstr>Deux autres points d'attention</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 questions ?  www.droit.ulg.ac.be </dc:title>
  <dc:creator>Gilles Genicot</dc:creator>
  <cp:keywords/>
  <cp:lastModifiedBy>Absym André</cp:lastModifiedBy>
  <cp:revision>12</cp:revision>
  <dcterms:created xsi:type="dcterms:W3CDTF">2022-11-21T21:19:15Z</dcterms:created>
  <dcterms:modified xsi:type="dcterms:W3CDTF">2022-11-22T11:50:13Z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TC034180659991</vt:lpwstr>
  </property>
</Properties>
</file>