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6"/>
  </p:notesMasterIdLst>
  <p:sldIdLst>
    <p:sldId id="2991" r:id="rId5"/>
    <p:sldId id="2992" r:id="rId6"/>
    <p:sldId id="2962" r:id="rId7"/>
    <p:sldId id="2963" r:id="rId8"/>
    <p:sldId id="2964" r:id="rId9"/>
    <p:sldId id="2965" r:id="rId10"/>
    <p:sldId id="2966" r:id="rId11"/>
    <p:sldId id="2967" r:id="rId12"/>
    <p:sldId id="2995" r:id="rId13"/>
    <p:sldId id="2973" r:id="rId14"/>
    <p:sldId id="2996" r:id="rId15"/>
    <p:sldId id="2970" r:id="rId16"/>
    <p:sldId id="2971" r:id="rId17"/>
    <p:sldId id="2972" r:id="rId18"/>
    <p:sldId id="2998" r:id="rId19"/>
    <p:sldId id="2986" r:id="rId20"/>
    <p:sldId id="2997" r:id="rId21"/>
    <p:sldId id="2974" r:id="rId22"/>
    <p:sldId id="2975" r:id="rId23"/>
    <p:sldId id="2976" r:id="rId24"/>
    <p:sldId id="2977" r:id="rId25"/>
    <p:sldId id="2978" r:id="rId26"/>
    <p:sldId id="2979" r:id="rId27"/>
    <p:sldId id="2980" r:id="rId28"/>
    <p:sldId id="2999" r:id="rId29"/>
    <p:sldId id="2988" r:id="rId30"/>
    <p:sldId id="2989" r:id="rId31"/>
    <p:sldId id="2990" r:id="rId32"/>
    <p:sldId id="2993" r:id="rId33"/>
    <p:sldId id="2994" r:id="rId34"/>
    <p:sldId id="3000" r:id="rId35"/>
  </p:sldIdLst>
  <p:sldSz cx="12192000" cy="6858000"/>
  <p:notesSz cx="6797675"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2E40"/>
    <a:srgbClr val="69A1AB"/>
    <a:srgbClr val="FFFF00"/>
    <a:srgbClr val="236EE2"/>
    <a:srgbClr val="87492C"/>
    <a:srgbClr val="704B12"/>
    <a:srgbClr val="EBE7DD"/>
    <a:srgbClr val="F2C418"/>
    <a:srgbClr val="744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7976"/>
          </a:xfrm>
          <a:prstGeom prst="rect">
            <a:avLst/>
          </a:prstGeom>
        </p:spPr>
        <p:txBody>
          <a:bodyPr vert="horz" lIns="91001" tIns="45501" rIns="91001" bIns="45501" rtlCol="0"/>
          <a:lstStyle>
            <a:lvl1pPr algn="l">
              <a:defRPr sz="1200"/>
            </a:lvl1pPr>
          </a:lstStyle>
          <a:p>
            <a:endParaRPr lang="nl-BE"/>
          </a:p>
        </p:txBody>
      </p:sp>
      <p:sp>
        <p:nvSpPr>
          <p:cNvPr id="3" name="Tijdelijke aanduiding voor datum 2"/>
          <p:cNvSpPr>
            <a:spLocks noGrp="1"/>
          </p:cNvSpPr>
          <p:nvPr>
            <p:ph type="dt" idx="1"/>
          </p:nvPr>
        </p:nvSpPr>
        <p:spPr>
          <a:xfrm>
            <a:off x="3850444" y="0"/>
            <a:ext cx="2945659" cy="497976"/>
          </a:xfrm>
          <a:prstGeom prst="rect">
            <a:avLst/>
          </a:prstGeom>
        </p:spPr>
        <p:txBody>
          <a:bodyPr vert="horz" lIns="91001" tIns="45501" rIns="91001" bIns="45501" rtlCol="0"/>
          <a:lstStyle>
            <a:lvl1pPr algn="r">
              <a:defRPr sz="1200"/>
            </a:lvl1pPr>
          </a:lstStyle>
          <a:p>
            <a:fld id="{D41167ED-7D5C-4223-BD55-50DB6CB98DC8}" type="datetimeFigureOut">
              <a:rPr lang="nl-BE" smtClean="0"/>
              <a:t>24/11/2022</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001" tIns="45501" rIns="91001" bIns="45501" rtlCol="0" anchor="ctr"/>
          <a:lstStyle/>
          <a:p>
            <a:endParaRPr lang="nl-BE"/>
          </a:p>
        </p:txBody>
      </p:sp>
      <p:sp>
        <p:nvSpPr>
          <p:cNvPr id="5" name="Tijdelijke aanduiding voor notities 4"/>
          <p:cNvSpPr>
            <a:spLocks noGrp="1"/>
          </p:cNvSpPr>
          <p:nvPr>
            <p:ph type="body" sz="quarter" idx="3"/>
          </p:nvPr>
        </p:nvSpPr>
        <p:spPr>
          <a:xfrm>
            <a:off x="679768" y="4776431"/>
            <a:ext cx="5438140" cy="3907989"/>
          </a:xfrm>
          <a:prstGeom prst="rect">
            <a:avLst/>
          </a:prstGeom>
        </p:spPr>
        <p:txBody>
          <a:bodyPr vert="horz" lIns="91001" tIns="45501" rIns="91001" bIns="45501"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1" y="9427076"/>
            <a:ext cx="2945659" cy="497975"/>
          </a:xfrm>
          <a:prstGeom prst="rect">
            <a:avLst/>
          </a:prstGeom>
        </p:spPr>
        <p:txBody>
          <a:bodyPr vert="horz" lIns="91001" tIns="45501" rIns="91001" bIns="45501"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4" y="9427076"/>
            <a:ext cx="2945659" cy="497975"/>
          </a:xfrm>
          <a:prstGeom prst="rect">
            <a:avLst/>
          </a:prstGeom>
        </p:spPr>
        <p:txBody>
          <a:bodyPr vert="horz" lIns="91001" tIns="45501" rIns="91001" bIns="45501" rtlCol="0" anchor="b"/>
          <a:lstStyle>
            <a:lvl1pPr algn="r">
              <a:defRPr sz="1200"/>
            </a:lvl1pPr>
          </a:lstStyle>
          <a:p>
            <a:fld id="{C8A195FC-A6DB-4416-BCF3-70E0735735C2}" type="slidenum">
              <a:rPr lang="nl-BE" smtClean="0"/>
              <a:t>‹N°›</a:t>
            </a:fld>
            <a:endParaRPr lang="nl-BE"/>
          </a:p>
        </p:txBody>
      </p:sp>
    </p:spTree>
    <p:extLst>
      <p:ext uri="{BB962C8B-B14F-4D97-AF65-F5344CB8AC3E}">
        <p14:creationId xmlns:p14="http://schemas.microsoft.com/office/powerpoint/2010/main" val="1260436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nl-NL"/>
              <a:t>Klik om stijl te bewerken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11/24/2022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lleen titel Geen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6" name="Tijdelijke aanduiding voor voettekst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l-NL" dirty="0"/>
              <a:t>Een voettekst toevoegen</a:t>
            </a:r>
          </a:p>
        </p:txBody>
      </p:sp>
      <p:sp>
        <p:nvSpPr>
          <p:cNvPr id="7" name="Tijdelijke aanduiding voor dianumm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a:t>
            </a:fld>
            <a:endParaRPr lang="nl-NL" dirty="0"/>
          </a:p>
        </p:txBody>
      </p:sp>
    </p:spTree>
    <p:extLst>
      <p:ext uri="{BB962C8B-B14F-4D97-AF65-F5344CB8AC3E}">
        <p14:creationId xmlns:p14="http://schemas.microsoft.com/office/powerpoint/2010/main" val="389003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nl-NL"/>
              <a:t>Klik om stijl te bewerken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11/24/2022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NL"/>
              <a:t>Klik om stijl te bewerken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nl-NL"/>
              <a:t>Klik om stijl te bewerken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11/24/2022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11/24/2022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11/24/2022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26.sv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0.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hyperlink" Target="https://www.ehealth.fgov.be/fr/page/task-force-data-technology-against-corona"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6.sv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ndertitel 2">
            <a:extLst>
              <a:ext uri="{FF2B5EF4-FFF2-40B4-BE49-F238E27FC236}">
                <a16:creationId xmlns:a16="http://schemas.microsoft.com/office/drawing/2014/main" id="{BB5BEFCE-C68F-41DB-ACB9-41F5C2D1CD3D}"/>
              </a:ext>
            </a:extLst>
          </p:cNvPr>
          <p:cNvSpPr txBox="1">
            <a:spLocks/>
          </p:cNvSpPr>
          <p:nvPr/>
        </p:nvSpPr>
        <p:spPr>
          <a:xfrm>
            <a:off x="-209763" y="2902315"/>
            <a:ext cx="5122416" cy="1086237"/>
          </a:xfrm>
          <a:prstGeom prst="rect">
            <a:avLst/>
          </a:prstGeom>
        </p:spPr>
        <p:txBody>
          <a:bodyPr vert="horz" lIns="91440" tIns="45720" rIns="91440" bIns="45720" rtlCol="0">
            <a:no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bg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r>
              <a:rPr lang="fr-BE" sz="2800" b="1" cap="small" dirty="0">
                <a:solidFill>
                  <a:schemeClr val="tx1"/>
                </a:solidFill>
                <a:latin typeface="Calibri" panose="020F0502020204030204" pitchFamily="34" charset="0"/>
                <a:cs typeface="Calibri" panose="020F0502020204030204" pitchFamily="34" charset="0"/>
              </a:rPr>
              <a:t>Téléconsultation : </a:t>
            </a:r>
          </a:p>
          <a:p>
            <a:r>
              <a:rPr lang="fr-BE" sz="2800" b="1" cap="small" dirty="0">
                <a:solidFill>
                  <a:schemeClr val="tx1"/>
                </a:solidFill>
                <a:latin typeface="Calibri" panose="020F0502020204030204" pitchFamily="34" charset="0"/>
                <a:cs typeface="Calibri" panose="020F0502020204030204" pitchFamily="34" charset="0"/>
              </a:rPr>
              <a:t>droits &amp; responsabilités </a:t>
            </a:r>
            <a:endParaRPr lang="fr-BE" sz="2800" b="1" dirty="0">
              <a:solidFill>
                <a:schemeClr val="tx1"/>
              </a:solidFill>
              <a:latin typeface="Calibri" panose="020F0502020204030204" pitchFamily="34" charset="0"/>
              <a:cs typeface="Calibri" panose="020F0502020204030204" pitchFamily="34" charset="0"/>
            </a:endParaRPr>
          </a:p>
        </p:txBody>
      </p:sp>
      <p:pic>
        <p:nvPicPr>
          <p:cNvPr id="7" name="Image 6">
            <a:extLst>
              <a:ext uri="{FF2B5EF4-FFF2-40B4-BE49-F238E27FC236}">
                <a16:creationId xmlns:a16="http://schemas.microsoft.com/office/drawing/2014/main" id="{89C2DF7D-0F70-460C-91DF-6E3997D5CDC3}"/>
              </a:ext>
            </a:extLst>
          </p:cNvPr>
          <p:cNvPicPr>
            <a:picLocks noChangeAspect="1"/>
          </p:cNvPicPr>
          <p:nvPr/>
        </p:nvPicPr>
        <p:blipFill>
          <a:blip r:embed="rId2"/>
          <a:stretch>
            <a:fillRect/>
          </a:stretch>
        </p:blipFill>
        <p:spPr>
          <a:xfrm>
            <a:off x="4988271" y="0"/>
            <a:ext cx="7203729" cy="6858000"/>
          </a:xfrm>
          <a:prstGeom prst="rect">
            <a:avLst/>
          </a:prstGeom>
          <a:scene3d>
            <a:camera prst="orthographicFront">
              <a:rot lat="0" lon="10799999" rev="0"/>
            </a:camera>
            <a:lightRig rig="threePt" dir="t"/>
          </a:scene3d>
        </p:spPr>
      </p:pic>
      <p:sp>
        <p:nvSpPr>
          <p:cNvPr id="8" name="Ondertitel 2">
            <a:extLst>
              <a:ext uri="{FF2B5EF4-FFF2-40B4-BE49-F238E27FC236}">
                <a16:creationId xmlns:a16="http://schemas.microsoft.com/office/drawing/2014/main" id="{ACB19A60-0DE2-4DBC-87A3-1CCE77D248B1}"/>
              </a:ext>
            </a:extLst>
          </p:cNvPr>
          <p:cNvSpPr txBox="1">
            <a:spLocks/>
          </p:cNvSpPr>
          <p:nvPr/>
        </p:nvSpPr>
        <p:spPr>
          <a:xfrm>
            <a:off x="555263" y="2093120"/>
            <a:ext cx="6831673" cy="1086237"/>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fr-BE" sz="4400" b="1" cap="small" dirty="0">
                <a:solidFill>
                  <a:srgbClr val="FFFF00"/>
                </a:solidFill>
                <a:latin typeface="Calibri" panose="020F0502020204030204" pitchFamily="34" charset="0"/>
                <a:cs typeface="Calibri" panose="020F0502020204030204" pitchFamily="34" charset="0"/>
              </a:rPr>
              <a:t>Soins</a:t>
            </a:r>
            <a:r>
              <a:rPr lang="nl-BE" sz="4400" b="1" cap="small" dirty="0">
                <a:solidFill>
                  <a:srgbClr val="FFFF00"/>
                </a:solidFill>
                <a:latin typeface="Calibri" panose="020F0502020204030204" pitchFamily="34" charset="0"/>
                <a:cs typeface="Calibri" panose="020F0502020204030204" pitchFamily="34" charset="0"/>
              </a:rPr>
              <a:t> à distance</a:t>
            </a:r>
            <a:endParaRPr lang="nl-BE" sz="4400" b="1" dirty="0">
              <a:solidFill>
                <a:srgbClr val="FFFF00"/>
              </a:solidFill>
              <a:latin typeface="Calibri" panose="020F0502020204030204" pitchFamily="34" charset="0"/>
              <a:cs typeface="Calibri" panose="020F0502020204030204" pitchFamily="34" charset="0"/>
            </a:endParaRPr>
          </a:p>
        </p:txBody>
      </p:sp>
      <p:sp>
        <p:nvSpPr>
          <p:cNvPr id="9" name="Titel 4">
            <a:extLst>
              <a:ext uri="{FF2B5EF4-FFF2-40B4-BE49-F238E27FC236}">
                <a16:creationId xmlns:a16="http://schemas.microsoft.com/office/drawing/2014/main" id="{CCC785E9-F40B-43B4-BAE9-7B8538362BDD}"/>
              </a:ext>
            </a:extLst>
          </p:cNvPr>
          <p:cNvSpPr txBox="1">
            <a:spLocks/>
          </p:cNvSpPr>
          <p:nvPr/>
        </p:nvSpPr>
        <p:spPr>
          <a:xfrm>
            <a:off x="6562725" y="5479292"/>
            <a:ext cx="4943475" cy="1415528"/>
          </a:xfrm>
          <a:prstGeom prst="rect">
            <a:avLst/>
          </a:prstGeom>
          <a:ln>
            <a:noFill/>
          </a:ln>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1">
                    <a:lumMod val="75000"/>
                    <a:lumOff val="25000"/>
                  </a:schemeClr>
                </a:solidFill>
                <a:latin typeface="+mj-lt"/>
                <a:ea typeface="+mj-ea"/>
                <a:cs typeface="+mj-cs"/>
              </a:defRPr>
            </a:lvl1pPr>
          </a:lstStyle>
          <a:p>
            <a:pPr algn="r"/>
            <a:r>
              <a:rPr lang="fr-FR" sz="2400" dirty="0">
                <a:solidFill>
                  <a:schemeClr val="tx1"/>
                </a:solidFill>
                <a:latin typeface="Calibri" panose="020F0502020204030204" pitchFamily="34" charset="0"/>
                <a:cs typeface="Calibri" panose="020F0502020204030204" pitchFamily="34" charset="0"/>
              </a:rPr>
              <a:t>Liège, 26 novembre 2022</a:t>
            </a:r>
          </a:p>
          <a:p>
            <a:pPr algn="r"/>
            <a:r>
              <a:rPr lang="fr-FR" sz="2400" dirty="0" err="1">
                <a:solidFill>
                  <a:schemeClr val="tx1"/>
                </a:solidFill>
                <a:latin typeface="Calibri" panose="020F0502020204030204" pitchFamily="34" charset="0"/>
                <a:cs typeface="Calibri" panose="020F0502020204030204" pitchFamily="34" charset="0"/>
              </a:rPr>
              <a:t>ABSyM</a:t>
            </a:r>
            <a:endParaRPr lang="fr-FR"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159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7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al 10" descr="Tweede laag hiërarchie kleur grote cirkel">
            <a:extLst>
              <a:ext uri="{FF2B5EF4-FFF2-40B4-BE49-F238E27FC236}">
                <a16:creationId xmlns:a16="http://schemas.microsoft.com/office/drawing/2014/main" id="{027BD28F-2C3B-44D0-84E1-5AE5EB0DF2AB}"/>
              </a:ext>
            </a:extLst>
          </p:cNvPr>
          <p:cNvSpPr/>
          <p:nvPr/>
        </p:nvSpPr>
        <p:spPr>
          <a:xfrm>
            <a:off x="916035" y="1608136"/>
            <a:ext cx="769600" cy="73567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BE" sz="2800"/>
          </a:p>
        </p:txBody>
      </p:sp>
      <p:sp>
        <p:nvSpPr>
          <p:cNvPr id="3" name="Titel 1">
            <a:extLst>
              <a:ext uri="{FF2B5EF4-FFF2-40B4-BE49-F238E27FC236}">
                <a16:creationId xmlns:a16="http://schemas.microsoft.com/office/drawing/2014/main" id="{D0420582-0758-4CEB-AF80-7AC164652C37}"/>
              </a:ext>
            </a:extLst>
          </p:cNvPr>
          <p:cNvSpPr txBox="1">
            <a:spLocks/>
          </p:cNvSpPr>
          <p:nvPr/>
        </p:nvSpPr>
        <p:spPr>
          <a:xfrm>
            <a:off x="1779544" y="355906"/>
            <a:ext cx="10393627"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1">
                    <a:lumMod val="75000"/>
                    <a:lumOff val="25000"/>
                  </a:schemeClr>
                </a:solidFill>
                <a:latin typeface="+mj-lt"/>
                <a:ea typeface="+mj-ea"/>
                <a:cs typeface="+mj-cs"/>
              </a:defRPr>
            </a:lvl1pPr>
          </a:lstStyle>
          <a:p>
            <a:r>
              <a:rPr lang="fr-FR" sz="4000" b="1" cap="small" dirty="0">
                <a:solidFill>
                  <a:schemeClr val="accent5">
                    <a:lumMod val="50000"/>
                  </a:schemeClr>
                </a:solidFill>
                <a:latin typeface="Calibri" panose="020F0502020204030204" pitchFamily="34" charset="0"/>
                <a:cs typeface="Calibri" panose="020F0502020204030204" pitchFamily="34" charset="0"/>
              </a:rPr>
              <a:t>Le droit &amp; ses caractéristiques</a:t>
            </a:r>
            <a:endParaRPr lang="fr-FR" sz="3200" dirty="0"/>
          </a:p>
        </p:txBody>
      </p:sp>
      <p:grpSp>
        <p:nvGrpSpPr>
          <p:cNvPr id="4" name="Groep 3" descr="Kleine cirkel met een 2 erin om aan te geven dat dit stap 2 is">
            <a:extLst>
              <a:ext uri="{FF2B5EF4-FFF2-40B4-BE49-F238E27FC236}">
                <a16:creationId xmlns:a16="http://schemas.microsoft.com/office/drawing/2014/main" id="{82E97DA5-F0AD-40EA-BFA0-319F48B92EF0}"/>
              </a:ext>
            </a:extLst>
          </p:cNvPr>
          <p:cNvGrpSpPr/>
          <p:nvPr/>
        </p:nvGrpSpPr>
        <p:grpSpPr bwMode="blackWhite">
          <a:xfrm>
            <a:off x="930761" y="297995"/>
            <a:ext cx="707073" cy="714649"/>
            <a:chOff x="7025069" y="711274"/>
            <a:chExt cx="409838" cy="409838"/>
          </a:xfrm>
          <a:solidFill>
            <a:schemeClr val="accent3"/>
          </a:solidFill>
        </p:grpSpPr>
        <p:sp>
          <p:nvSpPr>
            <p:cNvPr id="5" name="Ovaal 4" descr="Kleine cirkel">
              <a:extLst>
                <a:ext uri="{FF2B5EF4-FFF2-40B4-BE49-F238E27FC236}">
                  <a16:creationId xmlns:a16="http://schemas.microsoft.com/office/drawing/2014/main" id="{A9854A75-F0CF-4A09-ABC4-FAC5710E19FD}"/>
                </a:ext>
              </a:extLst>
            </p:cNvPr>
            <p:cNvSpPr/>
            <p:nvPr/>
          </p:nvSpPr>
          <p:spPr bwMode="blackWhite">
            <a:xfrm>
              <a:off x="7025069" y="711274"/>
              <a:ext cx="409838" cy="409838"/>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6" name="Tekstvak 5" descr="Cijfer 2">
              <a:extLst>
                <a:ext uri="{FF2B5EF4-FFF2-40B4-BE49-F238E27FC236}">
                  <a16:creationId xmlns:a16="http://schemas.microsoft.com/office/drawing/2014/main" id="{C2E2F0D8-520D-4452-92B6-9385A09FFF6A}"/>
                </a:ext>
              </a:extLst>
            </p:cNvPr>
            <p:cNvSpPr txBox="1">
              <a:spLocks noChangeAspect="1"/>
            </p:cNvSpPr>
            <p:nvPr/>
          </p:nvSpPr>
          <p:spPr bwMode="blackWhite">
            <a:xfrm>
              <a:off x="7088038" y="783815"/>
              <a:ext cx="283899" cy="264756"/>
            </a:xfrm>
            <a:prstGeom prst="rect">
              <a:avLst/>
            </a:prstGeom>
            <a:grpFill/>
            <a:ln>
              <a:solidFill>
                <a:schemeClr val="accent3"/>
              </a:solidFill>
            </a:ln>
          </p:spPr>
          <p:txBody>
            <a:bodyPr wrap="square" rtlCol="0">
              <a:spAutoFit/>
            </a:bodyPr>
            <a:lstStyle/>
            <a:p>
              <a:pPr algn="ctr" rtl="0"/>
              <a:r>
                <a:rPr lang="nl-NL" sz="2400" dirty="0">
                  <a:solidFill>
                    <a:schemeClr val="bg1"/>
                  </a:solidFill>
                  <a:latin typeface="Segoe UI Semibold" panose="020B0702040204020203" pitchFamily="34" charset="0"/>
                  <a:cs typeface="Segoe UI Semibold" panose="020B0702040204020203" pitchFamily="34" charset="0"/>
                </a:rPr>
                <a:t>*</a:t>
              </a:r>
            </a:p>
          </p:txBody>
        </p:sp>
      </p:grpSp>
      <p:sp>
        <p:nvSpPr>
          <p:cNvPr id="7" name="Tijdelijke aanduiding voor inhoud 1">
            <a:extLst>
              <a:ext uri="{FF2B5EF4-FFF2-40B4-BE49-F238E27FC236}">
                <a16:creationId xmlns:a16="http://schemas.microsoft.com/office/drawing/2014/main" id="{8908B9EF-C808-4CE1-B1C8-EE8BD448B949}"/>
              </a:ext>
            </a:extLst>
          </p:cNvPr>
          <p:cNvSpPr txBox="1">
            <a:spLocks/>
          </p:cNvSpPr>
          <p:nvPr/>
        </p:nvSpPr>
        <p:spPr>
          <a:xfrm>
            <a:off x="904461" y="1526993"/>
            <a:ext cx="11287539" cy="5495580"/>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nl-BE" sz="800" dirty="0">
              <a:latin typeface="Calibri" panose="020F0502020204030204" pitchFamily="34" charset="0"/>
              <a:cs typeface="Calibri" panose="020F0502020204030204" pitchFamily="34" charset="0"/>
            </a:endParaRPr>
          </a:p>
          <a:p>
            <a:pPr marL="0" indent="0">
              <a:buFont typeface="Franklin Gothic Book" panose="020B0503020102020204" pitchFamily="34" charset="0"/>
              <a:buNone/>
            </a:pPr>
            <a:endParaRPr lang="nl-BE" sz="3200" dirty="0">
              <a:latin typeface="Calibri Light" panose="020F0302020204030204" pitchFamily="34" charset="0"/>
              <a:cs typeface="Calibri Light" panose="020F0302020204030204" pitchFamily="34" charset="0"/>
            </a:endParaRPr>
          </a:p>
          <a:p>
            <a:pPr marL="0" indent="0">
              <a:buFont typeface="Franklin Gothic Book" panose="020B0503020102020204" pitchFamily="34" charset="0"/>
              <a:buNone/>
            </a:pPr>
            <a:endParaRPr lang="nl-BE" sz="3200" dirty="0"/>
          </a:p>
        </p:txBody>
      </p:sp>
      <p:sp>
        <p:nvSpPr>
          <p:cNvPr id="20" name="Ovaal 10" descr="Tweede laag hiërarchie kleur grote cirkel">
            <a:extLst>
              <a:ext uri="{FF2B5EF4-FFF2-40B4-BE49-F238E27FC236}">
                <a16:creationId xmlns:a16="http://schemas.microsoft.com/office/drawing/2014/main" id="{B642DE3C-7E4F-4275-8AAA-689453CB390E}"/>
              </a:ext>
            </a:extLst>
          </p:cNvPr>
          <p:cNvSpPr/>
          <p:nvPr/>
        </p:nvSpPr>
        <p:spPr>
          <a:xfrm>
            <a:off x="916035" y="4376394"/>
            <a:ext cx="769600" cy="73567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BE" sz="2800"/>
          </a:p>
        </p:txBody>
      </p:sp>
      <p:sp>
        <p:nvSpPr>
          <p:cNvPr id="12" name="ZoneTexte 11">
            <a:extLst>
              <a:ext uri="{FF2B5EF4-FFF2-40B4-BE49-F238E27FC236}">
                <a16:creationId xmlns:a16="http://schemas.microsoft.com/office/drawing/2014/main" id="{F9715C19-549D-4B35-B2E5-50BDDAD678DC}"/>
              </a:ext>
            </a:extLst>
          </p:cNvPr>
          <p:cNvSpPr txBox="1"/>
          <p:nvPr/>
        </p:nvSpPr>
        <p:spPr>
          <a:xfrm>
            <a:off x="1841875" y="4513397"/>
            <a:ext cx="3009157" cy="523220"/>
          </a:xfrm>
          <a:prstGeom prst="rect">
            <a:avLst/>
          </a:prstGeom>
          <a:noFill/>
        </p:spPr>
        <p:txBody>
          <a:bodyPr wrap="none" rtlCol="0">
            <a:spAutoFit/>
          </a:bodyPr>
          <a:lstStyle/>
          <a:p>
            <a:r>
              <a:rPr lang="fr-BE" sz="2800" i="1" dirty="0">
                <a:latin typeface="Calibri "/>
                <a:cs typeface="Calibri Light" panose="020F0302020204030204" pitchFamily="34" charset="0"/>
              </a:rPr>
              <a:t>« vide juridique » ? </a:t>
            </a:r>
            <a:endParaRPr lang="fr-BE" sz="2800" i="1" dirty="0"/>
          </a:p>
        </p:txBody>
      </p:sp>
      <p:pic>
        <p:nvPicPr>
          <p:cNvPr id="8" name="Graphique 7" descr="Puzzle">
            <a:extLst>
              <a:ext uri="{FF2B5EF4-FFF2-40B4-BE49-F238E27FC236}">
                <a16:creationId xmlns:a16="http://schemas.microsoft.com/office/drawing/2014/main" id="{08C4F1FF-1E1D-451B-80FD-1175DC6133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1896" y="1744866"/>
            <a:ext cx="506456" cy="506456"/>
          </a:xfrm>
          <a:prstGeom prst="rect">
            <a:avLst/>
          </a:prstGeom>
        </p:spPr>
      </p:pic>
      <p:sp>
        <p:nvSpPr>
          <p:cNvPr id="28" name="ZoneTexte 27">
            <a:extLst>
              <a:ext uri="{FF2B5EF4-FFF2-40B4-BE49-F238E27FC236}">
                <a16:creationId xmlns:a16="http://schemas.microsoft.com/office/drawing/2014/main" id="{E01E67BE-F779-4C8B-9B9B-47652D374026}"/>
              </a:ext>
            </a:extLst>
          </p:cNvPr>
          <p:cNvSpPr txBox="1"/>
          <p:nvPr/>
        </p:nvSpPr>
        <p:spPr>
          <a:xfrm>
            <a:off x="1851311" y="1654648"/>
            <a:ext cx="6641818" cy="523220"/>
          </a:xfrm>
          <a:prstGeom prst="rect">
            <a:avLst/>
          </a:prstGeom>
          <a:noFill/>
        </p:spPr>
        <p:txBody>
          <a:bodyPr wrap="square" rtlCol="0">
            <a:spAutoFit/>
          </a:bodyPr>
          <a:lstStyle/>
          <a:p>
            <a:r>
              <a:rPr lang="fr-BE" sz="2800" i="1" dirty="0">
                <a:latin typeface="Calibri "/>
                <a:cs typeface="Calibri Light" panose="020F0302020204030204" pitchFamily="34" charset="0"/>
              </a:rPr>
              <a:t>caractère performatif</a:t>
            </a:r>
            <a:endParaRPr lang="fr-BE" sz="2800" i="1" dirty="0"/>
          </a:p>
        </p:txBody>
      </p:sp>
      <p:sp>
        <p:nvSpPr>
          <p:cNvPr id="32" name="Ovaal 10" descr="Tweede laag hiërarchie kleur grote cirkel">
            <a:extLst>
              <a:ext uri="{FF2B5EF4-FFF2-40B4-BE49-F238E27FC236}">
                <a16:creationId xmlns:a16="http://schemas.microsoft.com/office/drawing/2014/main" id="{815C3306-3554-4642-BBEF-661938F353C0}"/>
              </a:ext>
            </a:extLst>
          </p:cNvPr>
          <p:cNvSpPr/>
          <p:nvPr/>
        </p:nvSpPr>
        <p:spPr>
          <a:xfrm>
            <a:off x="925210" y="2549097"/>
            <a:ext cx="769600" cy="73567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BE" sz="2800"/>
          </a:p>
        </p:txBody>
      </p:sp>
      <p:pic>
        <p:nvPicPr>
          <p:cNvPr id="33" name="Graphique 32" descr="Puzzle">
            <a:extLst>
              <a:ext uri="{FF2B5EF4-FFF2-40B4-BE49-F238E27FC236}">
                <a16:creationId xmlns:a16="http://schemas.microsoft.com/office/drawing/2014/main" id="{32EC0CF2-62FD-434A-B65F-6699BAE30A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071" y="2685827"/>
            <a:ext cx="506456" cy="506456"/>
          </a:xfrm>
          <a:prstGeom prst="rect">
            <a:avLst/>
          </a:prstGeom>
        </p:spPr>
      </p:pic>
      <p:sp>
        <p:nvSpPr>
          <p:cNvPr id="34" name="ZoneTexte 33">
            <a:extLst>
              <a:ext uri="{FF2B5EF4-FFF2-40B4-BE49-F238E27FC236}">
                <a16:creationId xmlns:a16="http://schemas.microsoft.com/office/drawing/2014/main" id="{198DF1CC-D234-49E2-BF29-5652A9BB51C2}"/>
              </a:ext>
            </a:extLst>
          </p:cNvPr>
          <p:cNvSpPr txBox="1"/>
          <p:nvPr/>
        </p:nvSpPr>
        <p:spPr>
          <a:xfrm>
            <a:off x="1860486" y="2595609"/>
            <a:ext cx="6641818" cy="523220"/>
          </a:xfrm>
          <a:prstGeom prst="rect">
            <a:avLst/>
          </a:prstGeom>
          <a:noFill/>
        </p:spPr>
        <p:txBody>
          <a:bodyPr wrap="square" rtlCol="0">
            <a:spAutoFit/>
          </a:bodyPr>
          <a:lstStyle/>
          <a:p>
            <a:r>
              <a:rPr lang="fr-BE" sz="2800" i="1" dirty="0">
                <a:latin typeface="Calibri "/>
                <a:cs typeface="Calibri Light" panose="020F0302020204030204" pitchFamily="34" charset="0"/>
              </a:rPr>
              <a:t>caractère achrone et universel  </a:t>
            </a:r>
            <a:endParaRPr lang="fr-BE" sz="2800" i="1" dirty="0"/>
          </a:p>
        </p:txBody>
      </p:sp>
      <p:sp>
        <p:nvSpPr>
          <p:cNvPr id="35" name="Ovaal 10" descr="Tweede laag hiërarchie kleur grote cirkel">
            <a:extLst>
              <a:ext uri="{FF2B5EF4-FFF2-40B4-BE49-F238E27FC236}">
                <a16:creationId xmlns:a16="http://schemas.microsoft.com/office/drawing/2014/main" id="{1AD74B2E-8A6D-4BCA-A07C-3DA1A0475240}"/>
              </a:ext>
            </a:extLst>
          </p:cNvPr>
          <p:cNvSpPr/>
          <p:nvPr/>
        </p:nvSpPr>
        <p:spPr>
          <a:xfrm>
            <a:off x="925210" y="3489063"/>
            <a:ext cx="769600" cy="73567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BE" sz="2800"/>
          </a:p>
        </p:txBody>
      </p:sp>
      <p:pic>
        <p:nvPicPr>
          <p:cNvPr id="36" name="Graphique 35" descr="Puzzle">
            <a:extLst>
              <a:ext uri="{FF2B5EF4-FFF2-40B4-BE49-F238E27FC236}">
                <a16:creationId xmlns:a16="http://schemas.microsoft.com/office/drawing/2014/main" id="{93CB7C6C-8F51-4DE9-BF51-82350648A0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071" y="3625793"/>
            <a:ext cx="506456" cy="506456"/>
          </a:xfrm>
          <a:prstGeom prst="rect">
            <a:avLst/>
          </a:prstGeom>
        </p:spPr>
      </p:pic>
      <p:sp>
        <p:nvSpPr>
          <p:cNvPr id="37" name="ZoneTexte 36">
            <a:extLst>
              <a:ext uri="{FF2B5EF4-FFF2-40B4-BE49-F238E27FC236}">
                <a16:creationId xmlns:a16="http://schemas.microsoft.com/office/drawing/2014/main" id="{FC6C6CCE-7438-499B-840C-B3BC3A2C48CD}"/>
              </a:ext>
            </a:extLst>
          </p:cNvPr>
          <p:cNvSpPr txBox="1"/>
          <p:nvPr/>
        </p:nvSpPr>
        <p:spPr>
          <a:xfrm>
            <a:off x="1860486" y="3535575"/>
            <a:ext cx="6641818" cy="523220"/>
          </a:xfrm>
          <a:prstGeom prst="rect">
            <a:avLst/>
          </a:prstGeom>
          <a:noFill/>
        </p:spPr>
        <p:txBody>
          <a:bodyPr wrap="square" rtlCol="0">
            <a:spAutoFit/>
          </a:bodyPr>
          <a:lstStyle/>
          <a:p>
            <a:r>
              <a:rPr lang="fr-BE" sz="2800" i="1" dirty="0">
                <a:latin typeface="Calibri "/>
                <a:cs typeface="Calibri Light" panose="020F0302020204030204" pitchFamily="34" charset="0"/>
              </a:rPr>
              <a:t>caractère coercitif </a:t>
            </a:r>
            <a:r>
              <a:rPr lang="fr-BE" sz="2800" i="1" dirty="0">
                <a:latin typeface="Franklin Gothic Book" panose="020B0503020102020204" pitchFamily="34" charset="0"/>
                <a:cs typeface="Calibri Light" panose="020F0302020204030204" pitchFamily="34" charset="0"/>
              </a:rPr>
              <a:t>→ « responsabilité »</a:t>
            </a:r>
            <a:endParaRPr lang="fr-BE" sz="2800" i="1" dirty="0"/>
          </a:p>
        </p:txBody>
      </p:sp>
      <p:pic>
        <p:nvPicPr>
          <p:cNvPr id="10" name="Graphique 9" descr="Tableau décisionnel">
            <a:extLst>
              <a:ext uri="{FF2B5EF4-FFF2-40B4-BE49-F238E27FC236}">
                <a16:creationId xmlns:a16="http://schemas.microsoft.com/office/drawing/2014/main" id="{D5CCEEBA-38BE-455F-8983-E4D27721F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9147" y="4446420"/>
            <a:ext cx="516825" cy="516825"/>
          </a:xfrm>
          <a:prstGeom prst="rect">
            <a:avLst/>
          </a:prstGeom>
        </p:spPr>
      </p:pic>
      <p:sp>
        <p:nvSpPr>
          <p:cNvPr id="38" name="Ovaal 10" descr="Tweede laag hiërarchie kleur grote cirkel">
            <a:extLst>
              <a:ext uri="{FF2B5EF4-FFF2-40B4-BE49-F238E27FC236}">
                <a16:creationId xmlns:a16="http://schemas.microsoft.com/office/drawing/2014/main" id="{53F06643-038C-4F93-9531-CCDBCAC682D2}"/>
              </a:ext>
            </a:extLst>
          </p:cNvPr>
          <p:cNvSpPr/>
          <p:nvPr/>
        </p:nvSpPr>
        <p:spPr>
          <a:xfrm>
            <a:off x="927590" y="5275322"/>
            <a:ext cx="769600" cy="73567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BE" sz="2800"/>
          </a:p>
        </p:txBody>
      </p:sp>
      <p:sp>
        <p:nvSpPr>
          <p:cNvPr id="39" name="ZoneTexte 38">
            <a:extLst>
              <a:ext uri="{FF2B5EF4-FFF2-40B4-BE49-F238E27FC236}">
                <a16:creationId xmlns:a16="http://schemas.microsoft.com/office/drawing/2014/main" id="{BF755CB7-179C-4591-9A8E-E47BF3FB2E8E}"/>
              </a:ext>
            </a:extLst>
          </p:cNvPr>
          <p:cNvSpPr txBox="1"/>
          <p:nvPr/>
        </p:nvSpPr>
        <p:spPr>
          <a:xfrm>
            <a:off x="1853430" y="5412325"/>
            <a:ext cx="4847802" cy="523220"/>
          </a:xfrm>
          <a:prstGeom prst="rect">
            <a:avLst/>
          </a:prstGeom>
          <a:noFill/>
        </p:spPr>
        <p:txBody>
          <a:bodyPr wrap="none" rtlCol="0">
            <a:spAutoFit/>
          </a:bodyPr>
          <a:lstStyle/>
          <a:p>
            <a:r>
              <a:rPr lang="fr-BE" sz="2800" i="1" dirty="0">
                <a:latin typeface="Calibri "/>
                <a:cs typeface="Calibri Light" panose="020F0302020204030204" pitchFamily="34" charset="0"/>
              </a:rPr>
              <a:t>Ø </a:t>
            </a:r>
            <a:r>
              <a:rPr lang="fr-BE" sz="2800" dirty="0">
                <a:latin typeface="Calibri "/>
                <a:cs typeface="Calibri Light" panose="020F0302020204030204" pitchFamily="34" charset="0"/>
              </a:rPr>
              <a:t>ius specialis </a:t>
            </a:r>
            <a:r>
              <a:rPr lang="fr-BE" sz="2800" i="1" dirty="0">
                <a:latin typeface="Franklin Gothic Book" panose="020B0503020102020204" pitchFamily="34" charset="0"/>
                <a:cs typeface="Calibri Light" panose="020F0302020204030204" pitchFamily="34" charset="0"/>
              </a:rPr>
              <a:t>→ </a:t>
            </a:r>
            <a:r>
              <a:rPr lang="fr-BE" sz="2800" dirty="0">
                <a:latin typeface="Franklin Gothic Book" panose="020B0503020102020204" pitchFamily="34" charset="0"/>
                <a:cs typeface="Calibri Light" panose="020F0302020204030204" pitchFamily="34" charset="0"/>
              </a:rPr>
              <a:t>ius generalis !</a:t>
            </a:r>
            <a:endParaRPr lang="fr-BE" sz="2800" i="1" dirty="0"/>
          </a:p>
        </p:txBody>
      </p:sp>
      <p:pic>
        <p:nvPicPr>
          <p:cNvPr id="40" name="Graphique 39" descr="Tableau décisionnel">
            <a:extLst>
              <a:ext uri="{FF2B5EF4-FFF2-40B4-BE49-F238E27FC236}">
                <a16:creationId xmlns:a16="http://schemas.microsoft.com/office/drawing/2014/main" id="{67968CB8-EE15-4E5A-B7B5-5521129AB4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0702" y="5345348"/>
            <a:ext cx="516825" cy="516825"/>
          </a:xfrm>
          <a:prstGeom prst="rect">
            <a:avLst/>
          </a:prstGeom>
        </p:spPr>
      </p:pic>
    </p:spTree>
    <p:extLst>
      <p:ext uri="{BB962C8B-B14F-4D97-AF65-F5344CB8AC3E}">
        <p14:creationId xmlns:p14="http://schemas.microsoft.com/office/powerpoint/2010/main" val="4252016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0CA40C03-D8BE-42D5-89C8-BC1EC955EFD4}"/>
              </a:ext>
            </a:extLst>
          </p:cNvPr>
          <p:cNvPicPr>
            <a:picLocks noChangeAspect="1"/>
          </p:cNvPicPr>
          <p:nvPr/>
        </p:nvPicPr>
        <p:blipFill>
          <a:blip r:embed="rId2"/>
          <a:stretch>
            <a:fillRect/>
          </a:stretch>
        </p:blipFill>
        <p:spPr>
          <a:xfrm>
            <a:off x="6270171" y="47625"/>
            <a:ext cx="5921829" cy="6810375"/>
          </a:xfrm>
          <a:prstGeom prst="rect">
            <a:avLst/>
          </a:prstGeom>
        </p:spPr>
      </p:pic>
      <p:sp>
        <p:nvSpPr>
          <p:cNvPr id="5" name="Tekstvak 3">
            <a:extLst>
              <a:ext uri="{FF2B5EF4-FFF2-40B4-BE49-F238E27FC236}">
                <a16:creationId xmlns:a16="http://schemas.microsoft.com/office/drawing/2014/main" id="{11BA14CD-8D9C-4EBD-A4B2-F8F7BEC32684}"/>
              </a:ext>
            </a:extLst>
          </p:cNvPr>
          <p:cNvSpPr txBox="1"/>
          <p:nvPr/>
        </p:nvSpPr>
        <p:spPr>
          <a:xfrm>
            <a:off x="174171" y="2102327"/>
            <a:ext cx="5747659" cy="1692771"/>
          </a:xfrm>
          <a:prstGeom prst="rect">
            <a:avLst/>
          </a:prstGeom>
          <a:noFill/>
        </p:spPr>
        <p:txBody>
          <a:bodyPr wrap="square" rtlCol="0">
            <a:spAutoFit/>
          </a:bodyPr>
          <a:lstStyle/>
          <a:p>
            <a:r>
              <a:rPr lang="fr-BE" sz="2600" b="1" dirty="0">
                <a:solidFill>
                  <a:srgbClr val="FFFF00"/>
                </a:solidFill>
                <a:latin typeface="Calibri" panose="020F0502020204030204" pitchFamily="34" charset="0"/>
                <a:cs typeface="Calibri" panose="020F0502020204030204" pitchFamily="34" charset="0"/>
              </a:rPr>
              <a:t>Comment la question des « responsabilités » se pose-t-elle, pour le professionnel de la santé, dans le domaine de la santé numérique…</a:t>
            </a:r>
          </a:p>
        </p:txBody>
      </p:sp>
    </p:spTree>
    <p:extLst>
      <p:ext uri="{BB962C8B-B14F-4D97-AF65-F5344CB8AC3E}">
        <p14:creationId xmlns:p14="http://schemas.microsoft.com/office/powerpoint/2010/main" val="3686969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0420582-0758-4CEB-AF80-7AC164652C37}"/>
              </a:ext>
            </a:extLst>
          </p:cNvPr>
          <p:cNvSpPr txBox="1">
            <a:spLocks/>
          </p:cNvSpPr>
          <p:nvPr/>
        </p:nvSpPr>
        <p:spPr>
          <a:xfrm>
            <a:off x="1779544" y="355906"/>
            <a:ext cx="10393627"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1">
                    <a:lumMod val="75000"/>
                    <a:lumOff val="25000"/>
                  </a:schemeClr>
                </a:solidFill>
                <a:latin typeface="+mj-lt"/>
                <a:ea typeface="+mj-ea"/>
                <a:cs typeface="+mj-cs"/>
              </a:defRPr>
            </a:lvl1pPr>
          </a:lstStyle>
          <a:p>
            <a:r>
              <a:rPr lang="fr-FR" sz="4000" b="1" cap="small" dirty="0">
                <a:solidFill>
                  <a:schemeClr val="accent5">
                    <a:lumMod val="50000"/>
                  </a:schemeClr>
                </a:solidFill>
                <a:latin typeface="Calibri" panose="020F0502020204030204" pitchFamily="34" charset="0"/>
                <a:cs typeface="Calibri" panose="020F0502020204030204" pitchFamily="34" charset="0"/>
              </a:rPr>
              <a:t>La complexité des questions de « responsabilités »</a:t>
            </a:r>
            <a:endParaRPr lang="fr-FR" sz="3200" dirty="0"/>
          </a:p>
        </p:txBody>
      </p:sp>
      <p:grpSp>
        <p:nvGrpSpPr>
          <p:cNvPr id="4" name="Groep 3" descr="Kleine cirkel met een 2 erin om aan te geven dat dit stap 2 is">
            <a:extLst>
              <a:ext uri="{FF2B5EF4-FFF2-40B4-BE49-F238E27FC236}">
                <a16:creationId xmlns:a16="http://schemas.microsoft.com/office/drawing/2014/main" id="{82E97DA5-F0AD-40EA-BFA0-319F48B92EF0}"/>
              </a:ext>
            </a:extLst>
          </p:cNvPr>
          <p:cNvGrpSpPr/>
          <p:nvPr/>
        </p:nvGrpSpPr>
        <p:grpSpPr bwMode="blackWhite">
          <a:xfrm>
            <a:off x="930761" y="297995"/>
            <a:ext cx="707073" cy="714649"/>
            <a:chOff x="7025069" y="711274"/>
            <a:chExt cx="409838" cy="409838"/>
          </a:xfrm>
          <a:solidFill>
            <a:schemeClr val="accent3"/>
          </a:solidFill>
        </p:grpSpPr>
        <p:sp>
          <p:nvSpPr>
            <p:cNvPr id="5" name="Ovaal 4" descr="Kleine cirkel">
              <a:extLst>
                <a:ext uri="{FF2B5EF4-FFF2-40B4-BE49-F238E27FC236}">
                  <a16:creationId xmlns:a16="http://schemas.microsoft.com/office/drawing/2014/main" id="{A9854A75-F0CF-4A09-ABC4-FAC5710E19FD}"/>
                </a:ext>
              </a:extLst>
            </p:cNvPr>
            <p:cNvSpPr/>
            <p:nvPr/>
          </p:nvSpPr>
          <p:spPr bwMode="blackWhite">
            <a:xfrm>
              <a:off x="7025069" y="711274"/>
              <a:ext cx="409838" cy="409838"/>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6" name="Tekstvak 5" descr="Cijfer 2">
              <a:extLst>
                <a:ext uri="{FF2B5EF4-FFF2-40B4-BE49-F238E27FC236}">
                  <a16:creationId xmlns:a16="http://schemas.microsoft.com/office/drawing/2014/main" id="{C2E2F0D8-520D-4452-92B6-9385A09FFF6A}"/>
                </a:ext>
              </a:extLst>
            </p:cNvPr>
            <p:cNvSpPr txBox="1">
              <a:spLocks noChangeAspect="1"/>
            </p:cNvSpPr>
            <p:nvPr/>
          </p:nvSpPr>
          <p:spPr bwMode="blackWhite">
            <a:xfrm>
              <a:off x="7088038" y="783815"/>
              <a:ext cx="283899" cy="264756"/>
            </a:xfrm>
            <a:prstGeom prst="rect">
              <a:avLst/>
            </a:prstGeom>
            <a:grpFill/>
            <a:ln>
              <a:solidFill>
                <a:schemeClr val="accent3"/>
              </a:solidFill>
            </a:ln>
          </p:spPr>
          <p:txBody>
            <a:bodyPr wrap="square" rtlCol="0">
              <a:spAutoFit/>
            </a:bodyPr>
            <a:lstStyle/>
            <a:p>
              <a:pPr algn="ctr" rtl="0"/>
              <a:r>
                <a:rPr lang="nl-NL" sz="2400" dirty="0">
                  <a:solidFill>
                    <a:schemeClr val="bg1"/>
                  </a:solidFill>
                  <a:latin typeface="Segoe UI Semibold" panose="020B0702040204020203" pitchFamily="34" charset="0"/>
                  <a:cs typeface="Segoe UI Semibold" panose="020B0702040204020203" pitchFamily="34" charset="0"/>
                </a:rPr>
                <a:t>2</a:t>
              </a:r>
            </a:p>
          </p:txBody>
        </p:sp>
      </p:grpSp>
      <p:sp>
        <p:nvSpPr>
          <p:cNvPr id="7" name="Tijdelijke aanduiding voor inhoud 1">
            <a:extLst>
              <a:ext uri="{FF2B5EF4-FFF2-40B4-BE49-F238E27FC236}">
                <a16:creationId xmlns:a16="http://schemas.microsoft.com/office/drawing/2014/main" id="{8908B9EF-C808-4CE1-B1C8-EE8BD448B949}"/>
              </a:ext>
            </a:extLst>
          </p:cNvPr>
          <p:cNvSpPr txBox="1">
            <a:spLocks/>
          </p:cNvSpPr>
          <p:nvPr/>
        </p:nvSpPr>
        <p:spPr>
          <a:xfrm>
            <a:off x="885632" y="1139136"/>
            <a:ext cx="11287539" cy="5495580"/>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nl-BE" sz="2400" b="1" dirty="0">
              <a:latin typeface="Calibri" panose="020F0502020204030204" pitchFamily="34" charset="0"/>
              <a:cs typeface="Calibri" panose="020F0502020204030204" pitchFamily="34" charset="0"/>
            </a:endParaRPr>
          </a:p>
          <a:p>
            <a:pPr marL="0" indent="0">
              <a:buFont typeface="Franklin Gothic Book" panose="020B0503020102020204" pitchFamily="34" charset="0"/>
              <a:buNone/>
            </a:pPr>
            <a:endParaRPr lang="nl-BE" sz="3200" dirty="0"/>
          </a:p>
          <a:p>
            <a:pPr marL="0" indent="0">
              <a:buFont typeface="Franklin Gothic Book" panose="020B0503020102020204" pitchFamily="34" charset="0"/>
              <a:buNone/>
            </a:pPr>
            <a:endParaRPr lang="nl-BE" sz="3200" dirty="0"/>
          </a:p>
        </p:txBody>
      </p:sp>
      <p:pic>
        <p:nvPicPr>
          <p:cNvPr id="2" name="Image 1">
            <a:extLst>
              <a:ext uri="{FF2B5EF4-FFF2-40B4-BE49-F238E27FC236}">
                <a16:creationId xmlns:a16="http://schemas.microsoft.com/office/drawing/2014/main" id="{99576E5E-584C-4697-BDCB-553AEEC1C0F3}"/>
              </a:ext>
            </a:extLst>
          </p:cNvPr>
          <p:cNvPicPr>
            <a:picLocks noChangeAspect="1"/>
          </p:cNvPicPr>
          <p:nvPr/>
        </p:nvPicPr>
        <p:blipFill>
          <a:blip r:embed="rId2"/>
          <a:stretch>
            <a:fillRect/>
          </a:stretch>
        </p:blipFill>
        <p:spPr>
          <a:xfrm>
            <a:off x="4232704" y="1707513"/>
            <a:ext cx="7073664" cy="4515355"/>
          </a:xfrm>
          <a:prstGeom prst="rect">
            <a:avLst/>
          </a:prstGeom>
          <a:ln w="28575">
            <a:solidFill>
              <a:schemeClr val="tx1"/>
            </a:solidFill>
          </a:ln>
        </p:spPr>
      </p:pic>
      <p:sp>
        <p:nvSpPr>
          <p:cNvPr id="11" name="ZoneTexte 10">
            <a:extLst>
              <a:ext uri="{FF2B5EF4-FFF2-40B4-BE49-F238E27FC236}">
                <a16:creationId xmlns:a16="http://schemas.microsoft.com/office/drawing/2014/main" id="{96F57C02-4249-4EB4-A410-78BDC3AE590E}"/>
              </a:ext>
            </a:extLst>
          </p:cNvPr>
          <p:cNvSpPr txBox="1"/>
          <p:nvPr/>
        </p:nvSpPr>
        <p:spPr>
          <a:xfrm>
            <a:off x="8978899" y="6011158"/>
            <a:ext cx="2966855" cy="646331"/>
          </a:xfrm>
          <a:prstGeom prst="rect">
            <a:avLst/>
          </a:prstGeom>
          <a:solidFill>
            <a:schemeClr val="bg1"/>
          </a:solidFill>
          <a:ln w="38100">
            <a:solidFill>
              <a:schemeClr val="tx1"/>
            </a:solidFill>
          </a:ln>
        </p:spPr>
        <p:txBody>
          <a:bodyPr wrap="square" rtlCol="0">
            <a:spAutoFit/>
          </a:bodyPr>
          <a:lstStyle/>
          <a:p>
            <a:pPr algn="r"/>
            <a:r>
              <a:rPr lang="fr-FR" i="1" u="sng" dirty="0">
                <a:latin typeface="Calibri "/>
              </a:rPr>
              <a:t>Responsabilité civile dans le domaine de la télécardiologie  </a:t>
            </a:r>
          </a:p>
        </p:txBody>
      </p:sp>
      <p:sp>
        <p:nvSpPr>
          <p:cNvPr id="23" name="ZoneTexte 22">
            <a:extLst>
              <a:ext uri="{FF2B5EF4-FFF2-40B4-BE49-F238E27FC236}">
                <a16:creationId xmlns:a16="http://schemas.microsoft.com/office/drawing/2014/main" id="{A0DFBFA3-8906-4C11-BDB6-9ACEBD7144F7}"/>
              </a:ext>
            </a:extLst>
          </p:cNvPr>
          <p:cNvSpPr txBox="1"/>
          <p:nvPr/>
        </p:nvSpPr>
        <p:spPr>
          <a:xfrm>
            <a:off x="1039398" y="2410183"/>
            <a:ext cx="3841090" cy="3477875"/>
          </a:xfrm>
          <a:prstGeom prst="rect">
            <a:avLst/>
          </a:prstGeom>
          <a:solidFill>
            <a:schemeClr val="accent4"/>
          </a:solidFill>
        </p:spPr>
        <p:txBody>
          <a:bodyPr wrap="square" rtlCol="0">
            <a:spAutoFit/>
          </a:bodyPr>
          <a:lstStyle/>
          <a:p>
            <a:pPr algn="just"/>
            <a:endParaRPr lang="fr-FR" sz="800" dirty="0">
              <a:solidFill>
                <a:schemeClr val="bg1"/>
              </a:solidFill>
            </a:endParaRPr>
          </a:p>
          <a:p>
            <a:pPr algn="just"/>
            <a:r>
              <a:rPr lang="fr-FR" sz="2000" dirty="0">
                <a:solidFill>
                  <a:schemeClr val="bg1"/>
                </a:solidFill>
              </a:rPr>
              <a:t>* </a:t>
            </a:r>
            <a:r>
              <a:rPr lang="fr-FR" sz="2000" b="1" dirty="0">
                <a:solidFill>
                  <a:schemeClr val="bg1"/>
                </a:solidFill>
              </a:rPr>
              <a:t>Acteurs : </a:t>
            </a:r>
            <a:r>
              <a:rPr lang="fr-FR" sz="2000" dirty="0">
                <a:solidFill>
                  <a:schemeClr val="bg1"/>
                </a:solidFill>
              </a:rPr>
              <a:t>professionnel de la santé, établissement de soins, fabricant, fournisseur, patient, etc.    </a:t>
            </a:r>
          </a:p>
          <a:p>
            <a:pPr algn="just"/>
            <a:endParaRPr lang="fr-FR" sz="800" dirty="0">
              <a:solidFill>
                <a:schemeClr val="bg1"/>
              </a:solidFill>
            </a:endParaRPr>
          </a:p>
          <a:p>
            <a:pPr algn="just"/>
            <a:r>
              <a:rPr lang="fr-FR" sz="2000" dirty="0">
                <a:solidFill>
                  <a:schemeClr val="bg1"/>
                </a:solidFill>
              </a:rPr>
              <a:t>* </a:t>
            </a:r>
            <a:r>
              <a:rPr lang="fr-FR" sz="2000" b="1" dirty="0">
                <a:solidFill>
                  <a:schemeClr val="bg1"/>
                </a:solidFill>
              </a:rPr>
              <a:t>Statuts </a:t>
            </a:r>
            <a:r>
              <a:rPr lang="fr-FR" sz="2000" dirty="0">
                <a:solidFill>
                  <a:schemeClr val="bg1"/>
                </a:solidFill>
              </a:rPr>
              <a:t>: indépendant, employé, commettant, etc.</a:t>
            </a:r>
          </a:p>
          <a:p>
            <a:pPr algn="just"/>
            <a:endParaRPr lang="fr-FR" sz="800" dirty="0">
              <a:solidFill>
                <a:schemeClr val="bg1"/>
              </a:solidFill>
            </a:endParaRPr>
          </a:p>
          <a:p>
            <a:pPr algn="just"/>
            <a:r>
              <a:rPr lang="fr-FR" sz="2000" dirty="0">
                <a:solidFill>
                  <a:schemeClr val="bg1"/>
                </a:solidFill>
              </a:rPr>
              <a:t>* </a:t>
            </a:r>
            <a:r>
              <a:rPr lang="fr-FR" sz="2000" b="1" dirty="0">
                <a:solidFill>
                  <a:schemeClr val="bg1"/>
                </a:solidFill>
              </a:rPr>
              <a:t>Relations </a:t>
            </a:r>
            <a:r>
              <a:rPr lang="fr-FR" sz="2000" dirty="0">
                <a:solidFill>
                  <a:schemeClr val="bg1"/>
                </a:solidFill>
              </a:rPr>
              <a:t>: lien contractuel ou non, etc.</a:t>
            </a:r>
          </a:p>
          <a:p>
            <a:pPr algn="just"/>
            <a:endParaRPr lang="fr-FR" sz="800" dirty="0">
              <a:solidFill>
                <a:schemeClr val="bg1"/>
              </a:solidFill>
            </a:endParaRPr>
          </a:p>
          <a:p>
            <a:pPr algn="just"/>
            <a:r>
              <a:rPr lang="fr-FR" sz="2000" dirty="0">
                <a:solidFill>
                  <a:schemeClr val="bg1"/>
                </a:solidFill>
              </a:rPr>
              <a:t>* </a:t>
            </a:r>
            <a:r>
              <a:rPr lang="fr-FR" sz="2000" b="1" dirty="0">
                <a:solidFill>
                  <a:schemeClr val="bg1"/>
                </a:solidFill>
              </a:rPr>
              <a:t>Etc. </a:t>
            </a:r>
            <a:endParaRPr lang="fr-FR" sz="2000" dirty="0">
              <a:solidFill>
                <a:schemeClr val="bg1"/>
              </a:solidFill>
            </a:endParaRPr>
          </a:p>
          <a:p>
            <a:endParaRPr lang="fr-BE" sz="800" dirty="0">
              <a:solidFill>
                <a:schemeClr val="bg1"/>
              </a:solidFill>
            </a:endParaRPr>
          </a:p>
        </p:txBody>
      </p:sp>
      <p:sp>
        <p:nvSpPr>
          <p:cNvPr id="10" name="ZoneTexte 9">
            <a:extLst>
              <a:ext uri="{FF2B5EF4-FFF2-40B4-BE49-F238E27FC236}">
                <a16:creationId xmlns:a16="http://schemas.microsoft.com/office/drawing/2014/main" id="{C011B72C-A904-4BA5-B48B-5E9F5CC48C49}"/>
              </a:ext>
            </a:extLst>
          </p:cNvPr>
          <p:cNvSpPr txBox="1"/>
          <p:nvPr/>
        </p:nvSpPr>
        <p:spPr>
          <a:xfrm>
            <a:off x="10436312" y="1493732"/>
            <a:ext cx="1493655" cy="369332"/>
          </a:xfrm>
          <a:prstGeom prst="rect">
            <a:avLst/>
          </a:prstGeom>
          <a:solidFill>
            <a:schemeClr val="bg1"/>
          </a:solidFill>
          <a:ln w="38100">
            <a:solidFill>
              <a:schemeClr val="tx1"/>
            </a:solidFill>
          </a:ln>
        </p:spPr>
        <p:txBody>
          <a:bodyPr wrap="square" rtlCol="0">
            <a:spAutoFit/>
          </a:bodyPr>
          <a:lstStyle/>
          <a:p>
            <a:pPr algn="ctr"/>
            <a:r>
              <a:rPr lang="fr-FR" b="1" i="1" u="sng" dirty="0">
                <a:latin typeface="Calibri "/>
              </a:rPr>
              <a:t>Illustration</a:t>
            </a:r>
          </a:p>
        </p:txBody>
      </p:sp>
    </p:spTree>
    <p:extLst>
      <p:ext uri="{BB962C8B-B14F-4D97-AF65-F5344CB8AC3E}">
        <p14:creationId xmlns:p14="http://schemas.microsoft.com/office/powerpoint/2010/main" val="108374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0420582-0758-4CEB-AF80-7AC164652C37}"/>
              </a:ext>
            </a:extLst>
          </p:cNvPr>
          <p:cNvSpPr txBox="1">
            <a:spLocks/>
          </p:cNvSpPr>
          <p:nvPr/>
        </p:nvSpPr>
        <p:spPr>
          <a:xfrm>
            <a:off x="1779544" y="355906"/>
            <a:ext cx="10393627"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1">
                    <a:lumMod val="75000"/>
                    <a:lumOff val="25000"/>
                  </a:schemeClr>
                </a:solidFill>
                <a:latin typeface="+mj-lt"/>
                <a:ea typeface="+mj-ea"/>
                <a:cs typeface="+mj-cs"/>
              </a:defRPr>
            </a:lvl1pPr>
          </a:lstStyle>
          <a:p>
            <a:r>
              <a:rPr lang="fr-FR" sz="4000" b="1" cap="small" dirty="0">
                <a:solidFill>
                  <a:schemeClr val="accent5">
                    <a:lumMod val="50000"/>
                  </a:schemeClr>
                </a:solidFill>
                <a:latin typeface="Calibri" panose="020F0502020204030204" pitchFamily="34" charset="0"/>
                <a:cs typeface="Calibri" panose="020F0502020204030204" pitchFamily="34" charset="0"/>
              </a:rPr>
              <a:t>La diversité des « responsabilités »</a:t>
            </a:r>
            <a:endParaRPr lang="fr-FR" sz="3200" dirty="0"/>
          </a:p>
        </p:txBody>
      </p:sp>
      <p:grpSp>
        <p:nvGrpSpPr>
          <p:cNvPr id="4" name="Groep 3" descr="Kleine cirkel met een 2 erin om aan te geven dat dit stap 2 is">
            <a:extLst>
              <a:ext uri="{FF2B5EF4-FFF2-40B4-BE49-F238E27FC236}">
                <a16:creationId xmlns:a16="http://schemas.microsoft.com/office/drawing/2014/main" id="{82E97DA5-F0AD-40EA-BFA0-319F48B92EF0}"/>
              </a:ext>
            </a:extLst>
          </p:cNvPr>
          <p:cNvGrpSpPr/>
          <p:nvPr/>
        </p:nvGrpSpPr>
        <p:grpSpPr bwMode="blackWhite">
          <a:xfrm>
            <a:off x="930761" y="297995"/>
            <a:ext cx="707073" cy="714649"/>
            <a:chOff x="7025069" y="711274"/>
            <a:chExt cx="409838" cy="409838"/>
          </a:xfrm>
          <a:solidFill>
            <a:schemeClr val="accent3"/>
          </a:solidFill>
        </p:grpSpPr>
        <p:sp>
          <p:nvSpPr>
            <p:cNvPr id="5" name="Ovaal 4" descr="Kleine cirkel">
              <a:extLst>
                <a:ext uri="{FF2B5EF4-FFF2-40B4-BE49-F238E27FC236}">
                  <a16:creationId xmlns:a16="http://schemas.microsoft.com/office/drawing/2014/main" id="{A9854A75-F0CF-4A09-ABC4-FAC5710E19FD}"/>
                </a:ext>
              </a:extLst>
            </p:cNvPr>
            <p:cNvSpPr/>
            <p:nvPr/>
          </p:nvSpPr>
          <p:spPr bwMode="blackWhite">
            <a:xfrm>
              <a:off x="7025069" y="711274"/>
              <a:ext cx="409838" cy="409838"/>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6" name="Tekstvak 5" descr="Cijfer 2">
              <a:extLst>
                <a:ext uri="{FF2B5EF4-FFF2-40B4-BE49-F238E27FC236}">
                  <a16:creationId xmlns:a16="http://schemas.microsoft.com/office/drawing/2014/main" id="{C2E2F0D8-520D-4452-92B6-9385A09FFF6A}"/>
                </a:ext>
              </a:extLst>
            </p:cNvPr>
            <p:cNvSpPr txBox="1">
              <a:spLocks noChangeAspect="1"/>
            </p:cNvSpPr>
            <p:nvPr/>
          </p:nvSpPr>
          <p:spPr bwMode="blackWhite">
            <a:xfrm>
              <a:off x="7088038" y="783815"/>
              <a:ext cx="283899" cy="264756"/>
            </a:xfrm>
            <a:prstGeom prst="rect">
              <a:avLst/>
            </a:prstGeom>
            <a:grpFill/>
            <a:ln>
              <a:solidFill>
                <a:schemeClr val="accent3"/>
              </a:solidFill>
            </a:ln>
          </p:spPr>
          <p:txBody>
            <a:bodyPr wrap="square" rtlCol="0">
              <a:spAutoFit/>
            </a:bodyPr>
            <a:lstStyle/>
            <a:p>
              <a:pPr algn="ctr" rtl="0"/>
              <a:r>
                <a:rPr lang="nl-NL" sz="2400" dirty="0">
                  <a:solidFill>
                    <a:schemeClr val="bg1"/>
                  </a:solidFill>
                  <a:latin typeface="Segoe UI Semibold" panose="020B0702040204020203" pitchFamily="34" charset="0"/>
                  <a:cs typeface="Segoe UI Semibold" panose="020B0702040204020203" pitchFamily="34" charset="0"/>
                </a:rPr>
                <a:t>1</a:t>
              </a:r>
            </a:p>
          </p:txBody>
        </p:sp>
      </p:grpSp>
      <p:sp>
        <p:nvSpPr>
          <p:cNvPr id="8" name="Flèche : droite 7">
            <a:extLst>
              <a:ext uri="{FF2B5EF4-FFF2-40B4-BE49-F238E27FC236}">
                <a16:creationId xmlns:a16="http://schemas.microsoft.com/office/drawing/2014/main" id="{E03A8ED7-2EF8-43C8-8642-E4D8243B4C11}"/>
              </a:ext>
            </a:extLst>
          </p:cNvPr>
          <p:cNvSpPr/>
          <p:nvPr/>
        </p:nvSpPr>
        <p:spPr>
          <a:xfrm>
            <a:off x="939385" y="1532446"/>
            <a:ext cx="5562262" cy="973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00"/>
          </a:p>
        </p:txBody>
      </p:sp>
      <p:sp>
        <p:nvSpPr>
          <p:cNvPr id="9" name="Flèche : droite 8">
            <a:extLst>
              <a:ext uri="{FF2B5EF4-FFF2-40B4-BE49-F238E27FC236}">
                <a16:creationId xmlns:a16="http://schemas.microsoft.com/office/drawing/2014/main" id="{A5DE7531-220E-4936-AC7F-042BFDCAF3F6}"/>
              </a:ext>
            </a:extLst>
          </p:cNvPr>
          <p:cNvSpPr/>
          <p:nvPr/>
        </p:nvSpPr>
        <p:spPr>
          <a:xfrm>
            <a:off x="939385" y="2606569"/>
            <a:ext cx="6505727" cy="973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00"/>
          </a:p>
        </p:txBody>
      </p:sp>
      <p:sp>
        <p:nvSpPr>
          <p:cNvPr id="10" name="Flèche : droite 9">
            <a:extLst>
              <a:ext uri="{FF2B5EF4-FFF2-40B4-BE49-F238E27FC236}">
                <a16:creationId xmlns:a16="http://schemas.microsoft.com/office/drawing/2014/main" id="{F01D2AA1-3A9E-4FBB-B8D4-CC4FDB2DD443}"/>
              </a:ext>
            </a:extLst>
          </p:cNvPr>
          <p:cNvSpPr/>
          <p:nvPr/>
        </p:nvSpPr>
        <p:spPr>
          <a:xfrm>
            <a:off x="939385" y="3617939"/>
            <a:ext cx="7464784" cy="973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00"/>
          </a:p>
        </p:txBody>
      </p:sp>
      <p:sp>
        <p:nvSpPr>
          <p:cNvPr id="13" name="Flèche : droite 12">
            <a:extLst>
              <a:ext uri="{FF2B5EF4-FFF2-40B4-BE49-F238E27FC236}">
                <a16:creationId xmlns:a16="http://schemas.microsoft.com/office/drawing/2014/main" id="{DF2FF543-E4E1-435D-947B-BDD225F6057F}"/>
              </a:ext>
            </a:extLst>
          </p:cNvPr>
          <p:cNvSpPr/>
          <p:nvPr/>
        </p:nvSpPr>
        <p:spPr>
          <a:xfrm>
            <a:off x="939385" y="4614997"/>
            <a:ext cx="8351664" cy="973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00"/>
          </a:p>
        </p:txBody>
      </p:sp>
      <p:sp>
        <p:nvSpPr>
          <p:cNvPr id="14" name="ZoneTexte 13">
            <a:extLst>
              <a:ext uri="{FF2B5EF4-FFF2-40B4-BE49-F238E27FC236}">
                <a16:creationId xmlns:a16="http://schemas.microsoft.com/office/drawing/2014/main" id="{E7575705-053C-4A40-BB00-59C41D8DEDB3}"/>
              </a:ext>
            </a:extLst>
          </p:cNvPr>
          <p:cNvSpPr txBox="1"/>
          <p:nvPr/>
        </p:nvSpPr>
        <p:spPr>
          <a:xfrm>
            <a:off x="1381310" y="1777407"/>
            <a:ext cx="2929007" cy="461665"/>
          </a:xfrm>
          <a:prstGeom prst="rect">
            <a:avLst/>
          </a:prstGeom>
          <a:noFill/>
        </p:spPr>
        <p:txBody>
          <a:bodyPr wrap="none" rtlCol="0">
            <a:spAutoFit/>
          </a:bodyPr>
          <a:lstStyle/>
          <a:p>
            <a:r>
              <a:rPr lang="fr-FR" sz="2400" dirty="0">
                <a:solidFill>
                  <a:schemeClr val="bg1"/>
                </a:solidFill>
              </a:rPr>
              <a:t>sanction disciplinaire</a:t>
            </a:r>
            <a:endParaRPr lang="fr-BE" sz="2400" dirty="0">
              <a:solidFill>
                <a:schemeClr val="bg1"/>
              </a:solidFill>
            </a:endParaRPr>
          </a:p>
        </p:txBody>
      </p:sp>
      <p:sp>
        <p:nvSpPr>
          <p:cNvPr id="15" name="ZoneTexte 14">
            <a:extLst>
              <a:ext uri="{FF2B5EF4-FFF2-40B4-BE49-F238E27FC236}">
                <a16:creationId xmlns:a16="http://schemas.microsoft.com/office/drawing/2014/main" id="{514FA27D-5F88-4F92-B7F9-E5FC192CFC8B}"/>
              </a:ext>
            </a:extLst>
          </p:cNvPr>
          <p:cNvSpPr txBox="1"/>
          <p:nvPr/>
        </p:nvSpPr>
        <p:spPr>
          <a:xfrm>
            <a:off x="1381310" y="2884712"/>
            <a:ext cx="3789820" cy="461665"/>
          </a:xfrm>
          <a:prstGeom prst="rect">
            <a:avLst/>
          </a:prstGeom>
          <a:noFill/>
        </p:spPr>
        <p:txBody>
          <a:bodyPr wrap="none" rtlCol="0">
            <a:spAutoFit/>
          </a:bodyPr>
          <a:lstStyle/>
          <a:p>
            <a:r>
              <a:rPr lang="fr-FR" sz="2400" dirty="0">
                <a:solidFill>
                  <a:schemeClr val="bg1"/>
                </a:solidFill>
              </a:rPr>
              <a:t>responsabilité contractuelle</a:t>
            </a:r>
            <a:endParaRPr lang="fr-BE" sz="2400" dirty="0">
              <a:solidFill>
                <a:schemeClr val="bg1"/>
              </a:solidFill>
            </a:endParaRPr>
          </a:p>
        </p:txBody>
      </p:sp>
      <p:sp>
        <p:nvSpPr>
          <p:cNvPr id="16" name="ZoneTexte 15">
            <a:extLst>
              <a:ext uri="{FF2B5EF4-FFF2-40B4-BE49-F238E27FC236}">
                <a16:creationId xmlns:a16="http://schemas.microsoft.com/office/drawing/2014/main" id="{3A8C1F88-D0FD-48F6-906C-2789C6186C70}"/>
              </a:ext>
            </a:extLst>
          </p:cNvPr>
          <p:cNvSpPr txBox="1"/>
          <p:nvPr/>
        </p:nvSpPr>
        <p:spPr>
          <a:xfrm>
            <a:off x="1381310" y="3847400"/>
            <a:ext cx="4433778" cy="461665"/>
          </a:xfrm>
          <a:prstGeom prst="rect">
            <a:avLst/>
          </a:prstGeom>
          <a:noFill/>
        </p:spPr>
        <p:txBody>
          <a:bodyPr wrap="none" rtlCol="0">
            <a:spAutoFit/>
          </a:bodyPr>
          <a:lstStyle/>
          <a:p>
            <a:r>
              <a:rPr lang="fr-FR" sz="2400" dirty="0">
                <a:solidFill>
                  <a:schemeClr val="bg1"/>
                </a:solidFill>
              </a:rPr>
              <a:t>responsabilité extracontractuelle</a:t>
            </a:r>
            <a:endParaRPr lang="fr-BE" sz="2400" dirty="0">
              <a:solidFill>
                <a:schemeClr val="bg1"/>
              </a:solidFill>
            </a:endParaRPr>
          </a:p>
        </p:txBody>
      </p:sp>
      <p:sp>
        <p:nvSpPr>
          <p:cNvPr id="17" name="ZoneTexte 16">
            <a:extLst>
              <a:ext uri="{FF2B5EF4-FFF2-40B4-BE49-F238E27FC236}">
                <a16:creationId xmlns:a16="http://schemas.microsoft.com/office/drawing/2014/main" id="{6BB1879E-8BD9-4BE0-A9F0-7853E5CDC911}"/>
              </a:ext>
            </a:extLst>
          </p:cNvPr>
          <p:cNvSpPr txBox="1"/>
          <p:nvPr/>
        </p:nvSpPr>
        <p:spPr>
          <a:xfrm>
            <a:off x="1381310" y="4863710"/>
            <a:ext cx="2981907" cy="461665"/>
          </a:xfrm>
          <a:prstGeom prst="rect">
            <a:avLst/>
          </a:prstGeom>
          <a:noFill/>
        </p:spPr>
        <p:txBody>
          <a:bodyPr wrap="none" rtlCol="0">
            <a:spAutoFit/>
          </a:bodyPr>
          <a:lstStyle/>
          <a:p>
            <a:r>
              <a:rPr lang="fr-FR" sz="2400" dirty="0">
                <a:solidFill>
                  <a:schemeClr val="bg1"/>
                </a:solidFill>
              </a:rPr>
              <a:t>responsabilité pénale</a:t>
            </a:r>
            <a:endParaRPr lang="fr-BE" sz="2400" dirty="0">
              <a:solidFill>
                <a:schemeClr val="bg1"/>
              </a:solidFill>
            </a:endParaRPr>
          </a:p>
        </p:txBody>
      </p:sp>
      <p:sp>
        <p:nvSpPr>
          <p:cNvPr id="18" name="Flèche : droite 17">
            <a:extLst>
              <a:ext uri="{FF2B5EF4-FFF2-40B4-BE49-F238E27FC236}">
                <a16:creationId xmlns:a16="http://schemas.microsoft.com/office/drawing/2014/main" id="{3259D353-7B41-4FD1-8A4A-859917ACEA05}"/>
              </a:ext>
            </a:extLst>
          </p:cNvPr>
          <p:cNvSpPr/>
          <p:nvPr/>
        </p:nvSpPr>
        <p:spPr>
          <a:xfrm>
            <a:off x="939385" y="5586793"/>
            <a:ext cx="4654214" cy="973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00"/>
          </a:p>
        </p:txBody>
      </p:sp>
      <p:sp>
        <p:nvSpPr>
          <p:cNvPr id="19" name="ZoneTexte 18">
            <a:extLst>
              <a:ext uri="{FF2B5EF4-FFF2-40B4-BE49-F238E27FC236}">
                <a16:creationId xmlns:a16="http://schemas.microsoft.com/office/drawing/2014/main" id="{F5E7185C-77CC-4558-9718-670D1BDE883C}"/>
              </a:ext>
            </a:extLst>
          </p:cNvPr>
          <p:cNvSpPr txBox="1"/>
          <p:nvPr/>
        </p:nvSpPr>
        <p:spPr>
          <a:xfrm>
            <a:off x="1381310" y="5843274"/>
            <a:ext cx="1398140" cy="461665"/>
          </a:xfrm>
          <a:prstGeom prst="rect">
            <a:avLst/>
          </a:prstGeom>
          <a:noFill/>
        </p:spPr>
        <p:txBody>
          <a:bodyPr wrap="none" rtlCol="0">
            <a:spAutoFit/>
          </a:bodyPr>
          <a:lstStyle/>
          <a:p>
            <a:r>
              <a:rPr lang="fr-FR" sz="2400" dirty="0">
                <a:solidFill>
                  <a:schemeClr val="bg1"/>
                </a:solidFill>
              </a:rPr>
              <a:t> autres... </a:t>
            </a:r>
            <a:endParaRPr lang="fr-BE" sz="2400" dirty="0">
              <a:solidFill>
                <a:schemeClr val="bg1"/>
              </a:solidFill>
            </a:endParaRPr>
          </a:p>
        </p:txBody>
      </p:sp>
    </p:spTree>
    <p:extLst>
      <p:ext uri="{BB962C8B-B14F-4D97-AF65-F5344CB8AC3E}">
        <p14:creationId xmlns:p14="http://schemas.microsoft.com/office/powerpoint/2010/main" val="1118806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0420582-0758-4CEB-AF80-7AC164652C37}"/>
              </a:ext>
            </a:extLst>
          </p:cNvPr>
          <p:cNvSpPr txBox="1">
            <a:spLocks/>
          </p:cNvSpPr>
          <p:nvPr/>
        </p:nvSpPr>
        <p:spPr>
          <a:xfrm>
            <a:off x="1779544" y="355906"/>
            <a:ext cx="10393627"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1">
                    <a:lumMod val="75000"/>
                    <a:lumOff val="25000"/>
                  </a:schemeClr>
                </a:solidFill>
                <a:latin typeface="+mj-lt"/>
                <a:ea typeface="+mj-ea"/>
                <a:cs typeface="+mj-cs"/>
              </a:defRPr>
            </a:lvl1pPr>
          </a:lstStyle>
          <a:p>
            <a:r>
              <a:rPr lang="fr-FR" sz="4000" b="1" cap="small" dirty="0">
                <a:solidFill>
                  <a:schemeClr val="accent5">
                    <a:lumMod val="50000"/>
                  </a:schemeClr>
                </a:solidFill>
                <a:latin typeface="Calibri" panose="020F0502020204030204" pitchFamily="34" charset="0"/>
                <a:cs typeface="Calibri" panose="020F0502020204030204" pitchFamily="34" charset="0"/>
              </a:rPr>
              <a:t>Les « essentiels » en matière de « responsabilité »</a:t>
            </a:r>
            <a:endParaRPr lang="fr-FR" sz="3200" dirty="0"/>
          </a:p>
        </p:txBody>
      </p:sp>
      <p:grpSp>
        <p:nvGrpSpPr>
          <p:cNvPr id="4" name="Groep 3" descr="Kleine cirkel met een 2 erin om aan te geven dat dit stap 2 is">
            <a:extLst>
              <a:ext uri="{FF2B5EF4-FFF2-40B4-BE49-F238E27FC236}">
                <a16:creationId xmlns:a16="http://schemas.microsoft.com/office/drawing/2014/main" id="{82E97DA5-F0AD-40EA-BFA0-319F48B92EF0}"/>
              </a:ext>
            </a:extLst>
          </p:cNvPr>
          <p:cNvGrpSpPr/>
          <p:nvPr/>
        </p:nvGrpSpPr>
        <p:grpSpPr bwMode="blackWhite">
          <a:xfrm>
            <a:off x="930761" y="297995"/>
            <a:ext cx="707073" cy="714649"/>
            <a:chOff x="7025069" y="711274"/>
            <a:chExt cx="409838" cy="409838"/>
          </a:xfrm>
          <a:solidFill>
            <a:schemeClr val="accent3"/>
          </a:solidFill>
        </p:grpSpPr>
        <p:sp>
          <p:nvSpPr>
            <p:cNvPr id="5" name="Ovaal 4" descr="Kleine cirkel">
              <a:extLst>
                <a:ext uri="{FF2B5EF4-FFF2-40B4-BE49-F238E27FC236}">
                  <a16:creationId xmlns:a16="http://schemas.microsoft.com/office/drawing/2014/main" id="{A9854A75-F0CF-4A09-ABC4-FAC5710E19FD}"/>
                </a:ext>
              </a:extLst>
            </p:cNvPr>
            <p:cNvSpPr/>
            <p:nvPr/>
          </p:nvSpPr>
          <p:spPr bwMode="blackWhite">
            <a:xfrm>
              <a:off x="7025069" y="711274"/>
              <a:ext cx="409838" cy="409838"/>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6" name="Tekstvak 5" descr="Cijfer 2">
              <a:extLst>
                <a:ext uri="{FF2B5EF4-FFF2-40B4-BE49-F238E27FC236}">
                  <a16:creationId xmlns:a16="http://schemas.microsoft.com/office/drawing/2014/main" id="{C2E2F0D8-520D-4452-92B6-9385A09FFF6A}"/>
                </a:ext>
              </a:extLst>
            </p:cNvPr>
            <p:cNvSpPr txBox="1">
              <a:spLocks noChangeAspect="1"/>
            </p:cNvSpPr>
            <p:nvPr/>
          </p:nvSpPr>
          <p:spPr bwMode="blackWhite">
            <a:xfrm>
              <a:off x="7088038" y="783815"/>
              <a:ext cx="283899" cy="264756"/>
            </a:xfrm>
            <a:prstGeom prst="rect">
              <a:avLst/>
            </a:prstGeom>
            <a:grpFill/>
            <a:ln>
              <a:solidFill>
                <a:schemeClr val="accent3"/>
              </a:solidFill>
            </a:ln>
          </p:spPr>
          <p:txBody>
            <a:bodyPr wrap="square" rtlCol="0">
              <a:spAutoFit/>
            </a:bodyPr>
            <a:lstStyle/>
            <a:p>
              <a:pPr algn="ctr" rtl="0"/>
              <a:r>
                <a:rPr lang="nl-NL" sz="2400" dirty="0">
                  <a:solidFill>
                    <a:schemeClr val="bg1"/>
                  </a:solidFill>
                  <a:latin typeface="Segoe UI Semibold" panose="020B0702040204020203" pitchFamily="34" charset="0"/>
                  <a:cs typeface="Segoe UI Semibold" panose="020B0702040204020203" pitchFamily="34" charset="0"/>
                </a:rPr>
                <a:t>3</a:t>
              </a:r>
            </a:p>
          </p:txBody>
        </p:sp>
      </p:grpSp>
      <p:sp>
        <p:nvSpPr>
          <p:cNvPr id="7" name="Tijdelijke aanduiding voor inhoud 1">
            <a:extLst>
              <a:ext uri="{FF2B5EF4-FFF2-40B4-BE49-F238E27FC236}">
                <a16:creationId xmlns:a16="http://schemas.microsoft.com/office/drawing/2014/main" id="{8908B9EF-C808-4CE1-B1C8-EE8BD448B949}"/>
              </a:ext>
            </a:extLst>
          </p:cNvPr>
          <p:cNvSpPr txBox="1">
            <a:spLocks/>
          </p:cNvSpPr>
          <p:nvPr/>
        </p:nvSpPr>
        <p:spPr>
          <a:xfrm>
            <a:off x="904461" y="1526993"/>
            <a:ext cx="11287539" cy="5495580"/>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nl-BE" sz="800" dirty="0">
              <a:latin typeface="Calibri" panose="020F0502020204030204" pitchFamily="34" charset="0"/>
              <a:cs typeface="Calibri" panose="020F0502020204030204" pitchFamily="34" charset="0"/>
            </a:endParaRPr>
          </a:p>
          <a:p>
            <a:pPr marL="0" indent="0">
              <a:buFont typeface="Franklin Gothic Book" panose="020B0503020102020204" pitchFamily="34" charset="0"/>
              <a:buNone/>
            </a:pPr>
            <a:endParaRPr lang="nl-BE" sz="3200" dirty="0">
              <a:latin typeface="Calibri Light" panose="020F0302020204030204" pitchFamily="34" charset="0"/>
              <a:cs typeface="Calibri Light" panose="020F0302020204030204" pitchFamily="34" charset="0"/>
            </a:endParaRPr>
          </a:p>
          <a:p>
            <a:pPr marL="0" indent="0">
              <a:buFont typeface="Franklin Gothic Book" panose="020B0503020102020204" pitchFamily="34" charset="0"/>
              <a:buNone/>
            </a:pPr>
            <a:endParaRPr lang="nl-BE" sz="3200" dirty="0"/>
          </a:p>
        </p:txBody>
      </p:sp>
      <p:sp>
        <p:nvSpPr>
          <p:cNvPr id="18" name="Ovaal 10" descr="Tweede laag hiërarchie kleur grote cirkel">
            <a:extLst>
              <a:ext uri="{FF2B5EF4-FFF2-40B4-BE49-F238E27FC236}">
                <a16:creationId xmlns:a16="http://schemas.microsoft.com/office/drawing/2014/main" id="{B41EC609-6E39-44CD-B387-CA5D8EE55B34}"/>
              </a:ext>
            </a:extLst>
          </p:cNvPr>
          <p:cNvSpPr/>
          <p:nvPr/>
        </p:nvSpPr>
        <p:spPr>
          <a:xfrm>
            <a:off x="1039396" y="2289000"/>
            <a:ext cx="769600" cy="73567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BE" sz="2800"/>
          </a:p>
        </p:txBody>
      </p:sp>
      <p:pic>
        <p:nvPicPr>
          <p:cNvPr id="19" name="Afbeelding 8" descr="Bull’s eye" title="Pictogram van tijdelijke aanduiding">
            <a:extLst>
              <a:ext uri="{FF2B5EF4-FFF2-40B4-BE49-F238E27FC236}">
                <a16:creationId xmlns:a16="http://schemas.microsoft.com/office/drawing/2014/main" id="{547C27C9-D291-4A09-AD03-453E1A433C7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54917" y="2481257"/>
            <a:ext cx="338558" cy="338558"/>
          </a:xfrm>
          <a:prstGeom prst="rect">
            <a:avLst/>
          </a:prstGeom>
        </p:spPr>
      </p:pic>
      <p:sp>
        <p:nvSpPr>
          <p:cNvPr id="20" name="Ovaal 10" descr="Tweede laag hiërarchie kleur grote cirkel">
            <a:extLst>
              <a:ext uri="{FF2B5EF4-FFF2-40B4-BE49-F238E27FC236}">
                <a16:creationId xmlns:a16="http://schemas.microsoft.com/office/drawing/2014/main" id="{B642DE3C-7E4F-4275-8AAA-689453CB390E}"/>
              </a:ext>
            </a:extLst>
          </p:cNvPr>
          <p:cNvSpPr/>
          <p:nvPr/>
        </p:nvSpPr>
        <p:spPr>
          <a:xfrm>
            <a:off x="1039396" y="3539022"/>
            <a:ext cx="769600" cy="73567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BE" sz="2800"/>
          </a:p>
        </p:txBody>
      </p:sp>
      <p:pic>
        <p:nvPicPr>
          <p:cNvPr id="11" name="Graphique 10" descr="Coche">
            <a:extLst>
              <a:ext uri="{FF2B5EF4-FFF2-40B4-BE49-F238E27FC236}">
                <a16:creationId xmlns:a16="http://schemas.microsoft.com/office/drawing/2014/main" id="{E244BF6D-8B64-4C4F-9BCB-78AA8F290C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5736" y="4809912"/>
            <a:ext cx="457120" cy="457120"/>
          </a:xfrm>
          <a:prstGeom prst="rect">
            <a:avLst/>
          </a:prstGeom>
        </p:spPr>
      </p:pic>
      <p:sp>
        <p:nvSpPr>
          <p:cNvPr id="22" name="Ovaal 10" descr="Tweede laag hiërarchie kleur grote cirkel">
            <a:extLst>
              <a:ext uri="{FF2B5EF4-FFF2-40B4-BE49-F238E27FC236}">
                <a16:creationId xmlns:a16="http://schemas.microsoft.com/office/drawing/2014/main" id="{895775C1-BF3B-4B6B-AB36-D38447DECD52}"/>
              </a:ext>
            </a:extLst>
          </p:cNvPr>
          <p:cNvSpPr/>
          <p:nvPr/>
        </p:nvSpPr>
        <p:spPr>
          <a:xfrm>
            <a:off x="1051896" y="4797361"/>
            <a:ext cx="769600" cy="73567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BE" sz="2800"/>
          </a:p>
        </p:txBody>
      </p:sp>
      <p:pic>
        <p:nvPicPr>
          <p:cNvPr id="23" name="Graphique 22" descr="Coche">
            <a:extLst>
              <a:ext uri="{FF2B5EF4-FFF2-40B4-BE49-F238E27FC236}">
                <a16:creationId xmlns:a16="http://schemas.microsoft.com/office/drawing/2014/main" id="{136E09DB-88B0-48AB-A940-6960248C81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8136" y="4962312"/>
            <a:ext cx="457120" cy="457120"/>
          </a:xfrm>
          <a:prstGeom prst="rect">
            <a:avLst/>
          </a:prstGeom>
        </p:spPr>
      </p:pic>
      <p:pic>
        <p:nvPicPr>
          <p:cNvPr id="24" name="Graphique 23" descr="Coche">
            <a:extLst>
              <a:ext uri="{FF2B5EF4-FFF2-40B4-BE49-F238E27FC236}">
                <a16:creationId xmlns:a16="http://schemas.microsoft.com/office/drawing/2014/main" id="{FCEC8E77-5542-46A2-BB45-F8B44FC3AB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95636" y="3730749"/>
            <a:ext cx="457120" cy="457120"/>
          </a:xfrm>
          <a:prstGeom prst="rect">
            <a:avLst/>
          </a:prstGeom>
        </p:spPr>
      </p:pic>
      <p:sp>
        <p:nvSpPr>
          <p:cNvPr id="12" name="ZoneTexte 11">
            <a:extLst>
              <a:ext uri="{FF2B5EF4-FFF2-40B4-BE49-F238E27FC236}">
                <a16:creationId xmlns:a16="http://schemas.microsoft.com/office/drawing/2014/main" id="{F9715C19-549D-4B35-B2E5-50BDDAD678DC}"/>
              </a:ext>
            </a:extLst>
          </p:cNvPr>
          <p:cNvSpPr txBox="1"/>
          <p:nvPr/>
        </p:nvSpPr>
        <p:spPr>
          <a:xfrm>
            <a:off x="1965236" y="3676025"/>
            <a:ext cx="7098097" cy="523220"/>
          </a:xfrm>
          <a:prstGeom prst="rect">
            <a:avLst/>
          </a:prstGeom>
          <a:noFill/>
        </p:spPr>
        <p:txBody>
          <a:bodyPr wrap="none" rtlCol="0">
            <a:spAutoFit/>
          </a:bodyPr>
          <a:lstStyle/>
          <a:p>
            <a:r>
              <a:rPr lang="fr-BE" sz="2800" i="1" dirty="0">
                <a:latin typeface="Calibri "/>
                <a:cs typeface="Calibri Light" panose="020F0302020204030204" pitchFamily="34" charset="0"/>
              </a:rPr>
              <a:t>règles juridiques et règles autres que juridiques </a:t>
            </a:r>
            <a:endParaRPr lang="fr-BE" sz="2800" i="1" dirty="0"/>
          </a:p>
        </p:txBody>
      </p:sp>
      <p:sp>
        <p:nvSpPr>
          <p:cNvPr id="25" name="ZoneTexte 24">
            <a:extLst>
              <a:ext uri="{FF2B5EF4-FFF2-40B4-BE49-F238E27FC236}">
                <a16:creationId xmlns:a16="http://schemas.microsoft.com/office/drawing/2014/main" id="{77DFECFE-7B40-483B-ADB9-E8D688A094D6}"/>
              </a:ext>
            </a:extLst>
          </p:cNvPr>
          <p:cNvSpPr txBox="1"/>
          <p:nvPr/>
        </p:nvSpPr>
        <p:spPr>
          <a:xfrm>
            <a:off x="1965236" y="4934364"/>
            <a:ext cx="6940811" cy="523220"/>
          </a:xfrm>
          <a:prstGeom prst="rect">
            <a:avLst/>
          </a:prstGeom>
          <a:noFill/>
        </p:spPr>
        <p:txBody>
          <a:bodyPr wrap="none" rtlCol="0">
            <a:spAutoFit/>
          </a:bodyPr>
          <a:lstStyle/>
          <a:p>
            <a:r>
              <a:rPr lang="fr-BE" sz="2800" i="1" dirty="0">
                <a:latin typeface="Calibri "/>
                <a:cs typeface="Calibri Light" panose="020F0302020204030204" pitchFamily="34" charset="0"/>
              </a:rPr>
              <a:t>professionnel normalement prudent et diligent</a:t>
            </a:r>
            <a:endParaRPr lang="fr-BE" sz="2800" i="1" dirty="0"/>
          </a:p>
        </p:txBody>
      </p:sp>
      <p:sp>
        <p:nvSpPr>
          <p:cNvPr id="26" name="ZoneTexte 25">
            <a:extLst>
              <a:ext uri="{FF2B5EF4-FFF2-40B4-BE49-F238E27FC236}">
                <a16:creationId xmlns:a16="http://schemas.microsoft.com/office/drawing/2014/main" id="{C936DF81-8910-4864-A639-70640B2240CA}"/>
              </a:ext>
            </a:extLst>
          </p:cNvPr>
          <p:cNvSpPr txBox="1"/>
          <p:nvPr/>
        </p:nvSpPr>
        <p:spPr>
          <a:xfrm>
            <a:off x="1974672" y="2335512"/>
            <a:ext cx="6641818" cy="523220"/>
          </a:xfrm>
          <a:prstGeom prst="rect">
            <a:avLst/>
          </a:prstGeom>
          <a:noFill/>
        </p:spPr>
        <p:txBody>
          <a:bodyPr wrap="none" rtlCol="0">
            <a:spAutoFit/>
          </a:bodyPr>
          <a:lstStyle/>
          <a:p>
            <a:r>
              <a:rPr lang="fr-BE" sz="2800" i="1" dirty="0">
                <a:latin typeface="Calibri "/>
                <a:cs typeface="Calibri Light" panose="020F0302020204030204" pitchFamily="34" charset="0"/>
              </a:rPr>
              <a:t>approche « préventive » et « pragmatique » </a:t>
            </a:r>
            <a:endParaRPr lang="fr-BE" sz="2800" i="1" dirty="0"/>
          </a:p>
        </p:txBody>
      </p:sp>
    </p:spTree>
    <p:extLst>
      <p:ext uri="{BB962C8B-B14F-4D97-AF65-F5344CB8AC3E}">
        <p14:creationId xmlns:p14="http://schemas.microsoft.com/office/powerpoint/2010/main" val="1708272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3">
            <a:extLst>
              <a:ext uri="{FF2B5EF4-FFF2-40B4-BE49-F238E27FC236}">
                <a16:creationId xmlns:a16="http://schemas.microsoft.com/office/drawing/2014/main" id="{EF468228-2B58-4FB0-863A-7CCC3B5FEE92}"/>
              </a:ext>
            </a:extLst>
          </p:cNvPr>
          <p:cNvSpPr txBox="1"/>
          <p:nvPr/>
        </p:nvSpPr>
        <p:spPr>
          <a:xfrm>
            <a:off x="318813" y="1514364"/>
            <a:ext cx="5219700" cy="1200329"/>
          </a:xfrm>
          <a:prstGeom prst="rect">
            <a:avLst/>
          </a:prstGeom>
          <a:noFill/>
        </p:spPr>
        <p:txBody>
          <a:bodyPr wrap="square" rtlCol="0">
            <a:spAutoFit/>
          </a:bodyPr>
          <a:lstStyle/>
          <a:p>
            <a:r>
              <a:rPr lang="fr-FR" sz="2400" b="1" dirty="0">
                <a:solidFill>
                  <a:srgbClr val="FFFF00"/>
                </a:solidFill>
                <a:latin typeface="Calibri" panose="020F0502020204030204" pitchFamily="34" charset="0"/>
                <a:cs typeface="Calibri" panose="020F0502020204030204" pitchFamily="34" charset="0"/>
              </a:rPr>
              <a:t>E</a:t>
            </a:r>
            <a:r>
              <a:rPr lang="fr-BE" sz="2400" b="1" dirty="0">
                <a:solidFill>
                  <a:srgbClr val="FFFF00"/>
                </a:solidFill>
                <a:latin typeface="Calibri" panose="020F0502020204030204" pitchFamily="34" charset="0"/>
                <a:cs typeface="Calibri" panose="020F0502020204030204" pitchFamily="34" charset="0"/>
              </a:rPr>
              <a:t>n quoi la crise sanitaire vient-elle contribuer à la transformation de la dispensation de soins à distance…</a:t>
            </a:r>
          </a:p>
        </p:txBody>
      </p:sp>
      <p:pic>
        <p:nvPicPr>
          <p:cNvPr id="3" name="Image 2">
            <a:extLst>
              <a:ext uri="{FF2B5EF4-FFF2-40B4-BE49-F238E27FC236}">
                <a16:creationId xmlns:a16="http://schemas.microsoft.com/office/drawing/2014/main" id="{F0DF53D7-105B-4B31-A329-2C92CD42905E}"/>
              </a:ext>
            </a:extLst>
          </p:cNvPr>
          <p:cNvPicPr>
            <a:picLocks noChangeAspect="1"/>
          </p:cNvPicPr>
          <p:nvPr/>
        </p:nvPicPr>
        <p:blipFill>
          <a:blip r:embed="rId2"/>
          <a:stretch>
            <a:fillRect/>
          </a:stretch>
        </p:blipFill>
        <p:spPr>
          <a:xfrm>
            <a:off x="5772150" y="0"/>
            <a:ext cx="6435838" cy="6881387"/>
          </a:xfrm>
          <a:prstGeom prst="rect">
            <a:avLst/>
          </a:prstGeom>
        </p:spPr>
      </p:pic>
      <p:pic>
        <p:nvPicPr>
          <p:cNvPr id="4" name="Afbeelding 2">
            <a:extLst>
              <a:ext uri="{FF2B5EF4-FFF2-40B4-BE49-F238E27FC236}">
                <a16:creationId xmlns:a16="http://schemas.microsoft.com/office/drawing/2014/main" id="{99F533DF-8BA0-4C17-9F9A-91568B449D45}"/>
              </a:ext>
            </a:extLst>
          </p:cNvPr>
          <p:cNvPicPr>
            <a:picLocks noChangeAspect="1"/>
          </p:cNvPicPr>
          <p:nvPr/>
        </p:nvPicPr>
        <p:blipFill>
          <a:blip r:embed="rId3"/>
          <a:stretch>
            <a:fillRect/>
          </a:stretch>
        </p:blipFill>
        <p:spPr>
          <a:xfrm>
            <a:off x="5756162" y="0"/>
            <a:ext cx="6435838" cy="6915150"/>
          </a:xfrm>
          <a:prstGeom prst="rect">
            <a:avLst/>
          </a:prstGeom>
        </p:spPr>
      </p:pic>
    </p:spTree>
    <p:extLst>
      <p:ext uri="{BB962C8B-B14F-4D97-AF65-F5344CB8AC3E}">
        <p14:creationId xmlns:p14="http://schemas.microsoft.com/office/powerpoint/2010/main" val="2886211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0420582-0758-4CEB-AF80-7AC164652C37}"/>
              </a:ext>
            </a:extLst>
          </p:cNvPr>
          <p:cNvSpPr txBox="1">
            <a:spLocks/>
          </p:cNvSpPr>
          <p:nvPr/>
        </p:nvSpPr>
        <p:spPr>
          <a:xfrm>
            <a:off x="1779544" y="355906"/>
            <a:ext cx="10393627"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1">
                    <a:lumMod val="75000"/>
                    <a:lumOff val="25000"/>
                  </a:schemeClr>
                </a:solidFill>
                <a:latin typeface="+mj-lt"/>
                <a:ea typeface="+mj-ea"/>
                <a:cs typeface="+mj-cs"/>
              </a:defRPr>
            </a:lvl1pPr>
          </a:lstStyle>
          <a:p>
            <a:r>
              <a:rPr lang="nl-BE" sz="4000" b="1" cap="small" dirty="0">
                <a:solidFill>
                  <a:schemeClr val="accent5">
                    <a:lumMod val="50000"/>
                  </a:schemeClr>
                </a:solidFill>
                <a:latin typeface="Calibri" panose="020F0502020204030204" pitchFamily="34" charset="0"/>
                <a:cs typeface="Calibri" panose="020F0502020204030204" pitchFamily="34" charset="0"/>
              </a:rPr>
              <a:t>Le COVID comme vecteur de changement</a:t>
            </a:r>
            <a:endParaRPr lang="nl-BE" sz="3200" dirty="0"/>
          </a:p>
        </p:txBody>
      </p:sp>
      <p:grpSp>
        <p:nvGrpSpPr>
          <p:cNvPr id="4" name="Groep 3" descr="Kleine cirkel met een 2 erin om aan te geven dat dit stap 2 is">
            <a:extLst>
              <a:ext uri="{FF2B5EF4-FFF2-40B4-BE49-F238E27FC236}">
                <a16:creationId xmlns:a16="http://schemas.microsoft.com/office/drawing/2014/main" id="{82E97DA5-F0AD-40EA-BFA0-319F48B92EF0}"/>
              </a:ext>
            </a:extLst>
          </p:cNvPr>
          <p:cNvGrpSpPr/>
          <p:nvPr/>
        </p:nvGrpSpPr>
        <p:grpSpPr bwMode="blackWhite">
          <a:xfrm>
            <a:off x="930761" y="297995"/>
            <a:ext cx="707073" cy="714649"/>
            <a:chOff x="7025069" y="711274"/>
            <a:chExt cx="409838" cy="409838"/>
          </a:xfrm>
          <a:solidFill>
            <a:schemeClr val="accent3"/>
          </a:solidFill>
        </p:grpSpPr>
        <p:sp>
          <p:nvSpPr>
            <p:cNvPr id="5" name="Ovaal 4" descr="Kleine cirkel">
              <a:extLst>
                <a:ext uri="{FF2B5EF4-FFF2-40B4-BE49-F238E27FC236}">
                  <a16:creationId xmlns:a16="http://schemas.microsoft.com/office/drawing/2014/main" id="{A9854A75-F0CF-4A09-ABC4-FAC5710E19FD}"/>
                </a:ext>
              </a:extLst>
            </p:cNvPr>
            <p:cNvSpPr/>
            <p:nvPr/>
          </p:nvSpPr>
          <p:spPr bwMode="blackWhite">
            <a:xfrm>
              <a:off x="7025069" y="711274"/>
              <a:ext cx="409838" cy="409838"/>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6" name="Tekstvak 5" descr="Cijfer 2">
              <a:extLst>
                <a:ext uri="{FF2B5EF4-FFF2-40B4-BE49-F238E27FC236}">
                  <a16:creationId xmlns:a16="http://schemas.microsoft.com/office/drawing/2014/main" id="{C2E2F0D8-520D-4452-92B6-9385A09FFF6A}"/>
                </a:ext>
              </a:extLst>
            </p:cNvPr>
            <p:cNvSpPr txBox="1">
              <a:spLocks noChangeAspect="1"/>
            </p:cNvSpPr>
            <p:nvPr/>
          </p:nvSpPr>
          <p:spPr bwMode="blackWhite">
            <a:xfrm>
              <a:off x="7088038" y="783815"/>
              <a:ext cx="283899" cy="264756"/>
            </a:xfrm>
            <a:prstGeom prst="rect">
              <a:avLst/>
            </a:prstGeom>
            <a:grpFill/>
            <a:ln>
              <a:solidFill>
                <a:schemeClr val="accent3"/>
              </a:solidFill>
            </a:ln>
          </p:spPr>
          <p:txBody>
            <a:bodyPr wrap="square" rtlCol="0">
              <a:spAutoFit/>
            </a:bodyPr>
            <a:lstStyle/>
            <a:p>
              <a:pPr algn="ctr" rtl="0"/>
              <a:r>
                <a:rPr lang="nl-NL" sz="2400" dirty="0">
                  <a:solidFill>
                    <a:schemeClr val="bg1"/>
                  </a:solidFill>
                  <a:latin typeface="Segoe UI Semibold" panose="020B0702040204020203" pitchFamily="34" charset="0"/>
                  <a:cs typeface="Segoe UI Semibold" panose="020B0702040204020203" pitchFamily="34" charset="0"/>
                </a:rPr>
                <a:t>*</a:t>
              </a:r>
            </a:p>
          </p:txBody>
        </p:sp>
      </p:grpSp>
      <p:sp>
        <p:nvSpPr>
          <p:cNvPr id="7" name="Tijdelijke aanduiding voor inhoud 1">
            <a:extLst>
              <a:ext uri="{FF2B5EF4-FFF2-40B4-BE49-F238E27FC236}">
                <a16:creationId xmlns:a16="http://schemas.microsoft.com/office/drawing/2014/main" id="{8908B9EF-C808-4CE1-B1C8-EE8BD448B949}"/>
              </a:ext>
            </a:extLst>
          </p:cNvPr>
          <p:cNvSpPr txBox="1">
            <a:spLocks/>
          </p:cNvSpPr>
          <p:nvPr/>
        </p:nvSpPr>
        <p:spPr>
          <a:xfrm>
            <a:off x="670545" y="3121877"/>
            <a:ext cx="11287539" cy="5495580"/>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987552" lvl="2" indent="0">
              <a:buNone/>
            </a:pPr>
            <a:endParaRPr lang="nl-BE" sz="2000" dirty="0">
              <a:latin typeface="Calibri" panose="020F0502020204030204" pitchFamily="34" charset="0"/>
              <a:cs typeface="Calibri" panose="020F0502020204030204" pitchFamily="34" charset="0"/>
            </a:endParaRPr>
          </a:p>
          <a:p>
            <a:pPr lvl="1"/>
            <a:endParaRPr lang="nl-BE" sz="2400" dirty="0">
              <a:latin typeface="Calibri" panose="020F0502020204030204" pitchFamily="34" charset="0"/>
              <a:cs typeface="Calibri" panose="020F0502020204030204" pitchFamily="34" charset="0"/>
            </a:endParaRPr>
          </a:p>
          <a:p>
            <a:pPr lvl="1"/>
            <a:endParaRPr lang="nl-BE" sz="2400" dirty="0">
              <a:latin typeface="Calibri" panose="020F0502020204030204" pitchFamily="34" charset="0"/>
              <a:cs typeface="Calibri" panose="020F0502020204030204" pitchFamily="34" charset="0"/>
            </a:endParaRPr>
          </a:p>
          <a:p>
            <a:endParaRPr lang="nl-BE" sz="2400" b="1" dirty="0">
              <a:latin typeface="Calibri" panose="020F0502020204030204" pitchFamily="34" charset="0"/>
              <a:cs typeface="Calibri" panose="020F0502020204030204" pitchFamily="34" charset="0"/>
            </a:endParaRPr>
          </a:p>
          <a:p>
            <a:pPr marL="0" indent="0">
              <a:buFont typeface="Franklin Gothic Book" panose="020B0503020102020204" pitchFamily="34" charset="0"/>
              <a:buNone/>
            </a:pPr>
            <a:endParaRPr lang="nl-BE" sz="3200" dirty="0"/>
          </a:p>
          <a:p>
            <a:pPr marL="0" indent="0">
              <a:buFont typeface="Franklin Gothic Book" panose="020B0503020102020204" pitchFamily="34" charset="0"/>
              <a:buNone/>
            </a:pPr>
            <a:endParaRPr lang="nl-BE" sz="3200" dirty="0"/>
          </a:p>
        </p:txBody>
      </p:sp>
      <p:sp>
        <p:nvSpPr>
          <p:cNvPr id="2" name="ZoneTexte 1">
            <a:extLst>
              <a:ext uri="{FF2B5EF4-FFF2-40B4-BE49-F238E27FC236}">
                <a16:creationId xmlns:a16="http://schemas.microsoft.com/office/drawing/2014/main" id="{08C459E6-AC13-4A03-BB4F-FF7C9E9CB3E0}"/>
              </a:ext>
            </a:extLst>
          </p:cNvPr>
          <p:cNvSpPr txBox="1"/>
          <p:nvPr/>
        </p:nvSpPr>
        <p:spPr>
          <a:xfrm>
            <a:off x="131753" y="1170355"/>
            <a:ext cx="7176977" cy="923330"/>
          </a:xfrm>
          <a:prstGeom prst="rect">
            <a:avLst/>
          </a:prstGeom>
          <a:solidFill>
            <a:schemeClr val="bg1"/>
          </a:solidFill>
        </p:spPr>
        <p:txBody>
          <a:bodyPr wrap="square" rtlCol="0">
            <a:spAutoFit/>
          </a:bodyPr>
          <a:lstStyle/>
          <a:p>
            <a:pPr algn="just"/>
            <a:r>
              <a:rPr lang="fr-BE" i="1" dirty="0">
                <a:latin typeface="Calibri" panose="020F0502020204030204" pitchFamily="34" charset="0"/>
                <a:cs typeface="Calibri" panose="020F0502020204030204" pitchFamily="34" charset="0"/>
              </a:rPr>
              <a:t>“La </a:t>
            </a:r>
            <a:r>
              <a:rPr lang="fr-BE" b="1" i="1" dirty="0">
                <a:solidFill>
                  <a:schemeClr val="accent4">
                    <a:lumMod val="60000"/>
                    <a:lumOff val="40000"/>
                  </a:schemeClr>
                </a:solidFill>
                <a:latin typeface="Calibri" panose="020F0502020204030204" pitchFamily="34" charset="0"/>
                <a:cs typeface="Calibri" panose="020F0502020204030204" pitchFamily="34" charset="0"/>
              </a:rPr>
              <a:t>crise du Covid </a:t>
            </a:r>
            <a:r>
              <a:rPr lang="fr-BE" i="1" dirty="0">
                <a:latin typeface="Calibri" panose="020F0502020204030204" pitchFamily="34" charset="0"/>
                <a:cs typeface="Calibri" panose="020F0502020204030204" pitchFamily="34" charset="0"/>
              </a:rPr>
              <a:t>a entraîné une </a:t>
            </a:r>
            <a:r>
              <a:rPr lang="fr-BE" b="1" i="1" dirty="0">
                <a:solidFill>
                  <a:srgbClr val="FF0000"/>
                </a:solidFill>
                <a:latin typeface="Calibri" panose="020F0502020204030204" pitchFamily="34" charset="0"/>
                <a:cs typeface="Calibri" panose="020F0502020204030204" pitchFamily="34" charset="0"/>
              </a:rPr>
              <a:t>révolution</a:t>
            </a:r>
            <a:r>
              <a:rPr lang="fr-BE" i="1" dirty="0">
                <a:latin typeface="Calibri" panose="020F0502020204030204" pitchFamily="34" charset="0"/>
                <a:cs typeface="Calibri" panose="020F0502020204030204" pitchFamily="34" charset="0"/>
              </a:rPr>
              <a:t>, dans la mesure où </a:t>
            </a:r>
            <a:r>
              <a:rPr lang="fr-BE" i="1" dirty="0">
                <a:solidFill>
                  <a:srgbClr val="FF0000"/>
                </a:solidFill>
                <a:latin typeface="Calibri" panose="020F0502020204030204" pitchFamily="34" charset="0"/>
                <a:cs typeface="Calibri" panose="020F0502020204030204" pitchFamily="34" charset="0"/>
              </a:rPr>
              <a:t>la consultation traditionnelle avec contact physique devait être évitée</a:t>
            </a:r>
            <a:r>
              <a:rPr lang="fr-BE" i="1" dirty="0">
                <a:latin typeface="Calibri" panose="020F0502020204030204" pitchFamily="34" charset="0"/>
                <a:cs typeface="Calibri" panose="020F0502020204030204" pitchFamily="34" charset="0"/>
              </a:rPr>
              <a:t> autant que possible afin de contenir la propagation du virus” (CNOM, 18.06.2022)</a:t>
            </a:r>
            <a:endParaRPr lang="fr-BE" i="1" dirty="0"/>
          </a:p>
        </p:txBody>
      </p:sp>
      <p:sp>
        <p:nvSpPr>
          <p:cNvPr id="8" name="ZoneTexte 7">
            <a:extLst>
              <a:ext uri="{FF2B5EF4-FFF2-40B4-BE49-F238E27FC236}">
                <a16:creationId xmlns:a16="http://schemas.microsoft.com/office/drawing/2014/main" id="{588E569C-808A-4AA2-B48A-A5D48CF01141}"/>
              </a:ext>
            </a:extLst>
          </p:cNvPr>
          <p:cNvSpPr txBox="1"/>
          <p:nvPr/>
        </p:nvSpPr>
        <p:spPr>
          <a:xfrm>
            <a:off x="4781107" y="2311639"/>
            <a:ext cx="7176977" cy="1477328"/>
          </a:xfrm>
          <a:prstGeom prst="rect">
            <a:avLst/>
          </a:prstGeom>
          <a:solidFill>
            <a:schemeClr val="bg1"/>
          </a:solidFill>
        </p:spPr>
        <p:txBody>
          <a:bodyPr wrap="square" rtlCol="0">
            <a:spAutoFit/>
          </a:bodyPr>
          <a:lstStyle/>
          <a:p>
            <a:pPr algn="just"/>
            <a:r>
              <a:rPr lang="fr-BE" i="1" dirty="0">
                <a:latin typeface="Calibri" panose="020F0502020204030204" pitchFamily="34" charset="0"/>
                <a:cs typeface="Calibri" panose="020F0502020204030204" pitchFamily="34" charset="0"/>
              </a:rPr>
              <a:t>“[L]e nombre de services offrant la téléconsultation [continue] à augmenter en raison de la demande continue du marché, l’objectif étant </a:t>
            </a:r>
            <a:r>
              <a:rPr lang="fr-BE" b="1" i="1" dirty="0">
                <a:solidFill>
                  <a:srgbClr val="FF0000"/>
                </a:solidFill>
                <a:latin typeface="Calibri" panose="020F0502020204030204" pitchFamily="34" charset="0"/>
                <a:cs typeface="Calibri" panose="020F0502020204030204" pitchFamily="34" charset="0"/>
              </a:rPr>
              <a:t>d’offrir une réponse</a:t>
            </a:r>
            <a:r>
              <a:rPr lang="fr-BE" i="1" dirty="0">
                <a:latin typeface="Calibri" panose="020F0502020204030204" pitchFamily="34" charset="0"/>
                <a:cs typeface="Calibri" panose="020F0502020204030204" pitchFamily="34" charset="0"/>
              </a:rPr>
              <a:t> aux longs </a:t>
            </a:r>
            <a:r>
              <a:rPr lang="fr-BE" i="1" dirty="0">
                <a:solidFill>
                  <a:srgbClr val="FF0000"/>
                </a:solidFill>
                <a:latin typeface="Calibri" panose="020F0502020204030204" pitchFamily="34" charset="0"/>
                <a:cs typeface="Calibri" panose="020F0502020204030204" pitchFamily="34" charset="0"/>
              </a:rPr>
              <a:t>délais d’attente</a:t>
            </a:r>
            <a:r>
              <a:rPr lang="fr-BE" i="1" dirty="0">
                <a:latin typeface="Calibri" panose="020F0502020204030204" pitchFamily="34" charset="0"/>
                <a:cs typeface="Calibri" panose="020F0502020204030204" pitchFamily="34" charset="0"/>
              </a:rPr>
              <a:t>, aux </a:t>
            </a:r>
            <a:r>
              <a:rPr lang="fr-BE" i="1" dirty="0">
                <a:solidFill>
                  <a:srgbClr val="FF0000"/>
                </a:solidFill>
                <a:latin typeface="Calibri" panose="020F0502020204030204" pitchFamily="34" charset="0"/>
                <a:cs typeface="Calibri" panose="020F0502020204030204" pitchFamily="34" charset="0"/>
              </a:rPr>
              <a:t>charges administratives</a:t>
            </a:r>
            <a:r>
              <a:rPr lang="fr-BE" i="1" dirty="0">
                <a:latin typeface="Calibri" panose="020F0502020204030204" pitchFamily="34" charset="0"/>
                <a:cs typeface="Calibri" panose="020F0502020204030204" pitchFamily="34" charset="0"/>
              </a:rPr>
              <a:t>, à la </a:t>
            </a:r>
            <a:r>
              <a:rPr lang="fr-BE" i="1" dirty="0">
                <a:solidFill>
                  <a:srgbClr val="FF0000"/>
                </a:solidFill>
                <a:latin typeface="Calibri" panose="020F0502020204030204" pitchFamily="34" charset="0"/>
                <a:cs typeface="Calibri" panose="020F0502020204030204" pitchFamily="34" charset="0"/>
              </a:rPr>
              <a:t>pénurie de médecins</a:t>
            </a:r>
            <a:r>
              <a:rPr lang="fr-BE" i="1" dirty="0">
                <a:latin typeface="Calibri" panose="020F0502020204030204" pitchFamily="34" charset="0"/>
                <a:cs typeface="Calibri" panose="020F0502020204030204" pitchFamily="34" charset="0"/>
              </a:rPr>
              <a:t>, aux services d’</a:t>
            </a:r>
            <a:r>
              <a:rPr lang="fr-BE" i="1" dirty="0">
                <a:solidFill>
                  <a:srgbClr val="FF0000"/>
                </a:solidFill>
                <a:latin typeface="Calibri" panose="020F0502020204030204" pitchFamily="34" charset="0"/>
                <a:cs typeface="Calibri" panose="020F0502020204030204" pitchFamily="34" charset="0"/>
              </a:rPr>
              <a:t>urgences surchargés</a:t>
            </a:r>
            <a:r>
              <a:rPr lang="fr-BE" i="1" dirty="0">
                <a:latin typeface="Calibri" panose="020F0502020204030204" pitchFamily="34" charset="0"/>
                <a:cs typeface="Calibri" panose="020F0502020204030204" pitchFamily="34" charset="0"/>
              </a:rPr>
              <a:t>, etc.” (CNOM, 18.06.2022)</a:t>
            </a:r>
          </a:p>
        </p:txBody>
      </p:sp>
      <p:sp>
        <p:nvSpPr>
          <p:cNvPr id="9" name="ZoneTexte 8">
            <a:extLst>
              <a:ext uri="{FF2B5EF4-FFF2-40B4-BE49-F238E27FC236}">
                <a16:creationId xmlns:a16="http://schemas.microsoft.com/office/drawing/2014/main" id="{9D903F46-3DA9-40F7-90A9-8EC146F336B4}"/>
              </a:ext>
            </a:extLst>
          </p:cNvPr>
          <p:cNvSpPr txBox="1"/>
          <p:nvPr/>
        </p:nvSpPr>
        <p:spPr>
          <a:xfrm>
            <a:off x="131753" y="3987220"/>
            <a:ext cx="7176977" cy="1477328"/>
          </a:xfrm>
          <a:prstGeom prst="rect">
            <a:avLst/>
          </a:prstGeom>
          <a:solidFill>
            <a:schemeClr val="bg1"/>
          </a:solidFill>
        </p:spPr>
        <p:txBody>
          <a:bodyPr wrap="square" rtlCol="0">
            <a:spAutoFit/>
          </a:bodyPr>
          <a:lstStyle/>
          <a:p>
            <a:pPr algn="just"/>
            <a:r>
              <a:rPr lang="fr-BE" i="1" dirty="0">
                <a:latin typeface="Calibri" panose="020F0502020204030204" pitchFamily="34" charset="0"/>
                <a:cs typeface="Calibri" panose="020F0502020204030204" pitchFamily="34" charset="0"/>
              </a:rPr>
              <a:t>“[L]a </a:t>
            </a:r>
            <a:r>
              <a:rPr lang="fr-BE" b="1" i="1" dirty="0">
                <a:solidFill>
                  <a:srgbClr val="FF0000"/>
                </a:solidFill>
                <a:latin typeface="Calibri" panose="020F0502020204030204" pitchFamily="34" charset="0"/>
                <a:cs typeface="Calibri" panose="020F0502020204030204" pitchFamily="34" charset="0"/>
              </a:rPr>
              <a:t>population belge</a:t>
            </a:r>
            <a:r>
              <a:rPr lang="fr-BE" i="1" dirty="0">
                <a:latin typeface="Calibri" panose="020F0502020204030204" pitchFamily="34" charset="0"/>
                <a:cs typeface="Calibri" panose="020F0502020204030204" pitchFamily="34" charset="0"/>
              </a:rPr>
              <a:t> est généralement </a:t>
            </a:r>
            <a:r>
              <a:rPr lang="fr-BE" i="1" dirty="0">
                <a:solidFill>
                  <a:srgbClr val="FF0000"/>
                </a:solidFill>
                <a:latin typeface="Calibri" panose="020F0502020204030204" pitchFamily="34" charset="0"/>
                <a:cs typeface="Calibri" panose="020F0502020204030204" pitchFamily="34" charset="0"/>
              </a:rPr>
              <a:t>satisfaite</a:t>
            </a:r>
            <a:r>
              <a:rPr lang="fr-BE" i="1" dirty="0">
                <a:latin typeface="Calibri" panose="020F0502020204030204" pitchFamily="34" charset="0"/>
                <a:cs typeface="Calibri" panose="020F0502020204030204" pitchFamily="34" charset="0"/>
              </a:rPr>
              <a:t> de l’utilisation de la téléconsultation, qu’elle considère comme complémentaire au contact physique avec les prestataires de soins et qu’elle la trouve particulièrement adaptée au traitement des questions administratives  et au suivi des pathologies existantes” (CNOM, 18.06.2022)</a:t>
            </a:r>
          </a:p>
        </p:txBody>
      </p:sp>
      <p:sp>
        <p:nvSpPr>
          <p:cNvPr id="11" name="Ovaal 8" descr="Tweede laag hiërarchie kleur grote cirkel">
            <a:extLst>
              <a:ext uri="{FF2B5EF4-FFF2-40B4-BE49-F238E27FC236}">
                <a16:creationId xmlns:a16="http://schemas.microsoft.com/office/drawing/2014/main" id="{8D73136C-59B5-41A1-A1D8-EA42D3F07B55}"/>
              </a:ext>
            </a:extLst>
          </p:cNvPr>
          <p:cNvSpPr/>
          <p:nvPr/>
        </p:nvSpPr>
        <p:spPr>
          <a:xfrm>
            <a:off x="8987861" y="5092039"/>
            <a:ext cx="1152561" cy="1050685"/>
          </a:xfrm>
          <a:prstGeom prst="ellipse">
            <a:avLst/>
          </a:prstGeom>
          <a:solidFill>
            <a:schemeClr val="bg1"/>
          </a:solidFill>
          <a:ln>
            <a:solidFill>
              <a:srgbClr val="4B7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cxnSp>
        <p:nvCxnSpPr>
          <p:cNvPr id="12" name="Connecteur droit 11">
            <a:extLst>
              <a:ext uri="{FF2B5EF4-FFF2-40B4-BE49-F238E27FC236}">
                <a16:creationId xmlns:a16="http://schemas.microsoft.com/office/drawing/2014/main" id="{E0F59B85-15D8-43FF-AB09-70CFB94FF2FD}"/>
              </a:ext>
            </a:extLst>
          </p:cNvPr>
          <p:cNvCxnSpPr>
            <a:cxnSpLocks/>
          </p:cNvCxnSpPr>
          <p:nvPr/>
        </p:nvCxnSpPr>
        <p:spPr>
          <a:xfrm>
            <a:off x="9564141" y="4686324"/>
            <a:ext cx="0" cy="1866012"/>
          </a:xfrm>
          <a:prstGeom prst="line">
            <a:avLst/>
          </a:prstGeom>
          <a:ln w="38100">
            <a:solidFill>
              <a:srgbClr val="4B757D"/>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21C73F46-9339-4FB3-92DF-911AE118669B}"/>
              </a:ext>
            </a:extLst>
          </p:cNvPr>
          <p:cNvCxnSpPr>
            <a:cxnSpLocks/>
          </p:cNvCxnSpPr>
          <p:nvPr/>
        </p:nvCxnSpPr>
        <p:spPr>
          <a:xfrm>
            <a:off x="8594445" y="5613105"/>
            <a:ext cx="2247980" cy="0"/>
          </a:xfrm>
          <a:prstGeom prst="line">
            <a:avLst/>
          </a:prstGeom>
          <a:ln w="38100">
            <a:solidFill>
              <a:srgbClr val="4B757D"/>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DF39C926-1AC5-49DB-B6A0-D707DF4EF3F8}"/>
              </a:ext>
            </a:extLst>
          </p:cNvPr>
          <p:cNvSpPr txBox="1"/>
          <p:nvPr/>
        </p:nvSpPr>
        <p:spPr>
          <a:xfrm>
            <a:off x="7529793" y="4933140"/>
            <a:ext cx="1679604" cy="400110"/>
          </a:xfrm>
          <a:prstGeom prst="rect">
            <a:avLst/>
          </a:prstGeom>
          <a:noFill/>
        </p:spPr>
        <p:txBody>
          <a:bodyPr wrap="square" rtlCol="0">
            <a:spAutoFit/>
          </a:bodyPr>
          <a:lstStyle/>
          <a:p>
            <a:r>
              <a:rPr lang="fr-FR" sz="2000" dirty="0"/>
              <a:t>* confiance</a:t>
            </a:r>
            <a:endParaRPr lang="fr-BE" sz="2000" dirty="0"/>
          </a:p>
        </p:txBody>
      </p:sp>
      <p:sp>
        <p:nvSpPr>
          <p:cNvPr id="15" name="ZoneTexte 14">
            <a:extLst>
              <a:ext uri="{FF2B5EF4-FFF2-40B4-BE49-F238E27FC236}">
                <a16:creationId xmlns:a16="http://schemas.microsoft.com/office/drawing/2014/main" id="{B5C2143C-A938-4125-95BA-EE280DF85120}"/>
              </a:ext>
            </a:extLst>
          </p:cNvPr>
          <p:cNvSpPr txBox="1"/>
          <p:nvPr/>
        </p:nvSpPr>
        <p:spPr>
          <a:xfrm>
            <a:off x="7046406" y="5833430"/>
            <a:ext cx="2272147" cy="400110"/>
          </a:xfrm>
          <a:prstGeom prst="rect">
            <a:avLst/>
          </a:prstGeom>
          <a:noFill/>
        </p:spPr>
        <p:txBody>
          <a:bodyPr wrap="square" rtlCol="0">
            <a:spAutoFit/>
          </a:bodyPr>
          <a:lstStyle/>
          <a:p>
            <a:r>
              <a:rPr lang="fr-FR" sz="2000" dirty="0"/>
              <a:t>* soins de santé</a:t>
            </a:r>
            <a:endParaRPr lang="fr-BE" sz="2000" dirty="0"/>
          </a:p>
        </p:txBody>
      </p:sp>
      <p:sp>
        <p:nvSpPr>
          <p:cNvPr id="16" name="ZoneTexte 15">
            <a:extLst>
              <a:ext uri="{FF2B5EF4-FFF2-40B4-BE49-F238E27FC236}">
                <a16:creationId xmlns:a16="http://schemas.microsoft.com/office/drawing/2014/main" id="{6B7E27C1-3106-4CA5-A9D4-A71D4C2612BE}"/>
              </a:ext>
            </a:extLst>
          </p:cNvPr>
          <p:cNvSpPr txBox="1"/>
          <p:nvPr/>
        </p:nvSpPr>
        <p:spPr>
          <a:xfrm>
            <a:off x="10092507" y="4961568"/>
            <a:ext cx="2111165" cy="400110"/>
          </a:xfrm>
          <a:prstGeom prst="rect">
            <a:avLst/>
          </a:prstGeom>
          <a:noFill/>
        </p:spPr>
        <p:txBody>
          <a:bodyPr wrap="square" rtlCol="0">
            <a:spAutoFit/>
          </a:bodyPr>
          <a:lstStyle/>
          <a:p>
            <a:r>
              <a:rPr lang="fr-FR" sz="2000" dirty="0"/>
              <a:t>* santé publique</a:t>
            </a:r>
            <a:endParaRPr lang="fr-BE" sz="2000" dirty="0"/>
          </a:p>
        </p:txBody>
      </p:sp>
      <p:sp>
        <p:nvSpPr>
          <p:cNvPr id="17" name="ZoneTexte 16">
            <a:extLst>
              <a:ext uri="{FF2B5EF4-FFF2-40B4-BE49-F238E27FC236}">
                <a16:creationId xmlns:a16="http://schemas.microsoft.com/office/drawing/2014/main" id="{A72BCC9A-A79B-4492-BE57-CF41C57DD513}"/>
              </a:ext>
            </a:extLst>
          </p:cNvPr>
          <p:cNvSpPr txBox="1"/>
          <p:nvPr/>
        </p:nvSpPr>
        <p:spPr>
          <a:xfrm>
            <a:off x="9956919" y="5873085"/>
            <a:ext cx="2606178" cy="400110"/>
          </a:xfrm>
          <a:prstGeom prst="rect">
            <a:avLst/>
          </a:prstGeom>
          <a:noFill/>
        </p:spPr>
        <p:txBody>
          <a:bodyPr wrap="square" rtlCol="0">
            <a:spAutoFit/>
          </a:bodyPr>
          <a:lstStyle/>
          <a:p>
            <a:r>
              <a:rPr lang="fr-FR" sz="2000" dirty="0"/>
              <a:t>* système de soins</a:t>
            </a:r>
            <a:endParaRPr lang="fr-BE" sz="2000" dirty="0"/>
          </a:p>
        </p:txBody>
      </p:sp>
    </p:spTree>
    <p:extLst>
      <p:ext uri="{BB962C8B-B14F-4D97-AF65-F5344CB8AC3E}">
        <p14:creationId xmlns:p14="http://schemas.microsoft.com/office/powerpoint/2010/main" val="3474989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3">
            <a:extLst>
              <a:ext uri="{FF2B5EF4-FFF2-40B4-BE49-F238E27FC236}">
                <a16:creationId xmlns:a16="http://schemas.microsoft.com/office/drawing/2014/main" id="{C39CB031-B487-4C92-8E2E-C749BDA8E84E}"/>
              </a:ext>
            </a:extLst>
          </p:cNvPr>
          <p:cNvSpPr txBox="1"/>
          <p:nvPr/>
        </p:nvSpPr>
        <p:spPr>
          <a:xfrm>
            <a:off x="268479" y="1849924"/>
            <a:ext cx="5219700" cy="1200329"/>
          </a:xfrm>
          <a:prstGeom prst="rect">
            <a:avLst/>
          </a:prstGeom>
          <a:noFill/>
        </p:spPr>
        <p:txBody>
          <a:bodyPr wrap="square" rtlCol="0">
            <a:spAutoFit/>
          </a:bodyPr>
          <a:lstStyle/>
          <a:p>
            <a:r>
              <a:rPr lang="fr-BE" sz="2400" b="1" dirty="0">
                <a:solidFill>
                  <a:srgbClr val="FFFF00"/>
                </a:solidFill>
                <a:latin typeface="Calibri" panose="020F0502020204030204" pitchFamily="34" charset="0"/>
                <a:cs typeface="Calibri" panose="020F0502020204030204" pitchFamily="34" charset="0"/>
              </a:rPr>
              <a:t>Quelles sont les obligations en matière de téléconsultation (TC) dans le chef du médecin…</a:t>
            </a:r>
          </a:p>
        </p:txBody>
      </p:sp>
      <p:pic>
        <p:nvPicPr>
          <p:cNvPr id="10" name="Image 9">
            <a:extLst>
              <a:ext uri="{FF2B5EF4-FFF2-40B4-BE49-F238E27FC236}">
                <a16:creationId xmlns:a16="http://schemas.microsoft.com/office/drawing/2014/main" id="{07A6FF85-D253-4CCE-AB70-356735BC2A33}"/>
              </a:ext>
            </a:extLst>
          </p:cNvPr>
          <p:cNvPicPr>
            <a:picLocks noChangeAspect="1"/>
          </p:cNvPicPr>
          <p:nvPr/>
        </p:nvPicPr>
        <p:blipFill>
          <a:blip r:embed="rId2"/>
          <a:stretch>
            <a:fillRect/>
          </a:stretch>
        </p:blipFill>
        <p:spPr>
          <a:xfrm>
            <a:off x="5772150" y="0"/>
            <a:ext cx="6435838" cy="6881387"/>
          </a:xfrm>
          <a:prstGeom prst="rect">
            <a:avLst/>
          </a:prstGeom>
        </p:spPr>
      </p:pic>
    </p:spTree>
    <p:extLst>
      <p:ext uri="{BB962C8B-B14F-4D97-AF65-F5344CB8AC3E}">
        <p14:creationId xmlns:p14="http://schemas.microsoft.com/office/powerpoint/2010/main" val="1891729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descr="Kleine cirkel met een 2 erin om aan te geven dat dit stap 2 is">
            <a:extLst>
              <a:ext uri="{FF2B5EF4-FFF2-40B4-BE49-F238E27FC236}">
                <a16:creationId xmlns:a16="http://schemas.microsoft.com/office/drawing/2014/main" id="{EE816418-7196-4927-B0A9-2F7BAE65CBC8}"/>
              </a:ext>
            </a:extLst>
          </p:cNvPr>
          <p:cNvGrpSpPr/>
          <p:nvPr/>
        </p:nvGrpSpPr>
        <p:grpSpPr bwMode="blackWhite">
          <a:xfrm>
            <a:off x="1109663" y="297995"/>
            <a:ext cx="707073" cy="714649"/>
            <a:chOff x="7025069" y="711274"/>
            <a:chExt cx="409838" cy="409838"/>
          </a:xfrm>
          <a:solidFill>
            <a:schemeClr val="accent3"/>
          </a:solidFill>
        </p:grpSpPr>
        <p:sp>
          <p:nvSpPr>
            <p:cNvPr id="5" name="Ovaal 4" descr="Kleine cirkel">
              <a:extLst>
                <a:ext uri="{FF2B5EF4-FFF2-40B4-BE49-F238E27FC236}">
                  <a16:creationId xmlns:a16="http://schemas.microsoft.com/office/drawing/2014/main" id="{7BC33FF8-5362-4180-8D8E-1E57B28CA78C}"/>
                </a:ext>
              </a:extLst>
            </p:cNvPr>
            <p:cNvSpPr/>
            <p:nvPr/>
          </p:nvSpPr>
          <p:spPr bwMode="blackWhite">
            <a:xfrm>
              <a:off x="7025069" y="711274"/>
              <a:ext cx="409838" cy="409838"/>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6" name="Tekstvak 5" descr="Cijfer 2">
              <a:extLst>
                <a:ext uri="{FF2B5EF4-FFF2-40B4-BE49-F238E27FC236}">
                  <a16:creationId xmlns:a16="http://schemas.microsoft.com/office/drawing/2014/main" id="{6B50356D-0826-4C9B-B97A-D13B8AB11A20}"/>
                </a:ext>
              </a:extLst>
            </p:cNvPr>
            <p:cNvSpPr txBox="1">
              <a:spLocks noChangeAspect="1"/>
            </p:cNvSpPr>
            <p:nvPr/>
          </p:nvSpPr>
          <p:spPr bwMode="blackWhite">
            <a:xfrm>
              <a:off x="7088038" y="783815"/>
              <a:ext cx="283899" cy="264756"/>
            </a:xfrm>
            <a:prstGeom prst="rect">
              <a:avLst/>
            </a:prstGeom>
            <a:grpFill/>
            <a:ln>
              <a:solidFill>
                <a:schemeClr val="accent3"/>
              </a:solidFill>
            </a:ln>
          </p:spPr>
          <p:txBody>
            <a:bodyPr wrap="square" rtlCol="0">
              <a:spAutoFit/>
            </a:bodyPr>
            <a:lstStyle/>
            <a:p>
              <a:pPr algn="ctr" rtl="0"/>
              <a:r>
                <a:rPr lang="nl-NL" sz="2400" dirty="0">
                  <a:solidFill>
                    <a:schemeClr val="bg1"/>
                  </a:solidFill>
                  <a:latin typeface="Segoe UI Semibold" panose="020B0702040204020203" pitchFamily="34" charset="0"/>
                  <a:cs typeface="Segoe UI Semibold" panose="020B0702040204020203" pitchFamily="34" charset="0"/>
                </a:rPr>
                <a:t>1</a:t>
              </a:r>
            </a:p>
          </p:txBody>
        </p:sp>
      </p:grpSp>
      <p:sp>
        <p:nvSpPr>
          <p:cNvPr id="7" name="Titel 1">
            <a:extLst>
              <a:ext uri="{FF2B5EF4-FFF2-40B4-BE49-F238E27FC236}">
                <a16:creationId xmlns:a16="http://schemas.microsoft.com/office/drawing/2014/main" id="{DA7D2B02-FF6B-480D-BAC2-A8A679868648}"/>
              </a:ext>
            </a:extLst>
          </p:cNvPr>
          <p:cNvSpPr>
            <a:spLocks noGrp="1"/>
          </p:cNvSpPr>
          <p:nvPr>
            <p:ph type="title"/>
          </p:nvPr>
        </p:nvSpPr>
        <p:spPr>
          <a:xfrm>
            <a:off x="1925372" y="326242"/>
            <a:ext cx="10266628" cy="1485900"/>
          </a:xfrm>
        </p:spPr>
        <p:txBody>
          <a:bodyPr>
            <a:normAutofit/>
          </a:bodyPr>
          <a:lstStyle/>
          <a:p>
            <a:r>
              <a:rPr lang="fr-FR" sz="3200" b="1" cap="small" dirty="0">
                <a:solidFill>
                  <a:srgbClr val="87492C"/>
                </a:solidFill>
                <a:latin typeface="Calibri" panose="020F0502020204030204" pitchFamily="34" charset="0"/>
                <a:cs typeface="Calibri" panose="020F0502020204030204" pitchFamily="34" charset="0"/>
              </a:rPr>
              <a:t>La téléconsultation (TC), son processus &amp; son environnement</a:t>
            </a:r>
            <a:br>
              <a:rPr lang="fr-FR" sz="3200" dirty="0"/>
            </a:br>
            <a:r>
              <a:rPr lang="fr-FR" sz="3200" dirty="0"/>
              <a:t> </a:t>
            </a:r>
          </a:p>
        </p:txBody>
      </p:sp>
      <p:sp>
        <p:nvSpPr>
          <p:cNvPr id="8" name="Ovaal 7" descr="Cirkel middelste band">
            <a:extLst>
              <a:ext uri="{FF2B5EF4-FFF2-40B4-BE49-F238E27FC236}">
                <a16:creationId xmlns:a16="http://schemas.microsoft.com/office/drawing/2014/main" id="{5E538726-446F-4A91-947A-843C9A48B520}"/>
              </a:ext>
            </a:extLst>
          </p:cNvPr>
          <p:cNvSpPr/>
          <p:nvPr/>
        </p:nvSpPr>
        <p:spPr>
          <a:xfrm>
            <a:off x="3028446" y="1956392"/>
            <a:ext cx="6371679" cy="3003336"/>
          </a:xfrm>
          <a:prstGeom prst="ellipse">
            <a:avLst/>
          </a:prstGeom>
          <a:solidFill>
            <a:schemeClr val="bg1"/>
          </a:solidFill>
          <a:ln w="57150">
            <a:solidFill>
              <a:srgbClr val="69A1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16" name="ZoneTexte 15">
            <a:extLst>
              <a:ext uri="{FF2B5EF4-FFF2-40B4-BE49-F238E27FC236}">
                <a16:creationId xmlns:a16="http://schemas.microsoft.com/office/drawing/2014/main" id="{874F151F-2C6E-4993-8317-047C7A3EDFCE}"/>
              </a:ext>
            </a:extLst>
          </p:cNvPr>
          <p:cNvSpPr txBox="1"/>
          <p:nvPr/>
        </p:nvSpPr>
        <p:spPr>
          <a:xfrm>
            <a:off x="2611300" y="1391256"/>
            <a:ext cx="6264472" cy="461665"/>
          </a:xfrm>
          <a:prstGeom prst="rect">
            <a:avLst/>
          </a:prstGeom>
          <a:noFill/>
        </p:spPr>
        <p:txBody>
          <a:bodyPr wrap="none" rtlCol="0">
            <a:spAutoFit/>
          </a:bodyPr>
          <a:lstStyle/>
          <a:p>
            <a:r>
              <a:rPr lang="fr-FR" sz="2400" dirty="0"/>
              <a:t>* condition de la TC : la relation thérapeutique </a:t>
            </a:r>
            <a:endParaRPr lang="fr-BE" sz="2400" dirty="0"/>
          </a:p>
        </p:txBody>
      </p:sp>
      <p:sp>
        <p:nvSpPr>
          <p:cNvPr id="17" name="Rectangle 16">
            <a:extLst>
              <a:ext uri="{FF2B5EF4-FFF2-40B4-BE49-F238E27FC236}">
                <a16:creationId xmlns:a16="http://schemas.microsoft.com/office/drawing/2014/main" id="{4883F865-3FD4-4E2A-B8E4-8F0A9B88D8A2}"/>
              </a:ext>
            </a:extLst>
          </p:cNvPr>
          <p:cNvSpPr/>
          <p:nvPr/>
        </p:nvSpPr>
        <p:spPr>
          <a:xfrm>
            <a:off x="4213601" y="3021190"/>
            <a:ext cx="1447790" cy="1050685"/>
          </a:xfrm>
          <a:prstGeom prst="rect">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Ovaal 8" descr="Tweede laag hiërarchie kleur grote cirkel">
            <a:extLst>
              <a:ext uri="{FF2B5EF4-FFF2-40B4-BE49-F238E27FC236}">
                <a16:creationId xmlns:a16="http://schemas.microsoft.com/office/drawing/2014/main" id="{F9C3C4EB-6423-492A-ABFA-98AC02ED6CC3}"/>
              </a:ext>
            </a:extLst>
          </p:cNvPr>
          <p:cNvSpPr/>
          <p:nvPr/>
        </p:nvSpPr>
        <p:spPr>
          <a:xfrm>
            <a:off x="4969414" y="3021190"/>
            <a:ext cx="1152561" cy="10506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pic>
        <p:nvPicPr>
          <p:cNvPr id="19" name="Graphique 18" descr="Nouveau fauteuil roulant">
            <a:extLst>
              <a:ext uri="{FF2B5EF4-FFF2-40B4-BE49-F238E27FC236}">
                <a16:creationId xmlns:a16="http://schemas.microsoft.com/office/drawing/2014/main" id="{DE940354-23D0-4A58-8ABE-A71537D20C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8164" y="3185267"/>
            <a:ext cx="750736" cy="750736"/>
          </a:xfrm>
          <a:prstGeom prst="rect">
            <a:avLst/>
          </a:prstGeom>
        </p:spPr>
      </p:pic>
      <p:sp>
        <p:nvSpPr>
          <p:cNvPr id="20" name="Ovaal 8" descr="Tweede laag hiërarchie kleur grote cirkel">
            <a:extLst>
              <a:ext uri="{FF2B5EF4-FFF2-40B4-BE49-F238E27FC236}">
                <a16:creationId xmlns:a16="http://schemas.microsoft.com/office/drawing/2014/main" id="{F27E28BF-61FC-4F1B-9329-1302D82EC43D}"/>
              </a:ext>
            </a:extLst>
          </p:cNvPr>
          <p:cNvSpPr/>
          <p:nvPr/>
        </p:nvSpPr>
        <p:spPr>
          <a:xfrm>
            <a:off x="3680530" y="3021190"/>
            <a:ext cx="1152561" cy="10506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pic>
        <p:nvPicPr>
          <p:cNvPr id="21" name="Graphique 20" descr="Docteur">
            <a:extLst>
              <a:ext uri="{FF2B5EF4-FFF2-40B4-BE49-F238E27FC236}">
                <a16:creationId xmlns:a16="http://schemas.microsoft.com/office/drawing/2014/main" id="{E92F0F70-0DBD-4417-8E8D-86D3DF8C17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79278" y="3169000"/>
            <a:ext cx="755063" cy="755063"/>
          </a:xfrm>
          <a:prstGeom prst="rect">
            <a:avLst/>
          </a:prstGeom>
        </p:spPr>
      </p:pic>
      <p:sp>
        <p:nvSpPr>
          <p:cNvPr id="24" name="Ovaal 8" descr="Tweede laag hiërarchie kleur grote cirkel">
            <a:extLst>
              <a:ext uri="{FF2B5EF4-FFF2-40B4-BE49-F238E27FC236}">
                <a16:creationId xmlns:a16="http://schemas.microsoft.com/office/drawing/2014/main" id="{7A4898E1-0475-4CDE-9F63-2096F7D06088}"/>
              </a:ext>
            </a:extLst>
          </p:cNvPr>
          <p:cNvSpPr/>
          <p:nvPr/>
        </p:nvSpPr>
        <p:spPr>
          <a:xfrm>
            <a:off x="7521560" y="3021190"/>
            <a:ext cx="1152561" cy="1050685"/>
          </a:xfrm>
          <a:prstGeom prst="ellipse">
            <a:avLst/>
          </a:prstGeom>
          <a:solidFill>
            <a:srgbClr val="69A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pic>
        <p:nvPicPr>
          <p:cNvPr id="22" name="Graphique 21" descr="Sablier">
            <a:extLst>
              <a:ext uri="{FF2B5EF4-FFF2-40B4-BE49-F238E27FC236}">
                <a16:creationId xmlns:a16="http://schemas.microsoft.com/office/drawing/2014/main" id="{8A9F6B15-B8D1-45ED-A00B-82F601B8FB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69007" y="3235480"/>
            <a:ext cx="663644" cy="663644"/>
          </a:xfrm>
          <a:prstGeom prst="rect">
            <a:avLst/>
          </a:prstGeom>
        </p:spPr>
      </p:pic>
      <p:sp>
        <p:nvSpPr>
          <p:cNvPr id="25" name="ZoneTexte 24">
            <a:extLst>
              <a:ext uri="{FF2B5EF4-FFF2-40B4-BE49-F238E27FC236}">
                <a16:creationId xmlns:a16="http://schemas.microsoft.com/office/drawing/2014/main" id="{DD115739-2CEB-4468-B166-263564E0AA8F}"/>
              </a:ext>
            </a:extLst>
          </p:cNvPr>
          <p:cNvSpPr txBox="1"/>
          <p:nvPr/>
        </p:nvSpPr>
        <p:spPr>
          <a:xfrm>
            <a:off x="6890288" y="2601064"/>
            <a:ext cx="2139753" cy="461665"/>
          </a:xfrm>
          <a:prstGeom prst="rect">
            <a:avLst/>
          </a:prstGeom>
          <a:noFill/>
        </p:spPr>
        <p:txBody>
          <a:bodyPr wrap="none" rtlCol="0">
            <a:spAutoFit/>
          </a:bodyPr>
          <a:lstStyle/>
          <a:p>
            <a:r>
              <a:rPr lang="fr-FR" sz="2400" dirty="0"/>
              <a:t>* suivi de la TC</a:t>
            </a:r>
            <a:endParaRPr lang="fr-BE" sz="2400" dirty="0"/>
          </a:p>
        </p:txBody>
      </p:sp>
      <p:sp>
        <p:nvSpPr>
          <p:cNvPr id="26" name="ZoneTexte 25">
            <a:extLst>
              <a:ext uri="{FF2B5EF4-FFF2-40B4-BE49-F238E27FC236}">
                <a16:creationId xmlns:a16="http://schemas.microsoft.com/office/drawing/2014/main" id="{1F069390-290B-4797-9F35-874208F99FB7}"/>
              </a:ext>
            </a:extLst>
          </p:cNvPr>
          <p:cNvSpPr txBox="1"/>
          <p:nvPr/>
        </p:nvSpPr>
        <p:spPr>
          <a:xfrm>
            <a:off x="7119527" y="4882382"/>
            <a:ext cx="2360967" cy="461665"/>
          </a:xfrm>
          <a:prstGeom prst="rect">
            <a:avLst/>
          </a:prstGeom>
          <a:noFill/>
        </p:spPr>
        <p:txBody>
          <a:bodyPr wrap="none" rtlCol="0">
            <a:spAutoFit/>
          </a:bodyPr>
          <a:lstStyle/>
          <a:p>
            <a:r>
              <a:rPr lang="fr-FR" sz="2400" dirty="0"/>
              <a:t>* cadre de la TC</a:t>
            </a:r>
            <a:endParaRPr lang="fr-BE" sz="2400" dirty="0"/>
          </a:p>
        </p:txBody>
      </p:sp>
      <p:sp>
        <p:nvSpPr>
          <p:cNvPr id="27" name="ZoneTexte 26">
            <a:extLst>
              <a:ext uri="{FF2B5EF4-FFF2-40B4-BE49-F238E27FC236}">
                <a16:creationId xmlns:a16="http://schemas.microsoft.com/office/drawing/2014/main" id="{6EB338D8-CFC7-41E2-841C-F82E70027CA7}"/>
              </a:ext>
            </a:extLst>
          </p:cNvPr>
          <p:cNvSpPr txBox="1"/>
          <p:nvPr/>
        </p:nvSpPr>
        <p:spPr>
          <a:xfrm>
            <a:off x="3679886" y="2570115"/>
            <a:ext cx="2484398" cy="461665"/>
          </a:xfrm>
          <a:prstGeom prst="rect">
            <a:avLst/>
          </a:prstGeom>
          <a:noFill/>
        </p:spPr>
        <p:txBody>
          <a:bodyPr wrap="none" rtlCol="0">
            <a:spAutoFit/>
          </a:bodyPr>
          <a:lstStyle/>
          <a:p>
            <a:r>
              <a:rPr lang="fr-FR" sz="2400" dirty="0"/>
              <a:t>*prestation en TC</a:t>
            </a:r>
            <a:endParaRPr lang="fr-BE" sz="2400" dirty="0"/>
          </a:p>
        </p:txBody>
      </p:sp>
      <p:sp>
        <p:nvSpPr>
          <p:cNvPr id="28" name="Flèche : droite 27">
            <a:extLst>
              <a:ext uri="{FF2B5EF4-FFF2-40B4-BE49-F238E27FC236}">
                <a16:creationId xmlns:a16="http://schemas.microsoft.com/office/drawing/2014/main" id="{C2261468-1365-4B0F-A3D1-FE1BBEC6F594}"/>
              </a:ext>
            </a:extLst>
          </p:cNvPr>
          <p:cNvSpPr/>
          <p:nvPr/>
        </p:nvSpPr>
        <p:spPr>
          <a:xfrm>
            <a:off x="6166680" y="3324030"/>
            <a:ext cx="1272363" cy="3033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36135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0420582-0758-4CEB-AF80-7AC164652C37}"/>
              </a:ext>
            </a:extLst>
          </p:cNvPr>
          <p:cNvSpPr txBox="1">
            <a:spLocks/>
          </p:cNvSpPr>
          <p:nvPr/>
        </p:nvSpPr>
        <p:spPr>
          <a:xfrm>
            <a:off x="1779544" y="355906"/>
            <a:ext cx="10393627" cy="1485900"/>
          </a:xfrm>
          <a:prstGeom prst="rect">
            <a:avLst/>
          </a:prstGeom>
          <a:ln>
            <a:noFill/>
          </a:ln>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1">
                    <a:lumMod val="75000"/>
                    <a:lumOff val="25000"/>
                  </a:schemeClr>
                </a:solidFill>
                <a:latin typeface="+mj-lt"/>
                <a:ea typeface="+mj-ea"/>
                <a:cs typeface="+mj-cs"/>
              </a:defRPr>
            </a:lvl1pPr>
          </a:lstStyle>
          <a:p>
            <a:r>
              <a:rPr lang="fr-FR" sz="4000" b="1" cap="small">
                <a:solidFill>
                  <a:srgbClr val="87492C"/>
                </a:solidFill>
                <a:latin typeface="Calibri" panose="020F0502020204030204" pitchFamily="34" charset="0"/>
                <a:cs typeface="Calibri" panose="020F0502020204030204" pitchFamily="34" charset="0"/>
              </a:rPr>
              <a:t>Les obligations en général</a:t>
            </a:r>
            <a:endParaRPr lang="fr-FR" sz="3200">
              <a:solidFill>
                <a:srgbClr val="87492C"/>
              </a:solidFill>
            </a:endParaRPr>
          </a:p>
        </p:txBody>
      </p:sp>
      <p:grpSp>
        <p:nvGrpSpPr>
          <p:cNvPr id="4" name="Groep 3" descr="Kleine cirkel met een 2 erin om aan te geven dat dit stap 2 is">
            <a:extLst>
              <a:ext uri="{FF2B5EF4-FFF2-40B4-BE49-F238E27FC236}">
                <a16:creationId xmlns:a16="http://schemas.microsoft.com/office/drawing/2014/main" id="{82E97DA5-F0AD-40EA-BFA0-319F48B92EF0}"/>
              </a:ext>
            </a:extLst>
          </p:cNvPr>
          <p:cNvGrpSpPr/>
          <p:nvPr/>
        </p:nvGrpSpPr>
        <p:grpSpPr bwMode="blackWhite">
          <a:xfrm>
            <a:off x="930761" y="297995"/>
            <a:ext cx="707073" cy="714649"/>
            <a:chOff x="7025069" y="711274"/>
            <a:chExt cx="409838" cy="409838"/>
          </a:xfrm>
          <a:solidFill>
            <a:schemeClr val="accent3"/>
          </a:solidFill>
        </p:grpSpPr>
        <p:sp>
          <p:nvSpPr>
            <p:cNvPr id="5" name="Ovaal 4" descr="Kleine cirkel">
              <a:extLst>
                <a:ext uri="{FF2B5EF4-FFF2-40B4-BE49-F238E27FC236}">
                  <a16:creationId xmlns:a16="http://schemas.microsoft.com/office/drawing/2014/main" id="{A9854A75-F0CF-4A09-ABC4-FAC5710E19FD}"/>
                </a:ext>
              </a:extLst>
            </p:cNvPr>
            <p:cNvSpPr/>
            <p:nvPr/>
          </p:nvSpPr>
          <p:spPr bwMode="blackWhite">
            <a:xfrm>
              <a:off x="7025069" y="711274"/>
              <a:ext cx="409838" cy="409838"/>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6" name="Tekstvak 5" descr="Cijfer 2">
              <a:extLst>
                <a:ext uri="{FF2B5EF4-FFF2-40B4-BE49-F238E27FC236}">
                  <a16:creationId xmlns:a16="http://schemas.microsoft.com/office/drawing/2014/main" id="{C2E2F0D8-520D-4452-92B6-9385A09FFF6A}"/>
                </a:ext>
              </a:extLst>
            </p:cNvPr>
            <p:cNvSpPr txBox="1">
              <a:spLocks noChangeAspect="1"/>
            </p:cNvSpPr>
            <p:nvPr/>
          </p:nvSpPr>
          <p:spPr bwMode="blackWhite">
            <a:xfrm>
              <a:off x="7088038" y="783815"/>
              <a:ext cx="283899" cy="264756"/>
            </a:xfrm>
            <a:prstGeom prst="rect">
              <a:avLst/>
            </a:prstGeom>
            <a:grpFill/>
            <a:ln>
              <a:solidFill>
                <a:schemeClr val="accent3"/>
              </a:solidFill>
            </a:ln>
          </p:spPr>
          <p:txBody>
            <a:bodyPr wrap="square" rtlCol="0">
              <a:spAutoFit/>
            </a:bodyPr>
            <a:lstStyle/>
            <a:p>
              <a:pPr algn="ctr" rtl="0"/>
              <a:r>
                <a:rPr lang="nl-NL" sz="2400" dirty="0">
                  <a:solidFill>
                    <a:schemeClr val="bg1"/>
                  </a:solidFill>
                  <a:latin typeface="Segoe UI Semibold" panose="020B0702040204020203" pitchFamily="34" charset="0"/>
                  <a:cs typeface="Segoe UI Semibold" panose="020B0702040204020203" pitchFamily="34" charset="0"/>
                </a:rPr>
                <a:t>2</a:t>
              </a:r>
            </a:p>
          </p:txBody>
        </p:sp>
      </p:grpSp>
      <p:sp>
        <p:nvSpPr>
          <p:cNvPr id="7" name="Tijdelijke aanduiding voor inhoud 1">
            <a:extLst>
              <a:ext uri="{FF2B5EF4-FFF2-40B4-BE49-F238E27FC236}">
                <a16:creationId xmlns:a16="http://schemas.microsoft.com/office/drawing/2014/main" id="{8908B9EF-C808-4CE1-B1C8-EE8BD448B949}"/>
              </a:ext>
            </a:extLst>
          </p:cNvPr>
          <p:cNvSpPr txBox="1">
            <a:spLocks/>
          </p:cNvSpPr>
          <p:nvPr/>
        </p:nvSpPr>
        <p:spPr>
          <a:xfrm>
            <a:off x="904461" y="1601421"/>
            <a:ext cx="11287539" cy="5495580"/>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fr-BE" sz="2400" dirty="0">
              <a:latin typeface="Calibri" panose="020F0502020204030204" pitchFamily="34" charset="0"/>
              <a:cs typeface="Calibri" panose="020F0502020204030204" pitchFamily="34" charset="0"/>
            </a:endParaRPr>
          </a:p>
          <a:p>
            <a:r>
              <a:rPr lang="fr-BE" sz="2400" b="1" dirty="0">
                <a:latin typeface="Calibri" panose="020F0502020204030204" pitchFamily="34" charset="0"/>
                <a:cs typeface="Calibri" panose="020F0502020204030204" pitchFamily="34" charset="0"/>
              </a:rPr>
              <a:t>Les points d’attention du CNOM (18.06.2022)</a:t>
            </a:r>
          </a:p>
          <a:p>
            <a:pPr lvl="1"/>
            <a:r>
              <a:rPr lang="fr-BE" sz="2400" dirty="0">
                <a:latin typeface="Calibri" panose="020F0502020204030204" pitchFamily="34" charset="0"/>
                <a:cs typeface="Calibri" panose="020F0502020204030204" pitchFamily="34" charset="0"/>
              </a:rPr>
              <a:t>règles inhérentes à la profession</a:t>
            </a:r>
          </a:p>
          <a:p>
            <a:pPr lvl="1"/>
            <a:r>
              <a:rPr lang="fr-BE" sz="2400" dirty="0">
                <a:latin typeface="Calibri" panose="020F0502020204030204" pitchFamily="34" charset="0"/>
                <a:cs typeface="Calibri" panose="020F0502020204030204" pitchFamily="34" charset="0"/>
              </a:rPr>
              <a:t>qualité (et continuité) des soins → “conditions adéquates”</a:t>
            </a:r>
          </a:p>
          <a:p>
            <a:pPr lvl="1"/>
            <a:r>
              <a:rPr lang="fr-BE" sz="2400" dirty="0">
                <a:latin typeface="Calibri" panose="020F0502020204030204" pitchFamily="34" charset="0"/>
                <a:cs typeface="Calibri" panose="020F0502020204030204" pitchFamily="34" charset="0"/>
              </a:rPr>
              <a:t>durée “suffisante” de la TC </a:t>
            </a:r>
          </a:p>
          <a:p>
            <a:pPr lvl="1"/>
            <a:r>
              <a:rPr lang="fr-BE" sz="2400" dirty="0">
                <a:latin typeface="Calibri" panose="020F0502020204030204" pitchFamily="34" charset="0"/>
                <a:cs typeface="Calibri" panose="020F0502020204030204" pitchFamily="34" charset="0"/>
              </a:rPr>
              <a:t>respect des droits du patient → not. L. 22.08.2002</a:t>
            </a:r>
          </a:p>
          <a:p>
            <a:pPr marL="987552" lvl="2" indent="0">
              <a:buNone/>
            </a:pPr>
            <a:endParaRPr lang="fr-BE" sz="2000" dirty="0">
              <a:latin typeface="Calibri" panose="020F0502020204030204" pitchFamily="34" charset="0"/>
              <a:cs typeface="Calibri" panose="020F0502020204030204" pitchFamily="34" charset="0"/>
            </a:endParaRPr>
          </a:p>
          <a:p>
            <a:pPr lvl="1"/>
            <a:endParaRPr lang="fr-BE" sz="2400" dirty="0">
              <a:latin typeface="Calibri" panose="020F0502020204030204" pitchFamily="34" charset="0"/>
              <a:cs typeface="Calibri" panose="020F0502020204030204" pitchFamily="34" charset="0"/>
            </a:endParaRPr>
          </a:p>
          <a:p>
            <a:pPr lvl="1"/>
            <a:endParaRPr lang="fr-BE" sz="2400" dirty="0">
              <a:latin typeface="Calibri" panose="020F0502020204030204" pitchFamily="34" charset="0"/>
              <a:cs typeface="Calibri" panose="020F0502020204030204" pitchFamily="34" charset="0"/>
            </a:endParaRPr>
          </a:p>
          <a:p>
            <a:endParaRPr lang="fr-BE" sz="2400" b="1" dirty="0">
              <a:latin typeface="Calibri" panose="020F0502020204030204" pitchFamily="34" charset="0"/>
              <a:cs typeface="Calibri" panose="020F0502020204030204" pitchFamily="34" charset="0"/>
            </a:endParaRPr>
          </a:p>
          <a:p>
            <a:pPr marL="0" indent="0">
              <a:buFont typeface="Franklin Gothic Book" panose="020B0503020102020204" pitchFamily="34" charset="0"/>
              <a:buNone/>
            </a:pPr>
            <a:endParaRPr lang="fr-BE" sz="3200" dirty="0"/>
          </a:p>
          <a:p>
            <a:pPr marL="0" indent="0">
              <a:buFont typeface="Franklin Gothic Book" panose="020B0503020102020204" pitchFamily="34" charset="0"/>
              <a:buNone/>
            </a:pPr>
            <a:endParaRPr lang="fr-BE" sz="3200" dirty="0"/>
          </a:p>
        </p:txBody>
      </p:sp>
      <p:pic>
        <p:nvPicPr>
          <p:cNvPr id="8" name="Image 7">
            <a:extLst>
              <a:ext uri="{FF2B5EF4-FFF2-40B4-BE49-F238E27FC236}">
                <a16:creationId xmlns:a16="http://schemas.microsoft.com/office/drawing/2014/main" id="{1F80776E-476E-4858-994B-EA66458C86E1}"/>
              </a:ext>
            </a:extLst>
          </p:cNvPr>
          <p:cNvPicPr>
            <a:picLocks noChangeAspect="1"/>
          </p:cNvPicPr>
          <p:nvPr/>
        </p:nvPicPr>
        <p:blipFill>
          <a:blip r:embed="rId2"/>
          <a:stretch>
            <a:fillRect/>
          </a:stretch>
        </p:blipFill>
        <p:spPr>
          <a:xfrm>
            <a:off x="8059479" y="297995"/>
            <a:ext cx="3809999" cy="2254788"/>
          </a:xfrm>
          <a:prstGeom prst="rect">
            <a:avLst/>
          </a:prstGeom>
          <a:ln w="38100">
            <a:solidFill>
              <a:srgbClr val="87492C"/>
            </a:solidFill>
          </a:ln>
        </p:spPr>
      </p:pic>
    </p:spTree>
    <p:extLst>
      <p:ext uri="{BB962C8B-B14F-4D97-AF65-F5344CB8AC3E}">
        <p14:creationId xmlns:p14="http://schemas.microsoft.com/office/powerpoint/2010/main" val="436862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DC38300-7DB3-4412-8EB4-045469C46B91}"/>
              </a:ext>
            </a:extLst>
          </p:cNvPr>
          <p:cNvSpPr txBox="1"/>
          <p:nvPr/>
        </p:nvSpPr>
        <p:spPr>
          <a:xfrm>
            <a:off x="247101" y="1573357"/>
            <a:ext cx="5334735" cy="1200329"/>
          </a:xfrm>
          <a:prstGeom prst="rect">
            <a:avLst/>
          </a:prstGeom>
          <a:noFill/>
        </p:spPr>
        <p:txBody>
          <a:bodyPr wrap="square" rtlCol="0">
            <a:spAutoFit/>
          </a:bodyPr>
          <a:lstStyle/>
          <a:p>
            <a:r>
              <a:rPr lang="fr-BE" sz="2400" b="1" dirty="0">
                <a:solidFill>
                  <a:srgbClr val="FFFF00"/>
                </a:solidFill>
                <a:latin typeface="Calibri" panose="020F0502020204030204" pitchFamily="34" charset="0"/>
                <a:cs typeface="Calibri" panose="020F0502020204030204" pitchFamily="34" charset="0"/>
              </a:rPr>
              <a:t>En quoi la “santé numérique” vient-elle transformer la conception traditionnelle du colloque singulier…</a:t>
            </a:r>
          </a:p>
        </p:txBody>
      </p:sp>
      <p:sp>
        <p:nvSpPr>
          <p:cNvPr id="5" name="Tekstvak 3">
            <a:extLst>
              <a:ext uri="{FF2B5EF4-FFF2-40B4-BE49-F238E27FC236}">
                <a16:creationId xmlns:a16="http://schemas.microsoft.com/office/drawing/2014/main" id="{3160EAC7-45B1-4FBC-82DD-4F60E1067592}"/>
              </a:ext>
            </a:extLst>
          </p:cNvPr>
          <p:cNvSpPr txBox="1"/>
          <p:nvPr/>
        </p:nvSpPr>
        <p:spPr>
          <a:xfrm>
            <a:off x="247101" y="3889896"/>
            <a:ext cx="5219700" cy="830997"/>
          </a:xfrm>
          <a:prstGeom prst="rect">
            <a:avLst/>
          </a:prstGeom>
          <a:noFill/>
        </p:spPr>
        <p:txBody>
          <a:bodyPr wrap="square" rtlCol="0">
            <a:spAutoFit/>
          </a:bodyPr>
          <a:lstStyle/>
          <a:p>
            <a:pPr algn="r"/>
            <a:r>
              <a:rPr lang="fr-BE" sz="2400" b="1" dirty="0">
                <a:latin typeface="Calibri" panose="020F0502020204030204" pitchFamily="34" charset="0"/>
                <a:cs typeface="Calibri" panose="020F0502020204030204" pitchFamily="34" charset="0"/>
              </a:rPr>
              <a:t>… la distorsion spatio-temporelle </a:t>
            </a:r>
          </a:p>
          <a:p>
            <a:pPr algn="r"/>
            <a:r>
              <a:rPr lang="fr-BE" sz="2400" b="1" dirty="0">
                <a:latin typeface="Calibri" panose="020F0502020204030204" pitchFamily="34" charset="0"/>
                <a:cs typeface="Calibri" panose="020F0502020204030204" pitchFamily="34" charset="0"/>
              </a:rPr>
              <a:t>des soins de santé </a:t>
            </a:r>
          </a:p>
        </p:txBody>
      </p:sp>
      <p:pic>
        <p:nvPicPr>
          <p:cNvPr id="6" name="Image 5">
            <a:extLst>
              <a:ext uri="{FF2B5EF4-FFF2-40B4-BE49-F238E27FC236}">
                <a16:creationId xmlns:a16="http://schemas.microsoft.com/office/drawing/2014/main" id="{0F2CF151-2BD7-4C93-A812-5CEFCE1917F1}"/>
              </a:ext>
            </a:extLst>
          </p:cNvPr>
          <p:cNvPicPr>
            <a:picLocks noChangeAspect="1"/>
          </p:cNvPicPr>
          <p:nvPr/>
        </p:nvPicPr>
        <p:blipFill>
          <a:blip r:embed="rId2"/>
          <a:stretch>
            <a:fillRect/>
          </a:stretch>
        </p:blipFill>
        <p:spPr>
          <a:xfrm>
            <a:off x="5745017" y="0"/>
            <a:ext cx="6446983" cy="6858000"/>
          </a:xfrm>
          <a:prstGeom prst="rect">
            <a:avLst/>
          </a:prstGeom>
        </p:spPr>
      </p:pic>
    </p:spTree>
    <p:extLst>
      <p:ext uri="{BB962C8B-B14F-4D97-AF65-F5344CB8AC3E}">
        <p14:creationId xmlns:p14="http://schemas.microsoft.com/office/powerpoint/2010/main" val="1237617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0420582-0758-4CEB-AF80-7AC164652C37}"/>
              </a:ext>
            </a:extLst>
          </p:cNvPr>
          <p:cNvSpPr txBox="1">
            <a:spLocks/>
          </p:cNvSpPr>
          <p:nvPr/>
        </p:nvSpPr>
        <p:spPr>
          <a:xfrm>
            <a:off x="1779544" y="355906"/>
            <a:ext cx="10393627"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1">
                    <a:lumMod val="75000"/>
                    <a:lumOff val="25000"/>
                  </a:schemeClr>
                </a:solidFill>
                <a:latin typeface="+mj-lt"/>
                <a:ea typeface="+mj-ea"/>
                <a:cs typeface="+mj-cs"/>
              </a:defRPr>
            </a:lvl1pPr>
          </a:lstStyle>
          <a:p>
            <a:r>
              <a:rPr lang="nl-BE" sz="4000" b="1" cap="small" dirty="0">
                <a:solidFill>
                  <a:srgbClr val="87492C"/>
                </a:solidFill>
                <a:latin typeface="Calibri" panose="020F0502020204030204" pitchFamily="34" charset="0"/>
                <a:cs typeface="Calibri" panose="020F0502020204030204" pitchFamily="34" charset="0"/>
              </a:rPr>
              <a:t>La RT comme condition de la TC</a:t>
            </a:r>
            <a:endParaRPr lang="nl-BE" sz="3200" dirty="0">
              <a:solidFill>
                <a:srgbClr val="87492C"/>
              </a:solidFill>
            </a:endParaRPr>
          </a:p>
        </p:txBody>
      </p:sp>
      <p:grpSp>
        <p:nvGrpSpPr>
          <p:cNvPr id="4" name="Groep 3" descr="Kleine cirkel met een 2 erin om aan te geven dat dit stap 2 is">
            <a:extLst>
              <a:ext uri="{FF2B5EF4-FFF2-40B4-BE49-F238E27FC236}">
                <a16:creationId xmlns:a16="http://schemas.microsoft.com/office/drawing/2014/main" id="{82E97DA5-F0AD-40EA-BFA0-319F48B92EF0}"/>
              </a:ext>
            </a:extLst>
          </p:cNvPr>
          <p:cNvGrpSpPr/>
          <p:nvPr/>
        </p:nvGrpSpPr>
        <p:grpSpPr bwMode="blackWhite">
          <a:xfrm>
            <a:off x="930761" y="297995"/>
            <a:ext cx="707073" cy="714649"/>
            <a:chOff x="7025069" y="711274"/>
            <a:chExt cx="409838" cy="409838"/>
          </a:xfrm>
          <a:solidFill>
            <a:schemeClr val="accent3"/>
          </a:solidFill>
        </p:grpSpPr>
        <p:sp>
          <p:nvSpPr>
            <p:cNvPr id="5" name="Ovaal 4" descr="Kleine cirkel">
              <a:extLst>
                <a:ext uri="{FF2B5EF4-FFF2-40B4-BE49-F238E27FC236}">
                  <a16:creationId xmlns:a16="http://schemas.microsoft.com/office/drawing/2014/main" id="{A9854A75-F0CF-4A09-ABC4-FAC5710E19FD}"/>
                </a:ext>
              </a:extLst>
            </p:cNvPr>
            <p:cNvSpPr/>
            <p:nvPr/>
          </p:nvSpPr>
          <p:spPr bwMode="blackWhite">
            <a:xfrm>
              <a:off x="7025069" y="711274"/>
              <a:ext cx="409838" cy="409838"/>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6" name="Tekstvak 5" descr="Cijfer 2">
              <a:extLst>
                <a:ext uri="{FF2B5EF4-FFF2-40B4-BE49-F238E27FC236}">
                  <a16:creationId xmlns:a16="http://schemas.microsoft.com/office/drawing/2014/main" id="{C2E2F0D8-520D-4452-92B6-9385A09FFF6A}"/>
                </a:ext>
              </a:extLst>
            </p:cNvPr>
            <p:cNvSpPr txBox="1">
              <a:spLocks noChangeAspect="1"/>
            </p:cNvSpPr>
            <p:nvPr/>
          </p:nvSpPr>
          <p:spPr bwMode="blackWhite">
            <a:xfrm>
              <a:off x="7088038" y="783815"/>
              <a:ext cx="283899" cy="264756"/>
            </a:xfrm>
            <a:prstGeom prst="rect">
              <a:avLst/>
            </a:prstGeom>
            <a:grpFill/>
            <a:ln>
              <a:solidFill>
                <a:schemeClr val="accent3"/>
              </a:solidFill>
            </a:ln>
          </p:spPr>
          <p:txBody>
            <a:bodyPr wrap="square" rtlCol="0">
              <a:spAutoFit/>
            </a:bodyPr>
            <a:lstStyle/>
            <a:p>
              <a:pPr algn="ctr" rtl="0"/>
              <a:r>
                <a:rPr lang="nl-NL" sz="2400" dirty="0">
                  <a:solidFill>
                    <a:schemeClr val="bg1"/>
                  </a:solidFill>
                  <a:latin typeface="Segoe UI Semibold" panose="020B0702040204020203" pitchFamily="34" charset="0"/>
                  <a:cs typeface="Segoe UI Semibold" panose="020B0702040204020203" pitchFamily="34" charset="0"/>
                </a:rPr>
                <a:t>2</a:t>
              </a:r>
            </a:p>
          </p:txBody>
        </p:sp>
      </p:grpSp>
      <p:sp>
        <p:nvSpPr>
          <p:cNvPr id="7" name="Tijdelijke aanduiding voor inhoud 1">
            <a:extLst>
              <a:ext uri="{FF2B5EF4-FFF2-40B4-BE49-F238E27FC236}">
                <a16:creationId xmlns:a16="http://schemas.microsoft.com/office/drawing/2014/main" id="{8908B9EF-C808-4CE1-B1C8-EE8BD448B949}"/>
              </a:ext>
            </a:extLst>
          </p:cNvPr>
          <p:cNvSpPr txBox="1">
            <a:spLocks/>
          </p:cNvSpPr>
          <p:nvPr/>
        </p:nvSpPr>
        <p:spPr>
          <a:xfrm>
            <a:off x="1039398" y="1259959"/>
            <a:ext cx="11287539" cy="5495580"/>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fr-FR" sz="2400" b="1" dirty="0">
              <a:latin typeface="Calibri" panose="020F0502020204030204" pitchFamily="34" charset="0"/>
              <a:cs typeface="Calibri" panose="020F0502020204030204" pitchFamily="34" charset="0"/>
            </a:endParaRPr>
          </a:p>
          <a:p>
            <a:r>
              <a:rPr lang="fr-FR" sz="2400" b="1" dirty="0">
                <a:latin typeface="Calibri" panose="020F0502020204030204" pitchFamily="34" charset="0"/>
                <a:cs typeface="Calibri" panose="020F0502020204030204" pitchFamily="34" charset="0"/>
              </a:rPr>
              <a:t>Une relation thérapeutique (RT)</a:t>
            </a:r>
            <a:endParaRPr lang="fr-BE" sz="2400" b="1" dirty="0">
              <a:latin typeface="Calibri" panose="020F0502020204030204" pitchFamily="34" charset="0"/>
              <a:cs typeface="Calibri" panose="020F0502020204030204" pitchFamily="34" charset="0"/>
            </a:endParaRPr>
          </a:p>
          <a:p>
            <a:pPr lvl="1"/>
            <a:r>
              <a:rPr lang="fr-BE" sz="2400" dirty="0">
                <a:latin typeface="Calibri" panose="020F0502020204030204" pitchFamily="34" charset="0"/>
                <a:cs typeface="Calibri" panose="020F0502020204030204" pitchFamily="34" charset="0"/>
              </a:rPr>
              <a:t>Deux hypothèses possibles : </a:t>
            </a:r>
          </a:p>
          <a:p>
            <a:pPr lvl="2"/>
            <a:r>
              <a:rPr lang="fr-BE" sz="2200" dirty="0">
                <a:latin typeface="Calibri" panose="020F0502020204030204" pitchFamily="34" charset="0"/>
                <a:cs typeface="Calibri" panose="020F0502020204030204" pitchFamily="34" charset="0"/>
              </a:rPr>
              <a:t>RT préexistante à la TC (1</a:t>
            </a:r>
            <a:r>
              <a:rPr lang="fr-BE" sz="2200" baseline="30000" dirty="0">
                <a:latin typeface="Calibri" panose="020F0502020204030204" pitchFamily="34" charset="0"/>
                <a:cs typeface="Calibri" panose="020F0502020204030204" pitchFamily="34" charset="0"/>
              </a:rPr>
              <a:t>e</a:t>
            </a:r>
            <a:r>
              <a:rPr lang="fr-BE" sz="2200" dirty="0">
                <a:latin typeface="Calibri" panose="020F0502020204030204" pitchFamily="34" charset="0"/>
                <a:cs typeface="Calibri" panose="020F0502020204030204" pitchFamily="34" charset="0"/>
              </a:rPr>
              <a:t> hypothèse)</a:t>
            </a:r>
          </a:p>
          <a:p>
            <a:pPr lvl="2"/>
            <a:r>
              <a:rPr lang="fr-BE" sz="2200" dirty="0">
                <a:latin typeface="Calibri" panose="020F0502020204030204" pitchFamily="34" charset="0"/>
                <a:cs typeface="Calibri" panose="020F0502020204030204" pitchFamily="34" charset="0"/>
              </a:rPr>
              <a:t>RT établie à l’occasion de la TC (2</a:t>
            </a:r>
            <a:r>
              <a:rPr lang="fr-BE" sz="2200" baseline="30000" dirty="0">
                <a:latin typeface="Calibri" panose="020F0502020204030204" pitchFamily="34" charset="0"/>
                <a:cs typeface="Calibri" panose="020F0502020204030204" pitchFamily="34" charset="0"/>
              </a:rPr>
              <a:t>e</a:t>
            </a:r>
            <a:r>
              <a:rPr lang="fr-BE" sz="2200" dirty="0">
                <a:latin typeface="Calibri" panose="020F0502020204030204" pitchFamily="34" charset="0"/>
                <a:cs typeface="Calibri" panose="020F0502020204030204" pitchFamily="34" charset="0"/>
              </a:rPr>
              <a:t> hypothèse)</a:t>
            </a:r>
          </a:p>
          <a:p>
            <a:pPr lvl="2"/>
            <a:endParaRPr lang="fr-BE" sz="900" dirty="0">
              <a:latin typeface="Calibri" panose="020F0502020204030204" pitchFamily="34" charset="0"/>
              <a:cs typeface="Calibri" panose="020F0502020204030204" pitchFamily="34" charset="0"/>
            </a:endParaRPr>
          </a:p>
          <a:p>
            <a:pPr lvl="1"/>
            <a:r>
              <a:rPr lang="fr-BE" sz="2400" dirty="0">
                <a:latin typeface="Calibri" panose="020F0502020204030204" pitchFamily="34" charset="0"/>
                <a:cs typeface="Calibri" panose="020F0502020204030204" pitchFamily="34" charset="0"/>
              </a:rPr>
              <a:t>Exigences particulières en cas d’établissement d’une RT (2</a:t>
            </a:r>
            <a:r>
              <a:rPr lang="fr-BE" sz="2400" baseline="30000" dirty="0">
                <a:latin typeface="Calibri" panose="020F0502020204030204" pitchFamily="34" charset="0"/>
                <a:cs typeface="Calibri" panose="020F0502020204030204" pitchFamily="34" charset="0"/>
              </a:rPr>
              <a:t>e</a:t>
            </a:r>
            <a:r>
              <a:rPr lang="fr-BE" sz="2400" dirty="0">
                <a:latin typeface="Calibri" panose="020F0502020204030204" pitchFamily="34" charset="0"/>
                <a:cs typeface="Calibri" panose="020F0502020204030204" pitchFamily="34" charset="0"/>
              </a:rPr>
              <a:t> hypothèse)</a:t>
            </a:r>
          </a:p>
          <a:p>
            <a:pPr lvl="2"/>
            <a:r>
              <a:rPr lang="fr-BE" sz="2200" dirty="0">
                <a:latin typeface="Calibri" panose="020F0502020204030204" pitchFamily="34" charset="0"/>
                <a:cs typeface="Calibri" panose="020F0502020204030204" pitchFamily="34" charset="0"/>
              </a:rPr>
              <a:t>changement de perspective !</a:t>
            </a:r>
          </a:p>
          <a:p>
            <a:pPr lvl="2"/>
            <a:r>
              <a:rPr lang="fr-BE" sz="2200" dirty="0">
                <a:latin typeface="Calibri" panose="020F0502020204030204" pitchFamily="34" charset="0"/>
                <a:cs typeface="Calibri" panose="020F0502020204030204" pitchFamily="34" charset="0"/>
              </a:rPr>
              <a:t>obligation d’information préalable !</a:t>
            </a:r>
          </a:p>
          <a:p>
            <a:pPr lvl="2"/>
            <a:r>
              <a:rPr lang="fr-BE" sz="2200" dirty="0">
                <a:latin typeface="Calibri" panose="020F0502020204030204" pitchFamily="34" charset="0"/>
                <a:cs typeface="Calibri" panose="020F0502020204030204" pitchFamily="34" charset="0"/>
              </a:rPr>
              <a:t>fin de la RT au terme de la téléconsultation, sauf indication expresse contraire ! </a:t>
            </a:r>
          </a:p>
          <a:p>
            <a:pPr marL="987552" lvl="2" indent="0">
              <a:buNone/>
            </a:pPr>
            <a:endParaRPr lang="fr-BE" sz="900" dirty="0">
              <a:latin typeface="Calibri" panose="020F0502020204030204" pitchFamily="34" charset="0"/>
              <a:cs typeface="Calibri" panose="020F0502020204030204" pitchFamily="34" charset="0"/>
            </a:endParaRPr>
          </a:p>
          <a:p>
            <a:r>
              <a:rPr lang="fr-FR" sz="2400" b="1" dirty="0">
                <a:latin typeface="Calibri" panose="020F0502020204030204" pitchFamily="34" charset="0"/>
                <a:cs typeface="Calibri" panose="020F0502020204030204" pitchFamily="34" charset="0"/>
              </a:rPr>
              <a:t>Une consultation sans nécessité de contact physique </a:t>
            </a:r>
            <a:endParaRPr lang="fr-BE" sz="2400" b="1" dirty="0">
              <a:latin typeface="Calibri" panose="020F0502020204030204" pitchFamily="34" charset="0"/>
              <a:cs typeface="Calibri" panose="020F0502020204030204" pitchFamily="34" charset="0"/>
            </a:endParaRPr>
          </a:p>
          <a:p>
            <a:pPr lvl="1"/>
            <a:endParaRPr lang="fr-BE" sz="2400" dirty="0">
              <a:latin typeface="Calibri" panose="020F0502020204030204" pitchFamily="34" charset="0"/>
              <a:cs typeface="Calibri" panose="020F0502020204030204" pitchFamily="34" charset="0"/>
            </a:endParaRPr>
          </a:p>
          <a:p>
            <a:endParaRPr lang="fr-BE" sz="2400" b="1" dirty="0">
              <a:latin typeface="Calibri" panose="020F0502020204030204" pitchFamily="34" charset="0"/>
              <a:cs typeface="Calibri" panose="020F0502020204030204" pitchFamily="34" charset="0"/>
            </a:endParaRPr>
          </a:p>
          <a:p>
            <a:pPr marL="0" indent="0">
              <a:buFont typeface="Franklin Gothic Book" panose="020B0503020102020204" pitchFamily="34" charset="0"/>
              <a:buNone/>
            </a:pPr>
            <a:endParaRPr lang="fr-BE" sz="3200" dirty="0"/>
          </a:p>
          <a:p>
            <a:pPr marL="0" indent="0">
              <a:buFont typeface="Franklin Gothic Book" panose="020B0503020102020204" pitchFamily="34" charset="0"/>
              <a:buNone/>
            </a:pPr>
            <a:endParaRPr lang="fr-BE" sz="3200" dirty="0"/>
          </a:p>
        </p:txBody>
      </p:sp>
      <p:pic>
        <p:nvPicPr>
          <p:cNvPr id="2" name="Image 1">
            <a:extLst>
              <a:ext uri="{FF2B5EF4-FFF2-40B4-BE49-F238E27FC236}">
                <a16:creationId xmlns:a16="http://schemas.microsoft.com/office/drawing/2014/main" id="{3333FECD-894F-4F0F-AB4F-073F5A996CE2}"/>
              </a:ext>
            </a:extLst>
          </p:cNvPr>
          <p:cNvPicPr>
            <a:picLocks noChangeAspect="1"/>
          </p:cNvPicPr>
          <p:nvPr/>
        </p:nvPicPr>
        <p:blipFill>
          <a:blip r:embed="rId2"/>
          <a:stretch>
            <a:fillRect/>
          </a:stretch>
        </p:blipFill>
        <p:spPr>
          <a:xfrm>
            <a:off x="8390854" y="202018"/>
            <a:ext cx="3592698" cy="1639787"/>
          </a:xfrm>
          <a:prstGeom prst="rect">
            <a:avLst/>
          </a:prstGeom>
          <a:ln w="38100">
            <a:solidFill>
              <a:srgbClr val="87492C"/>
            </a:solidFill>
          </a:ln>
        </p:spPr>
      </p:pic>
    </p:spTree>
    <p:extLst>
      <p:ext uri="{BB962C8B-B14F-4D97-AF65-F5344CB8AC3E}">
        <p14:creationId xmlns:p14="http://schemas.microsoft.com/office/powerpoint/2010/main" val="640920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0420582-0758-4CEB-AF80-7AC164652C37}"/>
              </a:ext>
            </a:extLst>
          </p:cNvPr>
          <p:cNvSpPr txBox="1">
            <a:spLocks/>
          </p:cNvSpPr>
          <p:nvPr/>
        </p:nvSpPr>
        <p:spPr>
          <a:xfrm>
            <a:off x="1779544" y="355906"/>
            <a:ext cx="10393627"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1">
                    <a:lumMod val="75000"/>
                    <a:lumOff val="25000"/>
                  </a:schemeClr>
                </a:solidFill>
                <a:latin typeface="+mj-lt"/>
                <a:ea typeface="+mj-ea"/>
                <a:cs typeface="+mj-cs"/>
              </a:defRPr>
            </a:lvl1pPr>
          </a:lstStyle>
          <a:p>
            <a:r>
              <a:rPr lang="nl-BE" sz="4000" b="1" cap="small" dirty="0">
                <a:solidFill>
                  <a:srgbClr val="87492C"/>
                </a:solidFill>
                <a:latin typeface="Calibri" panose="020F0502020204030204" pitchFamily="34" charset="0"/>
                <a:cs typeface="Calibri" panose="020F0502020204030204" pitchFamily="34" charset="0"/>
              </a:rPr>
              <a:t>La prestation en TC</a:t>
            </a:r>
            <a:endParaRPr lang="nl-BE" sz="3200" dirty="0">
              <a:solidFill>
                <a:srgbClr val="87492C"/>
              </a:solidFill>
            </a:endParaRPr>
          </a:p>
        </p:txBody>
      </p:sp>
      <p:grpSp>
        <p:nvGrpSpPr>
          <p:cNvPr id="4" name="Groep 3" descr="Kleine cirkel met een 2 erin om aan te geven dat dit stap 2 is">
            <a:extLst>
              <a:ext uri="{FF2B5EF4-FFF2-40B4-BE49-F238E27FC236}">
                <a16:creationId xmlns:a16="http://schemas.microsoft.com/office/drawing/2014/main" id="{82E97DA5-F0AD-40EA-BFA0-319F48B92EF0}"/>
              </a:ext>
            </a:extLst>
          </p:cNvPr>
          <p:cNvGrpSpPr/>
          <p:nvPr/>
        </p:nvGrpSpPr>
        <p:grpSpPr bwMode="blackWhite">
          <a:xfrm>
            <a:off x="930761" y="297995"/>
            <a:ext cx="707073" cy="714649"/>
            <a:chOff x="7025069" y="711274"/>
            <a:chExt cx="409838" cy="409838"/>
          </a:xfrm>
          <a:solidFill>
            <a:schemeClr val="accent3"/>
          </a:solidFill>
        </p:grpSpPr>
        <p:sp>
          <p:nvSpPr>
            <p:cNvPr id="5" name="Ovaal 4" descr="Kleine cirkel">
              <a:extLst>
                <a:ext uri="{FF2B5EF4-FFF2-40B4-BE49-F238E27FC236}">
                  <a16:creationId xmlns:a16="http://schemas.microsoft.com/office/drawing/2014/main" id="{A9854A75-F0CF-4A09-ABC4-FAC5710E19FD}"/>
                </a:ext>
              </a:extLst>
            </p:cNvPr>
            <p:cNvSpPr/>
            <p:nvPr/>
          </p:nvSpPr>
          <p:spPr bwMode="blackWhite">
            <a:xfrm>
              <a:off x="7025069" y="711274"/>
              <a:ext cx="409838" cy="409838"/>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6" name="Tekstvak 5" descr="Cijfer 2">
              <a:extLst>
                <a:ext uri="{FF2B5EF4-FFF2-40B4-BE49-F238E27FC236}">
                  <a16:creationId xmlns:a16="http://schemas.microsoft.com/office/drawing/2014/main" id="{C2E2F0D8-520D-4452-92B6-9385A09FFF6A}"/>
                </a:ext>
              </a:extLst>
            </p:cNvPr>
            <p:cNvSpPr txBox="1">
              <a:spLocks noChangeAspect="1"/>
            </p:cNvSpPr>
            <p:nvPr/>
          </p:nvSpPr>
          <p:spPr bwMode="blackWhite">
            <a:xfrm>
              <a:off x="7088038" y="783815"/>
              <a:ext cx="283899" cy="264756"/>
            </a:xfrm>
            <a:prstGeom prst="rect">
              <a:avLst/>
            </a:prstGeom>
            <a:grpFill/>
            <a:ln>
              <a:solidFill>
                <a:schemeClr val="accent3"/>
              </a:solidFill>
            </a:ln>
          </p:spPr>
          <p:txBody>
            <a:bodyPr wrap="square" rtlCol="0">
              <a:spAutoFit/>
            </a:bodyPr>
            <a:lstStyle/>
            <a:p>
              <a:pPr algn="ctr" rtl="0"/>
              <a:r>
                <a:rPr lang="nl-NL" sz="2400" dirty="0">
                  <a:solidFill>
                    <a:schemeClr val="bg1"/>
                  </a:solidFill>
                  <a:latin typeface="Segoe UI Semibold" panose="020B0702040204020203" pitchFamily="34" charset="0"/>
                  <a:cs typeface="Segoe UI Semibold" panose="020B0702040204020203" pitchFamily="34" charset="0"/>
                </a:rPr>
                <a:t>3</a:t>
              </a:r>
            </a:p>
          </p:txBody>
        </p:sp>
      </p:grpSp>
      <p:sp>
        <p:nvSpPr>
          <p:cNvPr id="7" name="Tijdelijke aanduiding voor inhoud 1">
            <a:extLst>
              <a:ext uri="{FF2B5EF4-FFF2-40B4-BE49-F238E27FC236}">
                <a16:creationId xmlns:a16="http://schemas.microsoft.com/office/drawing/2014/main" id="{8908B9EF-C808-4CE1-B1C8-EE8BD448B949}"/>
              </a:ext>
            </a:extLst>
          </p:cNvPr>
          <p:cNvSpPr txBox="1">
            <a:spLocks/>
          </p:cNvSpPr>
          <p:nvPr/>
        </p:nvSpPr>
        <p:spPr>
          <a:xfrm>
            <a:off x="719345" y="2290130"/>
            <a:ext cx="11453826" cy="5074104"/>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fr-BE" sz="2400" b="1" dirty="0">
                <a:latin typeface="Calibri" panose="020F0502020204030204" pitchFamily="34" charset="0"/>
                <a:cs typeface="Calibri" panose="020F0502020204030204" pitchFamily="34" charset="0"/>
              </a:rPr>
              <a:t>Les obligations « particulières » en matière d’information</a:t>
            </a:r>
          </a:p>
          <a:p>
            <a:pPr lvl="1"/>
            <a:r>
              <a:rPr lang="fr-BE" sz="2400" dirty="0">
                <a:latin typeface="Calibri" panose="020F0502020204030204" pitchFamily="34" charset="0"/>
                <a:cs typeface="Calibri" panose="020F0502020204030204" pitchFamily="34" charset="0"/>
              </a:rPr>
              <a:t>identité &amp; qualifications du médecin</a:t>
            </a:r>
          </a:p>
          <a:p>
            <a:pPr lvl="1"/>
            <a:r>
              <a:rPr lang="fr-BE" sz="2400" dirty="0">
                <a:latin typeface="Calibri" panose="020F0502020204030204" pitchFamily="34" charset="0"/>
                <a:cs typeface="Calibri" panose="020F0502020204030204" pitchFamily="34" charset="0"/>
              </a:rPr>
              <a:t>conséquences de l’établissement de la RT à l’occasion de la TC (2</a:t>
            </a:r>
            <a:r>
              <a:rPr lang="fr-BE" sz="2400" baseline="30000" dirty="0">
                <a:latin typeface="Calibri" panose="020F0502020204030204" pitchFamily="34" charset="0"/>
                <a:cs typeface="Calibri" panose="020F0502020204030204" pitchFamily="34" charset="0"/>
              </a:rPr>
              <a:t>e</a:t>
            </a:r>
            <a:r>
              <a:rPr lang="fr-BE" sz="2400" dirty="0">
                <a:latin typeface="Calibri" panose="020F0502020204030204" pitchFamily="34" charset="0"/>
                <a:cs typeface="Calibri" panose="020F0502020204030204" pitchFamily="34" charset="0"/>
              </a:rPr>
              <a:t> hypothèse, </a:t>
            </a:r>
            <a:r>
              <a:rPr lang="fr-BE" sz="2400" i="0" dirty="0">
                <a:latin typeface="Calibri" panose="020F0502020204030204" pitchFamily="34" charset="0"/>
                <a:cs typeface="Calibri" panose="020F0502020204030204" pitchFamily="34" charset="0"/>
              </a:rPr>
              <a:t>supra)</a:t>
            </a:r>
            <a:endParaRPr lang="fr-BE" sz="2400" dirty="0">
              <a:latin typeface="Calibri" panose="020F0502020204030204" pitchFamily="34" charset="0"/>
              <a:cs typeface="Calibri" panose="020F0502020204030204" pitchFamily="34" charset="0"/>
            </a:endParaRPr>
          </a:p>
          <a:p>
            <a:pPr lvl="1"/>
            <a:r>
              <a:rPr lang="fr-FR" sz="2400" dirty="0">
                <a:latin typeface="Calibri" panose="020F0502020204030204" pitchFamily="34" charset="0"/>
                <a:cs typeface="Calibri" panose="020F0502020204030204" pitchFamily="34" charset="0"/>
              </a:rPr>
              <a:t>facteurs de succès et limites de la TC</a:t>
            </a:r>
          </a:p>
          <a:p>
            <a:pPr lvl="1"/>
            <a:r>
              <a:rPr lang="fr-FR" sz="2400" dirty="0">
                <a:latin typeface="Calibri" panose="020F0502020204030204" pitchFamily="34" charset="0"/>
                <a:cs typeface="Calibri" panose="020F0502020204030204" pitchFamily="34" charset="0"/>
              </a:rPr>
              <a:t>avis fondés sur les informations données par le patient ou à disposition</a:t>
            </a:r>
          </a:p>
          <a:p>
            <a:pPr lvl="1"/>
            <a:r>
              <a:rPr lang="fr-FR" sz="2400" dirty="0">
                <a:latin typeface="Calibri" panose="020F0502020204030204" pitchFamily="34" charset="0"/>
                <a:cs typeface="Calibri" panose="020F0502020204030204" pitchFamily="34" charset="0"/>
              </a:rPr>
              <a:t>« obligation »  du patient de contacter un médecin en cas d’aggravation ou d’incertitude </a:t>
            </a:r>
          </a:p>
          <a:p>
            <a:pPr lvl="1"/>
            <a:r>
              <a:rPr lang="fr-FR" sz="2400" dirty="0">
                <a:latin typeface="Calibri" panose="020F0502020204030204" pitchFamily="34" charset="0"/>
                <a:cs typeface="Calibri" panose="020F0502020204030204" pitchFamily="34" charset="0"/>
              </a:rPr>
              <a:t>aspects financiers de la TC</a:t>
            </a:r>
          </a:p>
          <a:p>
            <a:pPr lvl="1"/>
            <a:endParaRPr lang="fr-BE" sz="2400" dirty="0">
              <a:latin typeface="Calibri" panose="020F0502020204030204" pitchFamily="34" charset="0"/>
              <a:cs typeface="Calibri" panose="020F0502020204030204" pitchFamily="34" charset="0"/>
            </a:endParaRPr>
          </a:p>
          <a:p>
            <a:pPr lvl="2"/>
            <a:endParaRPr lang="fr-BE" sz="2400" dirty="0">
              <a:latin typeface="Calibri" panose="020F0502020204030204" pitchFamily="34" charset="0"/>
              <a:cs typeface="Calibri" panose="020F0502020204030204" pitchFamily="34" charset="0"/>
            </a:endParaRPr>
          </a:p>
          <a:p>
            <a:pPr lvl="1"/>
            <a:endParaRPr lang="fr-BE" sz="2400" dirty="0">
              <a:latin typeface="Calibri" panose="020F0502020204030204" pitchFamily="34" charset="0"/>
              <a:cs typeface="Calibri" panose="020F0502020204030204" pitchFamily="34" charset="0"/>
            </a:endParaRPr>
          </a:p>
          <a:p>
            <a:pPr lvl="1"/>
            <a:endParaRPr lang="fr-BE" sz="2400" dirty="0">
              <a:latin typeface="Calibri" panose="020F0502020204030204" pitchFamily="34" charset="0"/>
              <a:cs typeface="Calibri" panose="020F0502020204030204" pitchFamily="34" charset="0"/>
            </a:endParaRPr>
          </a:p>
          <a:p>
            <a:endParaRPr lang="fr-BE" sz="2400" b="1" dirty="0">
              <a:latin typeface="Calibri" panose="020F0502020204030204" pitchFamily="34" charset="0"/>
              <a:cs typeface="Calibri" panose="020F0502020204030204" pitchFamily="34" charset="0"/>
            </a:endParaRPr>
          </a:p>
          <a:p>
            <a:pPr marL="0" indent="0">
              <a:buFont typeface="Franklin Gothic Book" panose="020B0503020102020204" pitchFamily="34" charset="0"/>
              <a:buNone/>
            </a:pPr>
            <a:endParaRPr lang="fr-BE" sz="3200" dirty="0"/>
          </a:p>
          <a:p>
            <a:pPr marL="0" indent="0">
              <a:buFont typeface="Franklin Gothic Book" panose="020B0503020102020204" pitchFamily="34" charset="0"/>
              <a:buNone/>
            </a:pPr>
            <a:endParaRPr lang="fr-BE" sz="3200" dirty="0"/>
          </a:p>
        </p:txBody>
      </p:sp>
      <p:pic>
        <p:nvPicPr>
          <p:cNvPr id="8" name="Image 7">
            <a:extLst>
              <a:ext uri="{FF2B5EF4-FFF2-40B4-BE49-F238E27FC236}">
                <a16:creationId xmlns:a16="http://schemas.microsoft.com/office/drawing/2014/main" id="{6D9C8D71-CD34-4F84-8CE5-E6CD0CEEEE21}"/>
              </a:ext>
            </a:extLst>
          </p:cNvPr>
          <p:cNvPicPr>
            <a:picLocks noChangeAspect="1"/>
          </p:cNvPicPr>
          <p:nvPr/>
        </p:nvPicPr>
        <p:blipFill>
          <a:blip r:embed="rId2"/>
          <a:stretch>
            <a:fillRect/>
          </a:stretch>
        </p:blipFill>
        <p:spPr>
          <a:xfrm>
            <a:off x="8488197" y="297995"/>
            <a:ext cx="3402547" cy="1732824"/>
          </a:xfrm>
          <a:prstGeom prst="rect">
            <a:avLst/>
          </a:prstGeom>
          <a:ln w="38100">
            <a:solidFill>
              <a:srgbClr val="87492C"/>
            </a:solidFill>
          </a:ln>
        </p:spPr>
      </p:pic>
    </p:spTree>
    <p:extLst>
      <p:ext uri="{BB962C8B-B14F-4D97-AF65-F5344CB8AC3E}">
        <p14:creationId xmlns:p14="http://schemas.microsoft.com/office/powerpoint/2010/main" val="1087118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0420582-0758-4CEB-AF80-7AC164652C37}"/>
              </a:ext>
            </a:extLst>
          </p:cNvPr>
          <p:cNvSpPr txBox="1">
            <a:spLocks/>
          </p:cNvSpPr>
          <p:nvPr/>
        </p:nvSpPr>
        <p:spPr>
          <a:xfrm>
            <a:off x="1693308" y="868023"/>
            <a:ext cx="10393627"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1">
                    <a:lumMod val="75000"/>
                    <a:lumOff val="25000"/>
                  </a:schemeClr>
                </a:solidFill>
                <a:latin typeface="+mj-lt"/>
                <a:ea typeface="+mj-ea"/>
                <a:cs typeface="+mj-cs"/>
              </a:defRPr>
            </a:lvl1pPr>
          </a:lstStyle>
          <a:p>
            <a:r>
              <a:rPr lang="nl-BE" sz="4000" b="1" cap="small" dirty="0">
                <a:solidFill>
                  <a:srgbClr val="87492C"/>
                </a:solidFill>
                <a:latin typeface="Calibri" panose="020F0502020204030204" pitchFamily="34" charset="0"/>
                <a:cs typeface="Calibri" panose="020F0502020204030204" pitchFamily="34" charset="0"/>
              </a:rPr>
              <a:t>La prestation en TC</a:t>
            </a:r>
            <a:endParaRPr lang="nl-BE" sz="3200" dirty="0">
              <a:solidFill>
                <a:srgbClr val="87492C"/>
              </a:solidFill>
            </a:endParaRPr>
          </a:p>
        </p:txBody>
      </p:sp>
      <p:grpSp>
        <p:nvGrpSpPr>
          <p:cNvPr id="4" name="Groep 3" descr="Kleine cirkel met een 2 erin om aan te geven dat dit stap 2 is">
            <a:extLst>
              <a:ext uri="{FF2B5EF4-FFF2-40B4-BE49-F238E27FC236}">
                <a16:creationId xmlns:a16="http://schemas.microsoft.com/office/drawing/2014/main" id="{82E97DA5-F0AD-40EA-BFA0-319F48B92EF0}"/>
              </a:ext>
            </a:extLst>
          </p:cNvPr>
          <p:cNvGrpSpPr/>
          <p:nvPr/>
        </p:nvGrpSpPr>
        <p:grpSpPr bwMode="blackWhite">
          <a:xfrm>
            <a:off x="877598" y="741531"/>
            <a:ext cx="707073" cy="714649"/>
            <a:chOff x="7025069" y="711274"/>
            <a:chExt cx="409838" cy="409838"/>
          </a:xfrm>
          <a:solidFill>
            <a:schemeClr val="accent3"/>
          </a:solidFill>
        </p:grpSpPr>
        <p:sp>
          <p:nvSpPr>
            <p:cNvPr id="5" name="Ovaal 4" descr="Kleine cirkel">
              <a:extLst>
                <a:ext uri="{FF2B5EF4-FFF2-40B4-BE49-F238E27FC236}">
                  <a16:creationId xmlns:a16="http://schemas.microsoft.com/office/drawing/2014/main" id="{A9854A75-F0CF-4A09-ABC4-FAC5710E19FD}"/>
                </a:ext>
              </a:extLst>
            </p:cNvPr>
            <p:cNvSpPr/>
            <p:nvPr/>
          </p:nvSpPr>
          <p:spPr bwMode="blackWhite">
            <a:xfrm>
              <a:off x="7025069" y="711274"/>
              <a:ext cx="409838" cy="409838"/>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6" name="Tekstvak 5" descr="Cijfer 2">
              <a:extLst>
                <a:ext uri="{FF2B5EF4-FFF2-40B4-BE49-F238E27FC236}">
                  <a16:creationId xmlns:a16="http://schemas.microsoft.com/office/drawing/2014/main" id="{C2E2F0D8-520D-4452-92B6-9385A09FFF6A}"/>
                </a:ext>
              </a:extLst>
            </p:cNvPr>
            <p:cNvSpPr txBox="1">
              <a:spLocks noChangeAspect="1"/>
            </p:cNvSpPr>
            <p:nvPr/>
          </p:nvSpPr>
          <p:spPr bwMode="blackWhite">
            <a:xfrm>
              <a:off x="7088038" y="783815"/>
              <a:ext cx="283899" cy="264756"/>
            </a:xfrm>
            <a:prstGeom prst="rect">
              <a:avLst/>
            </a:prstGeom>
            <a:grpFill/>
            <a:ln>
              <a:solidFill>
                <a:schemeClr val="accent3"/>
              </a:solidFill>
            </a:ln>
          </p:spPr>
          <p:txBody>
            <a:bodyPr wrap="square" rtlCol="0">
              <a:spAutoFit/>
            </a:bodyPr>
            <a:lstStyle/>
            <a:p>
              <a:pPr algn="ctr" rtl="0"/>
              <a:r>
                <a:rPr lang="nl-NL" sz="2400" dirty="0">
                  <a:solidFill>
                    <a:schemeClr val="bg1"/>
                  </a:solidFill>
                  <a:latin typeface="Segoe UI Semibold" panose="020B0702040204020203" pitchFamily="34" charset="0"/>
                  <a:cs typeface="Segoe UI Semibold" panose="020B0702040204020203" pitchFamily="34" charset="0"/>
                </a:rPr>
                <a:t>3</a:t>
              </a:r>
            </a:p>
          </p:txBody>
        </p:sp>
      </p:grpSp>
      <p:sp>
        <p:nvSpPr>
          <p:cNvPr id="7" name="Tijdelijke aanduiding voor inhoud 1">
            <a:extLst>
              <a:ext uri="{FF2B5EF4-FFF2-40B4-BE49-F238E27FC236}">
                <a16:creationId xmlns:a16="http://schemas.microsoft.com/office/drawing/2014/main" id="{8908B9EF-C808-4CE1-B1C8-EE8BD448B949}"/>
              </a:ext>
            </a:extLst>
          </p:cNvPr>
          <p:cNvSpPr txBox="1">
            <a:spLocks/>
          </p:cNvSpPr>
          <p:nvPr/>
        </p:nvSpPr>
        <p:spPr>
          <a:xfrm>
            <a:off x="923576" y="2157311"/>
            <a:ext cx="11171399" cy="5074104"/>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fr-BE" sz="2400" b="1" dirty="0">
                <a:latin typeface="Calibri" panose="020F0502020204030204" pitchFamily="34" charset="0"/>
                <a:cs typeface="Calibri" panose="020F0502020204030204" pitchFamily="34" charset="0"/>
              </a:rPr>
              <a:t>Les obligations « particulières » en matière de contrôle</a:t>
            </a:r>
          </a:p>
          <a:p>
            <a:pPr lvl="1"/>
            <a:r>
              <a:rPr lang="fr-BE" sz="2400" dirty="0">
                <a:latin typeface="Calibri" panose="020F0502020204030204" pitchFamily="34" charset="0"/>
                <a:cs typeface="Calibri" panose="020F0502020204030204" pitchFamily="34" charset="0"/>
              </a:rPr>
              <a:t>identité du patient</a:t>
            </a:r>
          </a:p>
          <a:p>
            <a:pPr lvl="1"/>
            <a:r>
              <a:rPr lang="fr-BE" sz="2400" dirty="0">
                <a:latin typeface="Calibri" panose="020F0502020204030204" pitchFamily="34" charset="0"/>
                <a:cs typeface="Calibri" panose="020F0502020204030204" pitchFamily="34" charset="0"/>
              </a:rPr>
              <a:t>capacité de fait du patient </a:t>
            </a:r>
          </a:p>
          <a:p>
            <a:pPr lvl="2"/>
            <a:r>
              <a:rPr lang="fr-BE" sz="2000" dirty="0">
                <a:latin typeface="Calibri" panose="020F0502020204030204" pitchFamily="34" charset="0"/>
                <a:cs typeface="Calibri" panose="020F0502020204030204" pitchFamily="34" charset="0"/>
              </a:rPr>
              <a:t>+ en cas d’incapacité : la qualité de représentant &amp; l’association du patient</a:t>
            </a:r>
          </a:p>
          <a:p>
            <a:pPr lvl="1"/>
            <a:r>
              <a:rPr lang="fr-BE" sz="2400" dirty="0">
                <a:latin typeface="Calibri" panose="020F0502020204030204" pitchFamily="34" charset="0"/>
                <a:cs typeface="Calibri" panose="020F0502020204030204" pitchFamily="34" charset="0"/>
              </a:rPr>
              <a:t>libre choix du médecin</a:t>
            </a:r>
          </a:p>
          <a:p>
            <a:pPr lvl="1"/>
            <a:r>
              <a:rPr lang="fr-BE" sz="2400" dirty="0">
                <a:latin typeface="Calibri" panose="020F0502020204030204" pitchFamily="34" charset="0"/>
                <a:cs typeface="Calibri" panose="020F0502020204030204" pitchFamily="34" charset="0"/>
              </a:rPr>
              <a:t>respect de la vie privée du patient </a:t>
            </a:r>
          </a:p>
          <a:p>
            <a:pPr lvl="1"/>
            <a:r>
              <a:rPr lang="fr-BE" sz="2400" dirty="0">
                <a:latin typeface="Calibri" panose="020F0502020204030204" pitchFamily="34" charset="0"/>
                <a:cs typeface="Calibri" panose="020F0502020204030204" pitchFamily="34" charset="0"/>
              </a:rPr>
              <a:t>consentement du patient </a:t>
            </a:r>
          </a:p>
          <a:p>
            <a:pPr lvl="2"/>
            <a:r>
              <a:rPr lang="fr-BE" sz="2000" dirty="0">
                <a:latin typeface="Calibri" panose="020F0502020204030204" pitchFamily="34" charset="0"/>
                <a:cs typeface="Calibri" panose="020F0502020204030204" pitchFamily="34" charset="0"/>
              </a:rPr>
              <a:t>→ caractère “éclairé” et “libre” du consentement </a:t>
            </a:r>
          </a:p>
          <a:p>
            <a:pPr lvl="1"/>
            <a:endParaRPr lang="fr-BE" sz="2400" dirty="0">
              <a:latin typeface="Calibri" panose="020F0502020204030204" pitchFamily="34" charset="0"/>
              <a:cs typeface="Calibri" panose="020F0502020204030204" pitchFamily="34" charset="0"/>
            </a:endParaRPr>
          </a:p>
          <a:p>
            <a:pPr marL="987552" lvl="2" indent="0">
              <a:buNone/>
            </a:pPr>
            <a:endParaRPr lang="fr-BE" sz="2000" dirty="0">
              <a:latin typeface="Calibri" panose="020F0502020204030204" pitchFamily="34" charset="0"/>
              <a:cs typeface="Calibri" panose="020F0502020204030204" pitchFamily="34" charset="0"/>
            </a:endParaRPr>
          </a:p>
          <a:p>
            <a:pPr lvl="1"/>
            <a:endParaRPr lang="fr-BE" sz="2400" dirty="0">
              <a:latin typeface="Calibri" panose="020F0502020204030204" pitchFamily="34" charset="0"/>
              <a:cs typeface="Calibri" panose="020F0502020204030204" pitchFamily="34" charset="0"/>
            </a:endParaRPr>
          </a:p>
          <a:p>
            <a:pPr lvl="1"/>
            <a:endParaRPr lang="fr-BE" sz="2400" dirty="0">
              <a:latin typeface="Calibri" panose="020F0502020204030204" pitchFamily="34" charset="0"/>
              <a:cs typeface="Calibri" panose="020F0502020204030204" pitchFamily="34" charset="0"/>
            </a:endParaRPr>
          </a:p>
          <a:p>
            <a:endParaRPr lang="fr-BE" sz="2400" b="1" dirty="0">
              <a:latin typeface="Calibri" panose="020F0502020204030204" pitchFamily="34" charset="0"/>
              <a:cs typeface="Calibri" panose="020F0502020204030204" pitchFamily="34" charset="0"/>
            </a:endParaRPr>
          </a:p>
          <a:p>
            <a:pPr marL="0" indent="0">
              <a:buFont typeface="Franklin Gothic Book" panose="020B0503020102020204" pitchFamily="34" charset="0"/>
              <a:buNone/>
            </a:pPr>
            <a:endParaRPr lang="fr-BE" sz="3200" dirty="0"/>
          </a:p>
          <a:p>
            <a:pPr marL="0" indent="0">
              <a:buFont typeface="Franklin Gothic Book" panose="020B0503020102020204" pitchFamily="34" charset="0"/>
              <a:buNone/>
            </a:pPr>
            <a:endParaRPr lang="fr-BE" sz="3200" dirty="0"/>
          </a:p>
        </p:txBody>
      </p:sp>
      <p:pic>
        <p:nvPicPr>
          <p:cNvPr id="8" name="Image 7">
            <a:extLst>
              <a:ext uri="{FF2B5EF4-FFF2-40B4-BE49-F238E27FC236}">
                <a16:creationId xmlns:a16="http://schemas.microsoft.com/office/drawing/2014/main" id="{6D9C8D71-CD34-4F84-8CE5-E6CD0CEEEE21}"/>
              </a:ext>
            </a:extLst>
          </p:cNvPr>
          <p:cNvPicPr>
            <a:picLocks noChangeAspect="1"/>
          </p:cNvPicPr>
          <p:nvPr/>
        </p:nvPicPr>
        <p:blipFill>
          <a:blip r:embed="rId2"/>
          <a:stretch>
            <a:fillRect/>
          </a:stretch>
        </p:blipFill>
        <p:spPr>
          <a:xfrm>
            <a:off x="8488197" y="297995"/>
            <a:ext cx="3402547" cy="1732824"/>
          </a:xfrm>
          <a:prstGeom prst="rect">
            <a:avLst/>
          </a:prstGeom>
          <a:ln w="38100">
            <a:solidFill>
              <a:srgbClr val="87492C"/>
            </a:solidFill>
          </a:ln>
        </p:spPr>
      </p:pic>
    </p:spTree>
    <p:extLst>
      <p:ext uri="{BB962C8B-B14F-4D97-AF65-F5344CB8AC3E}">
        <p14:creationId xmlns:p14="http://schemas.microsoft.com/office/powerpoint/2010/main" val="1068613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0420582-0758-4CEB-AF80-7AC164652C37}"/>
              </a:ext>
            </a:extLst>
          </p:cNvPr>
          <p:cNvSpPr txBox="1">
            <a:spLocks/>
          </p:cNvSpPr>
          <p:nvPr/>
        </p:nvSpPr>
        <p:spPr>
          <a:xfrm>
            <a:off x="1779544" y="355906"/>
            <a:ext cx="10393627" cy="1485900"/>
          </a:xfrm>
          <a:prstGeom prst="rect">
            <a:avLst/>
          </a:prstGeom>
          <a:ln>
            <a:noFill/>
          </a:ln>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1">
                    <a:lumMod val="75000"/>
                    <a:lumOff val="25000"/>
                  </a:schemeClr>
                </a:solidFill>
                <a:latin typeface="+mj-lt"/>
                <a:ea typeface="+mj-ea"/>
                <a:cs typeface="+mj-cs"/>
              </a:defRPr>
            </a:lvl1pPr>
          </a:lstStyle>
          <a:p>
            <a:r>
              <a:rPr lang="nl-BE" sz="4000" b="1" cap="small" dirty="0">
                <a:solidFill>
                  <a:srgbClr val="87492C"/>
                </a:solidFill>
                <a:latin typeface="Calibri" panose="020F0502020204030204" pitchFamily="34" charset="0"/>
                <a:cs typeface="Calibri" panose="020F0502020204030204" pitchFamily="34" charset="0"/>
              </a:rPr>
              <a:t>Le suivi de la TC</a:t>
            </a:r>
            <a:endParaRPr lang="nl-BE" sz="3200" dirty="0">
              <a:solidFill>
                <a:srgbClr val="87492C"/>
              </a:solidFill>
            </a:endParaRPr>
          </a:p>
        </p:txBody>
      </p:sp>
      <p:grpSp>
        <p:nvGrpSpPr>
          <p:cNvPr id="4" name="Groep 3" descr="Kleine cirkel met een 2 erin om aan te geven dat dit stap 2 is">
            <a:extLst>
              <a:ext uri="{FF2B5EF4-FFF2-40B4-BE49-F238E27FC236}">
                <a16:creationId xmlns:a16="http://schemas.microsoft.com/office/drawing/2014/main" id="{82E97DA5-F0AD-40EA-BFA0-319F48B92EF0}"/>
              </a:ext>
            </a:extLst>
          </p:cNvPr>
          <p:cNvGrpSpPr/>
          <p:nvPr/>
        </p:nvGrpSpPr>
        <p:grpSpPr bwMode="blackWhite">
          <a:xfrm>
            <a:off x="930761" y="297995"/>
            <a:ext cx="707073" cy="714649"/>
            <a:chOff x="7025069" y="711274"/>
            <a:chExt cx="409838" cy="409838"/>
          </a:xfrm>
          <a:solidFill>
            <a:schemeClr val="accent3"/>
          </a:solidFill>
        </p:grpSpPr>
        <p:sp>
          <p:nvSpPr>
            <p:cNvPr id="5" name="Ovaal 4" descr="Kleine cirkel">
              <a:extLst>
                <a:ext uri="{FF2B5EF4-FFF2-40B4-BE49-F238E27FC236}">
                  <a16:creationId xmlns:a16="http://schemas.microsoft.com/office/drawing/2014/main" id="{A9854A75-F0CF-4A09-ABC4-FAC5710E19FD}"/>
                </a:ext>
              </a:extLst>
            </p:cNvPr>
            <p:cNvSpPr/>
            <p:nvPr/>
          </p:nvSpPr>
          <p:spPr bwMode="blackWhite">
            <a:xfrm>
              <a:off x="7025069" y="711274"/>
              <a:ext cx="409838" cy="409838"/>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6" name="Tekstvak 5" descr="Cijfer 2">
              <a:extLst>
                <a:ext uri="{FF2B5EF4-FFF2-40B4-BE49-F238E27FC236}">
                  <a16:creationId xmlns:a16="http://schemas.microsoft.com/office/drawing/2014/main" id="{C2E2F0D8-520D-4452-92B6-9385A09FFF6A}"/>
                </a:ext>
              </a:extLst>
            </p:cNvPr>
            <p:cNvSpPr txBox="1">
              <a:spLocks noChangeAspect="1"/>
            </p:cNvSpPr>
            <p:nvPr/>
          </p:nvSpPr>
          <p:spPr bwMode="blackWhite">
            <a:xfrm>
              <a:off x="7088038" y="783815"/>
              <a:ext cx="283899" cy="264756"/>
            </a:xfrm>
            <a:prstGeom prst="rect">
              <a:avLst/>
            </a:prstGeom>
            <a:grpFill/>
            <a:ln>
              <a:solidFill>
                <a:schemeClr val="accent3"/>
              </a:solidFill>
            </a:ln>
          </p:spPr>
          <p:txBody>
            <a:bodyPr wrap="square" rtlCol="0">
              <a:spAutoFit/>
            </a:bodyPr>
            <a:lstStyle/>
            <a:p>
              <a:pPr algn="ctr" rtl="0"/>
              <a:r>
                <a:rPr lang="nl-NL" sz="2400" dirty="0">
                  <a:solidFill>
                    <a:schemeClr val="bg1"/>
                  </a:solidFill>
                  <a:latin typeface="Segoe UI Semibold" panose="020B0702040204020203" pitchFamily="34" charset="0"/>
                  <a:cs typeface="Segoe UI Semibold" panose="020B0702040204020203" pitchFamily="34" charset="0"/>
                </a:rPr>
                <a:t>4</a:t>
              </a:r>
            </a:p>
          </p:txBody>
        </p:sp>
      </p:grpSp>
      <p:sp>
        <p:nvSpPr>
          <p:cNvPr id="7" name="Tijdelijke aanduiding voor inhoud 1">
            <a:extLst>
              <a:ext uri="{FF2B5EF4-FFF2-40B4-BE49-F238E27FC236}">
                <a16:creationId xmlns:a16="http://schemas.microsoft.com/office/drawing/2014/main" id="{8908B9EF-C808-4CE1-B1C8-EE8BD448B949}"/>
              </a:ext>
            </a:extLst>
          </p:cNvPr>
          <p:cNvSpPr txBox="1">
            <a:spLocks/>
          </p:cNvSpPr>
          <p:nvPr/>
        </p:nvSpPr>
        <p:spPr>
          <a:xfrm>
            <a:off x="923258" y="1841806"/>
            <a:ext cx="11287539" cy="5495580"/>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fr-BE" sz="2400" b="1" dirty="0">
              <a:latin typeface="Calibri" panose="020F0502020204030204" pitchFamily="34" charset="0"/>
              <a:cs typeface="Calibri" panose="020F0502020204030204" pitchFamily="34" charset="0"/>
            </a:endParaRPr>
          </a:p>
          <a:p>
            <a:r>
              <a:rPr lang="fr-BE" sz="2400" b="1" dirty="0">
                <a:latin typeface="Calibri" panose="020F0502020204030204" pitchFamily="34" charset="0"/>
                <a:cs typeface="Calibri" panose="020F0502020204030204" pitchFamily="34" charset="0"/>
              </a:rPr>
              <a:t>Le compte-rendu de la TC</a:t>
            </a:r>
          </a:p>
          <a:p>
            <a:pPr lvl="1"/>
            <a:r>
              <a:rPr lang="fr-BE" sz="2400" dirty="0">
                <a:latin typeface="Calibri" panose="020F0502020204030204" pitchFamily="34" charset="0"/>
                <a:cs typeface="Calibri" panose="020F0502020204030204" pitchFamily="34" charset="0"/>
              </a:rPr>
              <a:t>DMG ou, à défaut, feed-back électronique</a:t>
            </a:r>
          </a:p>
          <a:p>
            <a:pPr lvl="1"/>
            <a:r>
              <a:rPr lang="fr-BE" sz="2400" dirty="0">
                <a:latin typeface="Calibri" panose="020F0502020204030204" pitchFamily="34" charset="0"/>
                <a:cs typeface="Calibri" panose="020F0502020204030204" pitchFamily="34" charset="0"/>
              </a:rPr>
              <a:t>LCE, actualisation du SUMEHR et du calendrier de médication (coffre-fort) </a:t>
            </a:r>
          </a:p>
          <a:p>
            <a:endParaRPr lang="fr-FR" b="1" dirty="0">
              <a:latin typeface="Calibri" panose="020F0502020204030204" pitchFamily="34" charset="0"/>
              <a:cs typeface="Calibri" panose="020F0502020204030204" pitchFamily="34" charset="0"/>
            </a:endParaRPr>
          </a:p>
          <a:p>
            <a:r>
              <a:rPr lang="fr-FR" sz="2400" b="1" dirty="0">
                <a:latin typeface="Calibri" panose="020F0502020204030204" pitchFamily="34" charset="0"/>
                <a:cs typeface="Calibri" panose="020F0502020204030204" pitchFamily="34" charset="0"/>
              </a:rPr>
              <a:t>La mise à disposition d’informations</a:t>
            </a:r>
          </a:p>
          <a:p>
            <a:pPr lvl="1"/>
            <a:r>
              <a:rPr lang="fr-FR" sz="2400" dirty="0">
                <a:latin typeface="Calibri" panose="020F0502020204030204" pitchFamily="34" charset="0"/>
                <a:cs typeface="Calibri" panose="020F0502020204030204" pitchFamily="34" charset="0"/>
              </a:rPr>
              <a:t>! comme « fonctionnalité » du support de la TC !</a:t>
            </a:r>
          </a:p>
          <a:p>
            <a:pPr lvl="1"/>
            <a:r>
              <a:rPr lang="fr-FR" sz="2400" dirty="0">
                <a:latin typeface="Calibri" panose="020F0502020204030204" pitchFamily="34" charset="0"/>
                <a:cs typeface="Calibri" panose="020F0502020204030204" pitchFamily="34" charset="0"/>
              </a:rPr>
              <a:t>données personnelles &amp; documents échangés</a:t>
            </a:r>
          </a:p>
          <a:p>
            <a:pPr lvl="1"/>
            <a:r>
              <a:rPr lang="fr-FR" sz="2400" dirty="0">
                <a:latin typeface="Calibri" panose="020F0502020204030204" pitchFamily="34" charset="0"/>
                <a:cs typeface="Calibri" panose="020F0502020204030204" pitchFamily="34" charset="0"/>
              </a:rPr>
              <a:t>pas d’enregistrement vidéo ou audio </a:t>
            </a:r>
          </a:p>
          <a:p>
            <a:pPr lvl="1"/>
            <a:endParaRPr lang="fr-BE" sz="2400" dirty="0">
              <a:latin typeface="Calibri" panose="020F0502020204030204" pitchFamily="34" charset="0"/>
              <a:cs typeface="Calibri" panose="020F0502020204030204" pitchFamily="34" charset="0"/>
            </a:endParaRPr>
          </a:p>
          <a:p>
            <a:pPr lvl="1"/>
            <a:endParaRPr lang="fr-BE" sz="2400" dirty="0">
              <a:latin typeface="Calibri" panose="020F0502020204030204" pitchFamily="34" charset="0"/>
              <a:cs typeface="Calibri" panose="020F0502020204030204" pitchFamily="34" charset="0"/>
            </a:endParaRPr>
          </a:p>
          <a:p>
            <a:endParaRPr lang="fr-BE" sz="2400" b="1" dirty="0">
              <a:latin typeface="Calibri" panose="020F0502020204030204" pitchFamily="34" charset="0"/>
              <a:cs typeface="Calibri" panose="020F0502020204030204" pitchFamily="34" charset="0"/>
            </a:endParaRPr>
          </a:p>
          <a:p>
            <a:pPr marL="0" indent="0">
              <a:buFont typeface="Franklin Gothic Book" panose="020B0503020102020204" pitchFamily="34" charset="0"/>
              <a:buNone/>
            </a:pPr>
            <a:endParaRPr lang="fr-BE" sz="3200" dirty="0"/>
          </a:p>
          <a:p>
            <a:pPr marL="0" indent="0">
              <a:buFont typeface="Franklin Gothic Book" panose="020B0503020102020204" pitchFamily="34" charset="0"/>
              <a:buNone/>
            </a:pPr>
            <a:endParaRPr lang="fr-BE" sz="3200" dirty="0"/>
          </a:p>
        </p:txBody>
      </p:sp>
      <p:pic>
        <p:nvPicPr>
          <p:cNvPr id="9" name="Image 8">
            <a:extLst>
              <a:ext uri="{FF2B5EF4-FFF2-40B4-BE49-F238E27FC236}">
                <a16:creationId xmlns:a16="http://schemas.microsoft.com/office/drawing/2014/main" id="{4E658FE0-09C1-4179-A699-BE18DCAF0C7C}"/>
              </a:ext>
            </a:extLst>
          </p:cNvPr>
          <p:cNvPicPr>
            <a:picLocks noChangeAspect="1"/>
          </p:cNvPicPr>
          <p:nvPr/>
        </p:nvPicPr>
        <p:blipFill>
          <a:blip r:embed="rId2"/>
          <a:stretch>
            <a:fillRect/>
          </a:stretch>
        </p:blipFill>
        <p:spPr>
          <a:xfrm>
            <a:off x="7772401" y="355906"/>
            <a:ext cx="4072270" cy="2113024"/>
          </a:xfrm>
          <a:prstGeom prst="rect">
            <a:avLst/>
          </a:prstGeom>
          <a:ln w="38100">
            <a:solidFill>
              <a:srgbClr val="87492C"/>
            </a:solidFill>
          </a:ln>
        </p:spPr>
      </p:pic>
    </p:spTree>
    <p:extLst>
      <p:ext uri="{BB962C8B-B14F-4D97-AF65-F5344CB8AC3E}">
        <p14:creationId xmlns:p14="http://schemas.microsoft.com/office/powerpoint/2010/main" val="3941826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0420582-0758-4CEB-AF80-7AC164652C37}"/>
              </a:ext>
            </a:extLst>
          </p:cNvPr>
          <p:cNvSpPr txBox="1">
            <a:spLocks/>
          </p:cNvSpPr>
          <p:nvPr/>
        </p:nvSpPr>
        <p:spPr>
          <a:xfrm>
            <a:off x="1779544" y="355906"/>
            <a:ext cx="10393627"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1">
                    <a:lumMod val="75000"/>
                    <a:lumOff val="25000"/>
                  </a:schemeClr>
                </a:solidFill>
                <a:latin typeface="+mj-lt"/>
                <a:ea typeface="+mj-ea"/>
                <a:cs typeface="+mj-cs"/>
              </a:defRPr>
            </a:lvl1pPr>
          </a:lstStyle>
          <a:p>
            <a:r>
              <a:rPr lang="nl-BE" sz="4000" b="1" cap="small" dirty="0">
                <a:solidFill>
                  <a:srgbClr val="87492C"/>
                </a:solidFill>
                <a:latin typeface="Calibri" panose="020F0502020204030204" pitchFamily="34" charset="0"/>
                <a:cs typeface="Calibri" panose="020F0502020204030204" pitchFamily="34" charset="0"/>
              </a:rPr>
              <a:t>Le cadre de la TC</a:t>
            </a:r>
            <a:endParaRPr lang="nl-BE" sz="3200" dirty="0">
              <a:solidFill>
                <a:srgbClr val="87492C"/>
              </a:solidFill>
            </a:endParaRPr>
          </a:p>
        </p:txBody>
      </p:sp>
      <p:grpSp>
        <p:nvGrpSpPr>
          <p:cNvPr id="4" name="Groep 3" descr="Kleine cirkel met een 2 erin om aan te geven dat dit stap 2 is">
            <a:extLst>
              <a:ext uri="{FF2B5EF4-FFF2-40B4-BE49-F238E27FC236}">
                <a16:creationId xmlns:a16="http://schemas.microsoft.com/office/drawing/2014/main" id="{82E97DA5-F0AD-40EA-BFA0-319F48B92EF0}"/>
              </a:ext>
            </a:extLst>
          </p:cNvPr>
          <p:cNvGrpSpPr/>
          <p:nvPr/>
        </p:nvGrpSpPr>
        <p:grpSpPr bwMode="blackWhite">
          <a:xfrm>
            <a:off x="930761" y="297995"/>
            <a:ext cx="707073" cy="714649"/>
            <a:chOff x="7025069" y="711274"/>
            <a:chExt cx="409838" cy="409838"/>
          </a:xfrm>
          <a:solidFill>
            <a:schemeClr val="accent3"/>
          </a:solidFill>
        </p:grpSpPr>
        <p:sp>
          <p:nvSpPr>
            <p:cNvPr id="5" name="Ovaal 4" descr="Kleine cirkel">
              <a:extLst>
                <a:ext uri="{FF2B5EF4-FFF2-40B4-BE49-F238E27FC236}">
                  <a16:creationId xmlns:a16="http://schemas.microsoft.com/office/drawing/2014/main" id="{A9854A75-F0CF-4A09-ABC4-FAC5710E19FD}"/>
                </a:ext>
              </a:extLst>
            </p:cNvPr>
            <p:cNvSpPr/>
            <p:nvPr/>
          </p:nvSpPr>
          <p:spPr bwMode="blackWhite">
            <a:xfrm>
              <a:off x="7025069" y="711274"/>
              <a:ext cx="409838" cy="409838"/>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6" name="Tekstvak 5" descr="Cijfer 2">
              <a:extLst>
                <a:ext uri="{FF2B5EF4-FFF2-40B4-BE49-F238E27FC236}">
                  <a16:creationId xmlns:a16="http://schemas.microsoft.com/office/drawing/2014/main" id="{C2E2F0D8-520D-4452-92B6-9385A09FFF6A}"/>
                </a:ext>
              </a:extLst>
            </p:cNvPr>
            <p:cNvSpPr txBox="1">
              <a:spLocks noChangeAspect="1"/>
            </p:cNvSpPr>
            <p:nvPr/>
          </p:nvSpPr>
          <p:spPr bwMode="blackWhite">
            <a:xfrm>
              <a:off x="7088038" y="783815"/>
              <a:ext cx="283899" cy="264756"/>
            </a:xfrm>
            <a:prstGeom prst="rect">
              <a:avLst/>
            </a:prstGeom>
            <a:grpFill/>
            <a:ln>
              <a:solidFill>
                <a:schemeClr val="accent3"/>
              </a:solidFill>
            </a:ln>
          </p:spPr>
          <p:txBody>
            <a:bodyPr wrap="square" rtlCol="0">
              <a:spAutoFit/>
            </a:bodyPr>
            <a:lstStyle/>
            <a:p>
              <a:pPr algn="ctr" rtl="0"/>
              <a:r>
                <a:rPr lang="nl-NL" sz="2400" dirty="0">
                  <a:solidFill>
                    <a:schemeClr val="bg1"/>
                  </a:solidFill>
                  <a:latin typeface="Segoe UI Semibold" panose="020B0702040204020203" pitchFamily="34" charset="0"/>
                  <a:cs typeface="Segoe UI Semibold" panose="020B0702040204020203" pitchFamily="34" charset="0"/>
                </a:rPr>
                <a:t>6</a:t>
              </a:r>
            </a:p>
          </p:txBody>
        </p:sp>
      </p:grpSp>
      <p:sp>
        <p:nvSpPr>
          <p:cNvPr id="7" name="Tijdelijke aanduiding voor inhoud 1">
            <a:extLst>
              <a:ext uri="{FF2B5EF4-FFF2-40B4-BE49-F238E27FC236}">
                <a16:creationId xmlns:a16="http://schemas.microsoft.com/office/drawing/2014/main" id="{8908B9EF-C808-4CE1-B1C8-EE8BD448B949}"/>
              </a:ext>
            </a:extLst>
          </p:cNvPr>
          <p:cNvSpPr txBox="1">
            <a:spLocks/>
          </p:cNvSpPr>
          <p:nvPr/>
        </p:nvSpPr>
        <p:spPr>
          <a:xfrm>
            <a:off x="885632" y="1362420"/>
            <a:ext cx="11287539" cy="5495580"/>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fr-FR" sz="2400" b="1" dirty="0">
                <a:latin typeface="Calibri" panose="020F0502020204030204" pitchFamily="34" charset="0"/>
                <a:cs typeface="Calibri" panose="020F0502020204030204" pitchFamily="34" charset="0"/>
              </a:rPr>
              <a:t>L’utilisation « préférentielle » de certains logiciels</a:t>
            </a:r>
          </a:p>
          <a:p>
            <a:pPr lvl="1"/>
            <a:r>
              <a:rPr lang="fr-FR" sz="2400" dirty="0">
                <a:latin typeface="Calibri" panose="020F0502020204030204" pitchFamily="34" charset="0"/>
                <a:cs typeface="Calibri" panose="020F0502020204030204" pitchFamily="34" charset="0"/>
              </a:rPr>
              <a:t>logiciels enregistrés sur la plateforme </a:t>
            </a:r>
            <a:r>
              <a:rPr lang="fr-FR" sz="2400" dirty="0" err="1">
                <a:latin typeface="Calibri" panose="020F0502020204030204" pitchFamily="34" charset="0"/>
                <a:cs typeface="Calibri" panose="020F0502020204030204" pitchFamily="34" charset="0"/>
              </a:rPr>
              <a:t>eHealth</a:t>
            </a:r>
            <a:endParaRPr lang="fr-BE" sz="2400" dirty="0">
              <a:latin typeface="Calibri" panose="020F0502020204030204" pitchFamily="34" charset="0"/>
              <a:cs typeface="Calibri" panose="020F0502020204030204" pitchFamily="34" charset="0"/>
            </a:endParaRPr>
          </a:p>
          <a:p>
            <a:endParaRPr lang="fr-BE" sz="800" b="1" dirty="0">
              <a:latin typeface="Calibri" panose="020F0502020204030204" pitchFamily="34" charset="0"/>
              <a:cs typeface="Calibri" panose="020F0502020204030204" pitchFamily="34" charset="0"/>
            </a:endParaRPr>
          </a:p>
          <a:p>
            <a:r>
              <a:rPr lang="fr-BE" sz="2400" b="1" dirty="0">
                <a:latin typeface="Calibri" panose="020F0502020204030204" pitchFamily="34" charset="0"/>
                <a:cs typeface="Calibri" panose="020F0502020204030204" pitchFamily="34" charset="0"/>
              </a:rPr>
              <a:t>Un système fiable d’authentification de l’identité</a:t>
            </a:r>
          </a:p>
          <a:p>
            <a:pPr lvl="1"/>
            <a:r>
              <a:rPr lang="fr-BE" sz="2400" dirty="0">
                <a:latin typeface="Calibri" panose="020F0502020204030204" pitchFamily="34" charset="0"/>
                <a:cs typeface="Calibri" panose="020F0502020204030204" pitchFamily="34" charset="0"/>
              </a:rPr>
              <a:t>moyen d’identification à deux facteurs</a:t>
            </a:r>
          </a:p>
          <a:p>
            <a:pPr lvl="1"/>
            <a:r>
              <a:rPr lang="fr-BE" sz="2400" dirty="0">
                <a:latin typeface="Calibri" panose="020F0502020204030204" pitchFamily="34" charset="0"/>
                <a:cs typeface="Calibri" panose="020F0502020204030204" pitchFamily="34" charset="0"/>
              </a:rPr>
              <a:t>intégration du moyen d’identification dans le Service Fédéral d’Authentification</a:t>
            </a:r>
          </a:p>
          <a:p>
            <a:pPr lvl="1"/>
            <a:endParaRPr lang="fr-BE" sz="800" dirty="0">
              <a:latin typeface="Calibri" panose="020F0502020204030204" pitchFamily="34" charset="0"/>
              <a:cs typeface="Calibri" panose="020F0502020204030204" pitchFamily="34" charset="0"/>
            </a:endParaRPr>
          </a:p>
          <a:p>
            <a:r>
              <a:rPr lang="fr-BE" sz="2400" b="1" dirty="0">
                <a:latin typeface="Calibri" panose="020F0502020204030204" pitchFamily="34" charset="0"/>
                <a:cs typeface="Calibri" panose="020F0502020204030204" pitchFamily="34" charset="0"/>
              </a:rPr>
              <a:t>Des informations pertinentes et fiables en suffisance</a:t>
            </a:r>
            <a:endParaRPr lang="fr-BE" sz="2400" dirty="0">
              <a:latin typeface="Calibri" panose="020F0502020204030204" pitchFamily="34" charset="0"/>
              <a:cs typeface="Calibri" panose="020F0502020204030204" pitchFamily="34" charset="0"/>
            </a:endParaRPr>
          </a:p>
          <a:p>
            <a:pPr lvl="1"/>
            <a:r>
              <a:rPr lang="fr-BE" sz="2400" dirty="0">
                <a:latin typeface="Calibri" panose="020F0502020204030204" pitchFamily="34" charset="0"/>
                <a:cs typeface="Calibri" panose="020F0502020204030204" pitchFamily="34" charset="0"/>
              </a:rPr>
              <a:t>◊ → « avis individuel médicalement fondé »</a:t>
            </a:r>
          </a:p>
          <a:p>
            <a:pPr lvl="1"/>
            <a:endParaRPr lang="fr-BE" sz="800" dirty="0">
              <a:latin typeface="Calibri" panose="020F0502020204030204" pitchFamily="34" charset="0"/>
              <a:cs typeface="Calibri" panose="020F0502020204030204" pitchFamily="34" charset="0"/>
            </a:endParaRPr>
          </a:p>
          <a:p>
            <a:r>
              <a:rPr lang="fr-FR" sz="2400" b="1" dirty="0">
                <a:latin typeface="Calibri" panose="020F0502020204030204" pitchFamily="34" charset="0"/>
                <a:cs typeface="Calibri" panose="020F0502020204030204" pitchFamily="34" charset="0"/>
              </a:rPr>
              <a:t>La création électronique des ordonnances sur </a:t>
            </a:r>
            <a:r>
              <a:rPr lang="fr-FR" sz="2400" b="1" dirty="0" err="1">
                <a:latin typeface="Calibri" panose="020F0502020204030204" pitchFamily="34" charset="0"/>
                <a:cs typeface="Calibri" panose="020F0502020204030204" pitchFamily="34" charset="0"/>
              </a:rPr>
              <a:t>Recip</a:t>
            </a:r>
            <a:r>
              <a:rPr lang="fr-FR" sz="2400" b="1" dirty="0">
                <a:latin typeface="Calibri" panose="020F0502020204030204" pitchFamily="34" charset="0"/>
                <a:cs typeface="Calibri" panose="020F0502020204030204" pitchFamily="34" charset="0"/>
              </a:rPr>
              <a:t>-e</a:t>
            </a:r>
          </a:p>
          <a:p>
            <a:pPr lvl="1"/>
            <a:r>
              <a:rPr lang="fr-FR" sz="2400" dirty="0">
                <a:latin typeface="Calibri" panose="020F0502020204030204" pitchFamily="34" charset="0"/>
                <a:cs typeface="Calibri" panose="020F0502020204030204" pitchFamily="34" charset="0"/>
              </a:rPr>
              <a:t>possibilité de consultation via le </a:t>
            </a:r>
            <a:r>
              <a:rPr lang="fr-FR" sz="2400" i="0" dirty="0">
                <a:latin typeface="Calibri" panose="020F0502020204030204" pitchFamily="34" charset="0"/>
                <a:cs typeface="Calibri" panose="020F0502020204030204" pitchFamily="34" charset="0"/>
              </a:rPr>
              <a:t>Personal Health Viewer</a:t>
            </a:r>
          </a:p>
          <a:p>
            <a:pPr lvl="1"/>
            <a:r>
              <a:rPr lang="fr-FR" sz="2400" dirty="0">
                <a:latin typeface="Calibri" panose="020F0502020204030204" pitchFamily="34" charset="0"/>
                <a:cs typeface="Calibri" panose="020F0502020204030204" pitchFamily="34" charset="0"/>
              </a:rPr>
              <a:t>possibilité de transmission du RID (numéro unique de l’ordonnance électronique)</a:t>
            </a:r>
            <a:endParaRPr lang="fr-BE" sz="2400" dirty="0">
              <a:latin typeface="Calibri" panose="020F0502020204030204" pitchFamily="34" charset="0"/>
              <a:cs typeface="Calibri" panose="020F0502020204030204" pitchFamily="34" charset="0"/>
            </a:endParaRPr>
          </a:p>
          <a:p>
            <a:endParaRPr lang="fr-BE" sz="2400" dirty="0">
              <a:latin typeface="Calibri" panose="020F0502020204030204" pitchFamily="34" charset="0"/>
              <a:cs typeface="Calibri" panose="020F0502020204030204" pitchFamily="34" charset="0"/>
            </a:endParaRPr>
          </a:p>
          <a:p>
            <a:endParaRPr lang="fr-BE" sz="2400" b="1" dirty="0">
              <a:latin typeface="Calibri" panose="020F0502020204030204" pitchFamily="34" charset="0"/>
              <a:cs typeface="Calibri" panose="020F0502020204030204" pitchFamily="34" charset="0"/>
            </a:endParaRPr>
          </a:p>
          <a:p>
            <a:pPr marL="0" indent="0">
              <a:buFont typeface="Franklin Gothic Book" panose="020B0503020102020204" pitchFamily="34" charset="0"/>
              <a:buNone/>
            </a:pPr>
            <a:endParaRPr lang="fr-BE" sz="3200" dirty="0"/>
          </a:p>
          <a:p>
            <a:pPr marL="0" indent="0">
              <a:buFont typeface="Franklin Gothic Book" panose="020B0503020102020204" pitchFamily="34" charset="0"/>
              <a:buNone/>
            </a:pPr>
            <a:endParaRPr lang="fr-BE" sz="3200" dirty="0"/>
          </a:p>
        </p:txBody>
      </p:sp>
      <p:pic>
        <p:nvPicPr>
          <p:cNvPr id="8" name="Image 7">
            <a:extLst>
              <a:ext uri="{FF2B5EF4-FFF2-40B4-BE49-F238E27FC236}">
                <a16:creationId xmlns:a16="http://schemas.microsoft.com/office/drawing/2014/main" id="{5AF5CA4B-78EF-4D7B-8C8A-EAF669C0E1B2}"/>
              </a:ext>
            </a:extLst>
          </p:cNvPr>
          <p:cNvPicPr>
            <a:picLocks noChangeAspect="1"/>
          </p:cNvPicPr>
          <p:nvPr/>
        </p:nvPicPr>
        <p:blipFill>
          <a:blip r:embed="rId2"/>
          <a:stretch>
            <a:fillRect/>
          </a:stretch>
        </p:blipFill>
        <p:spPr>
          <a:xfrm>
            <a:off x="8883151" y="153969"/>
            <a:ext cx="3004049" cy="1866217"/>
          </a:xfrm>
          <a:prstGeom prst="rect">
            <a:avLst/>
          </a:prstGeom>
          <a:ln w="38100">
            <a:solidFill>
              <a:srgbClr val="87492C"/>
            </a:solidFill>
          </a:ln>
        </p:spPr>
      </p:pic>
    </p:spTree>
    <p:extLst>
      <p:ext uri="{BB962C8B-B14F-4D97-AF65-F5344CB8AC3E}">
        <p14:creationId xmlns:p14="http://schemas.microsoft.com/office/powerpoint/2010/main" val="936496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3">
            <a:extLst>
              <a:ext uri="{FF2B5EF4-FFF2-40B4-BE49-F238E27FC236}">
                <a16:creationId xmlns:a16="http://schemas.microsoft.com/office/drawing/2014/main" id="{E9A9B5E4-F4ED-41FF-82F6-3F2569D3FD4C}"/>
              </a:ext>
            </a:extLst>
          </p:cNvPr>
          <p:cNvSpPr txBox="1"/>
          <p:nvPr/>
        </p:nvSpPr>
        <p:spPr>
          <a:xfrm>
            <a:off x="318813" y="1514364"/>
            <a:ext cx="5219700" cy="1200329"/>
          </a:xfrm>
          <a:prstGeom prst="rect">
            <a:avLst/>
          </a:prstGeom>
          <a:noFill/>
        </p:spPr>
        <p:txBody>
          <a:bodyPr wrap="square" rtlCol="0">
            <a:spAutoFit/>
          </a:bodyPr>
          <a:lstStyle/>
          <a:p>
            <a:r>
              <a:rPr lang="fr-BE" sz="2400" b="1" dirty="0">
                <a:solidFill>
                  <a:srgbClr val="FFFF00"/>
                </a:solidFill>
                <a:latin typeface="Calibri" panose="020F0502020204030204" pitchFamily="34" charset="0"/>
                <a:cs typeface="Calibri" panose="020F0502020204030204" pitchFamily="34" charset="0"/>
              </a:rPr>
              <a:t>Quelles sont les conditions d’attestation des consultations à distance…</a:t>
            </a:r>
          </a:p>
        </p:txBody>
      </p:sp>
      <p:pic>
        <p:nvPicPr>
          <p:cNvPr id="3" name="Image 2">
            <a:extLst>
              <a:ext uri="{FF2B5EF4-FFF2-40B4-BE49-F238E27FC236}">
                <a16:creationId xmlns:a16="http://schemas.microsoft.com/office/drawing/2014/main" id="{9F4D92FF-D9FF-493F-BCA3-526C9AB1DFC9}"/>
              </a:ext>
            </a:extLst>
          </p:cNvPr>
          <p:cNvPicPr>
            <a:picLocks noChangeAspect="1"/>
          </p:cNvPicPr>
          <p:nvPr/>
        </p:nvPicPr>
        <p:blipFill>
          <a:blip r:embed="rId2"/>
          <a:stretch>
            <a:fillRect/>
          </a:stretch>
        </p:blipFill>
        <p:spPr>
          <a:xfrm>
            <a:off x="5972559" y="0"/>
            <a:ext cx="6219442" cy="6895092"/>
          </a:xfrm>
          <a:prstGeom prst="rect">
            <a:avLst/>
          </a:prstGeom>
        </p:spPr>
      </p:pic>
    </p:spTree>
    <p:extLst>
      <p:ext uri="{BB962C8B-B14F-4D97-AF65-F5344CB8AC3E}">
        <p14:creationId xmlns:p14="http://schemas.microsoft.com/office/powerpoint/2010/main" val="1359940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0420582-0758-4CEB-AF80-7AC164652C37}"/>
              </a:ext>
            </a:extLst>
          </p:cNvPr>
          <p:cNvSpPr txBox="1">
            <a:spLocks/>
          </p:cNvSpPr>
          <p:nvPr/>
        </p:nvSpPr>
        <p:spPr>
          <a:xfrm>
            <a:off x="1779544" y="355906"/>
            <a:ext cx="10393627" cy="1485900"/>
          </a:xfrm>
          <a:prstGeom prst="rect">
            <a:avLst/>
          </a:prstGeom>
          <a:ln>
            <a:noFill/>
          </a:ln>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1">
                    <a:lumMod val="75000"/>
                    <a:lumOff val="25000"/>
                  </a:schemeClr>
                </a:solidFill>
                <a:latin typeface="+mj-lt"/>
                <a:ea typeface="+mj-ea"/>
                <a:cs typeface="+mj-cs"/>
              </a:defRPr>
            </a:lvl1pPr>
          </a:lstStyle>
          <a:p>
            <a:r>
              <a:rPr lang="fr-FR" sz="4000" b="1" cap="small" dirty="0">
                <a:solidFill>
                  <a:srgbClr val="87492C"/>
                </a:solidFill>
                <a:latin typeface="Calibri" panose="020F0502020204030204" pitchFamily="34" charset="0"/>
                <a:cs typeface="Calibri" panose="020F0502020204030204" pitchFamily="34" charset="0"/>
              </a:rPr>
              <a:t>Les « consultations à distance »</a:t>
            </a:r>
            <a:endParaRPr lang="fr-FR" sz="3200" dirty="0">
              <a:solidFill>
                <a:srgbClr val="87492C"/>
              </a:solidFill>
            </a:endParaRPr>
          </a:p>
        </p:txBody>
      </p:sp>
      <p:grpSp>
        <p:nvGrpSpPr>
          <p:cNvPr id="4" name="Groep 3" descr="Kleine cirkel met een 2 erin om aan te geven dat dit stap 2 is">
            <a:extLst>
              <a:ext uri="{FF2B5EF4-FFF2-40B4-BE49-F238E27FC236}">
                <a16:creationId xmlns:a16="http://schemas.microsoft.com/office/drawing/2014/main" id="{82E97DA5-F0AD-40EA-BFA0-319F48B92EF0}"/>
              </a:ext>
            </a:extLst>
          </p:cNvPr>
          <p:cNvGrpSpPr/>
          <p:nvPr/>
        </p:nvGrpSpPr>
        <p:grpSpPr bwMode="blackWhite">
          <a:xfrm>
            <a:off x="930761" y="297995"/>
            <a:ext cx="707073" cy="714649"/>
            <a:chOff x="7025069" y="711274"/>
            <a:chExt cx="409838" cy="409838"/>
          </a:xfrm>
          <a:solidFill>
            <a:schemeClr val="accent3"/>
          </a:solidFill>
        </p:grpSpPr>
        <p:sp>
          <p:nvSpPr>
            <p:cNvPr id="5" name="Ovaal 4" descr="Kleine cirkel">
              <a:extLst>
                <a:ext uri="{FF2B5EF4-FFF2-40B4-BE49-F238E27FC236}">
                  <a16:creationId xmlns:a16="http://schemas.microsoft.com/office/drawing/2014/main" id="{A9854A75-F0CF-4A09-ABC4-FAC5710E19FD}"/>
                </a:ext>
              </a:extLst>
            </p:cNvPr>
            <p:cNvSpPr/>
            <p:nvPr/>
          </p:nvSpPr>
          <p:spPr bwMode="blackWhite">
            <a:xfrm>
              <a:off x="7025069" y="711274"/>
              <a:ext cx="409838" cy="409838"/>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6" name="Tekstvak 5" descr="Cijfer 2">
              <a:extLst>
                <a:ext uri="{FF2B5EF4-FFF2-40B4-BE49-F238E27FC236}">
                  <a16:creationId xmlns:a16="http://schemas.microsoft.com/office/drawing/2014/main" id="{C2E2F0D8-520D-4452-92B6-9385A09FFF6A}"/>
                </a:ext>
              </a:extLst>
            </p:cNvPr>
            <p:cNvSpPr txBox="1">
              <a:spLocks noChangeAspect="1"/>
            </p:cNvSpPr>
            <p:nvPr/>
          </p:nvSpPr>
          <p:spPr bwMode="blackWhite">
            <a:xfrm>
              <a:off x="7088038" y="783815"/>
              <a:ext cx="283899" cy="264756"/>
            </a:xfrm>
            <a:prstGeom prst="rect">
              <a:avLst/>
            </a:prstGeom>
            <a:grpFill/>
            <a:ln>
              <a:solidFill>
                <a:schemeClr val="accent3"/>
              </a:solidFill>
            </a:ln>
          </p:spPr>
          <p:txBody>
            <a:bodyPr wrap="square" rtlCol="0">
              <a:spAutoFit/>
            </a:bodyPr>
            <a:lstStyle/>
            <a:p>
              <a:pPr algn="ctr" rtl="0"/>
              <a:r>
                <a:rPr lang="nl-NL" sz="2400" dirty="0">
                  <a:solidFill>
                    <a:schemeClr val="bg1"/>
                  </a:solidFill>
                  <a:latin typeface="Segoe UI Semibold" panose="020B0702040204020203" pitchFamily="34" charset="0"/>
                  <a:cs typeface="Segoe UI Semibold" panose="020B0702040204020203" pitchFamily="34" charset="0"/>
                </a:rPr>
                <a:t>1</a:t>
              </a:r>
            </a:p>
          </p:txBody>
        </p:sp>
      </p:grpSp>
      <p:sp>
        <p:nvSpPr>
          <p:cNvPr id="7" name="Tijdelijke aanduiding voor inhoud 1">
            <a:extLst>
              <a:ext uri="{FF2B5EF4-FFF2-40B4-BE49-F238E27FC236}">
                <a16:creationId xmlns:a16="http://schemas.microsoft.com/office/drawing/2014/main" id="{8908B9EF-C808-4CE1-B1C8-EE8BD448B949}"/>
              </a:ext>
            </a:extLst>
          </p:cNvPr>
          <p:cNvSpPr txBox="1">
            <a:spLocks/>
          </p:cNvSpPr>
          <p:nvPr/>
        </p:nvSpPr>
        <p:spPr>
          <a:xfrm>
            <a:off x="784718" y="1547477"/>
            <a:ext cx="11287539" cy="5495580"/>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fr-BE" sz="2400" b="1" dirty="0">
                <a:latin typeface="Calibri" panose="020F0502020204030204" pitchFamily="34" charset="0"/>
                <a:cs typeface="Calibri" panose="020F0502020204030204" pitchFamily="34" charset="0"/>
              </a:rPr>
              <a:t>Les « consultations à distance » (CàD) </a:t>
            </a:r>
            <a:r>
              <a:rPr lang="fr-BE" sz="2400" dirty="0">
                <a:latin typeface="Calibri" panose="020F0502020204030204" pitchFamily="34" charset="0"/>
                <a:cs typeface="Calibri" panose="020F0502020204030204" pitchFamily="34" charset="0"/>
              </a:rPr>
              <a:t>(</a:t>
            </a:r>
            <a:r>
              <a:rPr lang="fr-BE" sz="2400" dirty="0">
                <a:latin typeface="Franklin Gothic Book" panose="020B0503020102020204" pitchFamily="34" charset="0"/>
                <a:cs typeface="Calibri" panose="020F0502020204030204" pitchFamily="34" charset="0"/>
              </a:rPr>
              <a:t>→ « soins à distance »)</a:t>
            </a:r>
          </a:p>
          <a:p>
            <a:pPr lvl="1"/>
            <a:endParaRPr lang="fr-FR" sz="800" dirty="0">
              <a:latin typeface="Franklin Gothic Book" panose="020B0503020102020204" pitchFamily="34" charset="0"/>
              <a:cs typeface="Calibri" panose="020F0502020204030204" pitchFamily="34" charset="0"/>
            </a:endParaRPr>
          </a:p>
          <a:p>
            <a:r>
              <a:rPr lang="fr-FR" sz="2400" b="1" dirty="0">
                <a:latin typeface="Calibri" panose="020F0502020204030204" pitchFamily="34" charset="0"/>
                <a:cs typeface="Calibri" panose="020F0502020204030204" pitchFamily="34" charset="0"/>
              </a:rPr>
              <a:t>Les</a:t>
            </a:r>
            <a:r>
              <a:rPr lang="fr-BE" sz="2400" b="1" dirty="0">
                <a:latin typeface="Calibri" panose="020F0502020204030204" pitchFamily="34" charset="0"/>
                <a:cs typeface="Calibri" panose="020F0502020204030204" pitchFamily="34" charset="0"/>
              </a:rPr>
              <a:t> caractéristiques des CàD :  </a:t>
            </a:r>
          </a:p>
          <a:p>
            <a:pPr lvl="1"/>
            <a:r>
              <a:rPr lang="fr-BE" dirty="0">
                <a:latin typeface="Franklin Gothic Book" panose="020B0503020102020204" pitchFamily="34" charset="0"/>
                <a:cs typeface="Calibri" panose="020F0502020204030204" pitchFamily="34" charset="0"/>
              </a:rPr>
              <a:t>sans présence physique &amp; </a:t>
            </a:r>
          </a:p>
          <a:p>
            <a:pPr lvl="1"/>
            <a:r>
              <a:rPr lang="fr-BE" dirty="0">
                <a:latin typeface="Franklin Gothic Book" panose="020B0503020102020204" pitchFamily="34" charset="0"/>
                <a:cs typeface="Calibri" panose="020F0502020204030204" pitchFamily="34" charset="0"/>
              </a:rPr>
              <a:t>TIC (vidéo ou téléphone) </a:t>
            </a:r>
          </a:p>
          <a:p>
            <a:pPr lvl="2"/>
            <a:endParaRPr lang="fr-BE" sz="800" dirty="0">
              <a:latin typeface="Franklin Gothic Book" panose="020B0503020102020204" pitchFamily="34" charset="0"/>
              <a:cs typeface="Calibri" panose="020F0502020204030204" pitchFamily="34" charset="0"/>
            </a:endParaRPr>
          </a:p>
          <a:p>
            <a:r>
              <a:rPr lang="fr-BE" sz="2400" b="1" dirty="0">
                <a:latin typeface="Calibri "/>
                <a:cs typeface="Calibri" panose="020F0502020204030204" pitchFamily="34" charset="0"/>
              </a:rPr>
              <a:t>La nomenclature des CàD : </a:t>
            </a:r>
          </a:p>
          <a:p>
            <a:pPr lvl="1"/>
            <a:r>
              <a:rPr lang="fr-BE" dirty="0">
                <a:latin typeface="Franklin Gothic Book" panose="020B0503020102020204" pitchFamily="34" charset="0"/>
                <a:cs typeface="Calibri" panose="020F0502020204030204" pitchFamily="34" charset="0"/>
              </a:rPr>
              <a:t>101673 : généraliste via vidéo ; </a:t>
            </a:r>
          </a:p>
          <a:p>
            <a:pPr lvl="1"/>
            <a:r>
              <a:rPr lang="fr-BE" dirty="0">
                <a:latin typeface="Franklin Gothic Book" panose="020B0503020102020204" pitchFamily="34" charset="0"/>
                <a:cs typeface="Calibri" panose="020F0502020204030204" pitchFamily="34" charset="0"/>
              </a:rPr>
              <a:t>101695 : spécialiste via vidéo ; </a:t>
            </a:r>
          </a:p>
          <a:p>
            <a:pPr lvl="1"/>
            <a:r>
              <a:rPr lang="fr-BE" dirty="0">
                <a:latin typeface="Franklin Gothic Book" panose="020B0503020102020204" pitchFamily="34" charset="0"/>
                <a:cs typeface="Calibri" panose="020F0502020204030204" pitchFamily="34" charset="0"/>
              </a:rPr>
              <a:t>101710 : droits acquis ou titulaire d’un diplôme via vidéo ; </a:t>
            </a:r>
          </a:p>
          <a:p>
            <a:pPr lvl="1"/>
            <a:r>
              <a:rPr lang="fr-FR" dirty="0">
                <a:latin typeface="Franklin Gothic Book" panose="020B0503020102020204" pitchFamily="34" charset="0"/>
                <a:cs typeface="Calibri" panose="020F0502020204030204" pitchFamily="34" charset="0"/>
              </a:rPr>
              <a:t>101732 : médecin via téléphone</a:t>
            </a:r>
            <a:endParaRPr lang="fr-BE" dirty="0">
              <a:latin typeface="Calibri" panose="020F0502020204030204" pitchFamily="34" charset="0"/>
              <a:cs typeface="Calibri" panose="020F0502020204030204" pitchFamily="34" charset="0"/>
            </a:endParaRPr>
          </a:p>
          <a:p>
            <a:pPr lvl="1"/>
            <a:endParaRPr lang="fr-BE" sz="2400" dirty="0">
              <a:latin typeface="Calibri" panose="020F0502020204030204" pitchFamily="34" charset="0"/>
              <a:cs typeface="Calibri" panose="020F0502020204030204" pitchFamily="34" charset="0"/>
            </a:endParaRPr>
          </a:p>
          <a:p>
            <a:endParaRPr lang="fr-BE" sz="2400" b="1" dirty="0">
              <a:latin typeface="Calibri" panose="020F0502020204030204" pitchFamily="34" charset="0"/>
              <a:cs typeface="Calibri" panose="020F0502020204030204" pitchFamily="34" charset="0"/>
            </a:endParaRPr>
          </a:p>
          <a:p>
            <a:pPr marL="0" indent="0">
              <a:buFont typeface="Franklin Gothic Book" panose="020B0503020102020204" pitchFamily="34" charset="0"/>
              <a:buNone/>
            </a:pPr>
            <a:endParaRPr lang="fr-BE" sz="3200" dirty="0"/>
          </a:p>
          <a:p>
            <a:pPr marL="0" indent="0">
              <a:buFont typeface="Franklin Gothic Book" panose="020B0503020102020204" pitchFamily="34" charset="0"/>
              <a:buNone/>
            </a:pPr>
            <a:endParaRPr lang="fr-BE" sz="3200" dirty="0"/>
          </a:p>
        </p:txBody>
      </p:sp>
    </p:spTree>
    <p:extLst>
      <p:ext uri="{BB962C8B-B14F-4D97-AF65-F5344CB8AC3E}">
        <p14:creationId xmlns:p14="http://schemas.microsoft.com/office/powerpoint/2010/main" val="545983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0420582-0758-4CEB-AF80-7AC164652C37}"/>
              </a:ext>
            </a:extLst>
          </p:cNvPr>
          <p:cNvSpPr txBox="1">
            <a:spLocks/>
          </p:cNvSpPr>
          <p:nvPr/>
        </p:nvSpPr>
        <p:spPr>
          <a:xfrm>
            <a:off x="1779544" y="355906"/>
            <a:ext cx="10393627" cy="1485900"/>
          </a:xfrm>
          <a:prstGeom prst="rect">
            <a:avLst/>
          </a:prstGeom>
          <a:ln>
            <a:noFill/>
          </a:ln>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1">
                    <a:lumMod val="75000"/>
                    <a:lumOff val="25000"/>
                  </a:schemeClr>
                </a:solidFill>
                <a:latin typeface="+mj-lt"/>
                <a:ea typeface="+mj-ea"/>
                <a:cs typeface="+mj-cs"/>
              </a:defRPr>
            </a:lvl1pPr>
          </a:lstStyle>
          <a:p>
            <a:r>
              <a:rPr lang="fr-FR" sz="4000" b="1" cap="small" dirty="0">
                <a:solidFill>
                  <a:srgbClr val="87492C"/>
                </a:solidFill>
                <a:latin typeface="Calibri" panose="020F0502020204030204" pitchFamily="34" charset="0"/>
                <a:cs typeface="Calibri" panose="020F0502020204030204" pitchFamily="34" charset="0"/>
              </a:rPr>
              <a:t>Les conditions d’attestation des CàD</a:t>
            </a:r>
            <a:endParaRPr lang="fr-FR" sz="3200" dirty="0">
              <a:solidFill>
                <a:srgbClr val="87492C"/>
              </a:solidFill>
            </a:endParaRPr>
          </a:p>
        </p:txBody>
      </p:sp>
      <p:grpSp>
        <p:nvGrpSpPr>
          <p:cNvPr id="4" name="Groep 3" descr="Kleine cirkel met een 2 erin om aan te geven dat dit stap 2 is">
            <a:extLst>
              <a:ext uri="{FF2B5EF4-FFF2-40B4-BE49-F238E27FC236}">
                <a16:creationId xmlns:a16="http://schemas.microsoft.com/office/drawing/2014/main" id="{82E97DA5-F0AD-40EA-BFA0-319F48B92EF0}"/>
              </a:ext>
            </a:extLst>
          </p:cNvPr>
          <p:cNvGrpSpPr/>
          <p:nvPr/>
        </p:nvGrpSpPr>
        <p:grpSpPr bwMode="blackWhite">
          <a:xfrm>
            <a:off x="930761" y="297995"/>
            <a:ext cx="707073" cy="714649"/>
            <a:chOff x="7025069" y="711274"/>
            <a:chExt cx="409838" cy="409838"/>
          </a:xfrm>
          <a:solidFill>
            <a:schemeClr val="accent3"/>
          </a:solidFill>
        </p:grpSpPr>
        <p:sp>
          <p:nvSpPr>
            <p:cNvPr id="5" name="Ovaal 4" descr="Kleine cirkel">
              <a:extLst>
                <a:ext uri="{FF2B5EF4-FFF2-40B4-BE49-F238E27FC236}">
                  <a16:creationId xmlns:a16="http://schemas.microsoft.com/office/drawing/2014/main" id="{A9854A75-F0CF-4A09-ABC4-FAC5710E19FD}"/>
                </a:ext>
              </a:extLst>
            </p:cNvPr>
            <p:cNvSpPr/>
            <p:nvPr/>
          </p:nvSpPr>
          <p:spPr bwMode="blackWhite">
            <a:xfrm>
              <a:off x="7025069" y="711274"/>
              <a:ext cx="409838" cy="409838"/>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6" name="Tekstvak 5" descr="Cijfer 2">
              <a:extLst>
                <a:ext uri="{FF2B5EF4-FFF2-40B4-BE49-F238E27FC236}">
                  <a16:creationId xmlns:a16="http://schemas.microsoft.com/office/drawing/2014/main" id="{C2E2F0D8-520D-4452-92B6-9385A09FFF6A}"/>
                </a:ext>
              </a:extLst>
            </p:cNvPr>
            <p:cNvSpPr txBox="1">
              <a:spLocks noChangeAspect="1"/>
            </p:cNvSpPr>
            <p:nvPr/>
          </p:nvSpPr>
          <p:spPr bwMode="blackWhite">
            <a:xfrm>
              <a:off x="7088038" y="783815"/>
              <a:ext cx="283899" cy="264756"/>
            </a:xfrm>
            <a:prstGeom prst="rect">
              <a:avLst/>
            </a:prstGeom>
            <a:grpFill/>
            <a:ln>
              <a:solidFill>
                <a:schemeClr val="accent3"/>
              </a:solidFill>
            </a:ln>
          </p:spPr>
          <p:txBody>
            <a:bodyPr wrap="square" rtlCol="0">
              <a:spAutoFit/>
            </a:bodyPr>
            <a:lstStyle/>
            <a:p>
              <a:pPr algn="ctr" rtl="0"/>
              <a:r>
                <a:rPr lang="nl-NL" sz="2400" dirty="0">
                  <a:solidFill>
                    <a:schemeClr val="bg1"/>
                  </a:solidFill>
                  <a:latin typeface="Segoe UI Semibold" panose="020B0702040204020203" pitchFamily="34" charset="0"/>
                  <a:cs typeface="Segoe UI Semibold" panose="020B0702040204020203" pitchFamily="34" charset="0"/>
                </a:rPr>
                <a:t>2</a:t>
              </a:r>
            </a:p>
          </p:txBody>
        </p:sp>
      </p:grpSp>
      <p:sp>
        <p:nvSpPr>
          <p:cNvPr id="7" name="Tijdelijke aanduiding voor inhoud 1">
            <a:extLst>
              <a:ext uri="{FF2B5EF4-FFF2-40B4-BE49-F238E27FC236}">
                <a16:creationId xmlns:a16="http://schemas.microsoft.com/office/drawing/2014/main" id="{8908B9EF-C808-4CE1-B1C8-EE8BD448B949}"/>
              </a:ext>
            </a:extLst>
          </p:cNvPr>
          <p:cNvSpPr txBox="1">
            <a:spLocks/>
          </p:cNvSpPr>
          <p:nvPr/>
        </p:nvSpPr>
        <p:spPr>
          <a:xfrm>
            <a:off x="681746" y="1488968"/>
            <a:ext cx="11491425" cy="5071037"/>
          </a:xfrm>
          <a:prstGeom prst="rect">
            <a:avLst/>
          </a:prstGeom>
        </p:spPr>
        <p:txBody>
          <a:bodyPr>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fr-BE" sz="2400" b="1" dirty="0">
                <a:latin typeface="Calibri" panose="020F0502020204030204" pitchFamily="34" charset="0"/>
                <a:cs typeface="Calibri" panose="020F0502020204030204" pitchFamily="34" charset="0"/>
              </a:rPr>
              <a:t>Préalable : relation de traitement (RT) comme principe</a:t>
            </a:r>
            <a:endParaRPr lang="fr-FR" sz="2400" dirty="0">
              <a:latin typeface="Calibri" panose="020F0502020204030204" pitchFamily="34" charset="0"/>
              <a:cs typeface="Calibri" panose="020F0502020204030204" pitchFamily="34" charset="0"/>
            </a:endParaRPr>
          </a:p>
          <a:p>
            <a:pPr lvl="1"/>
            <a:r>
              <a:rPr lang="fr-FR" sz="2400" dirty="0">
                <a:latin typeface="Calibri" panose="020F0502020204030204" pitchFamily="34" charset="0"/>
                <a:cs typeface="Calibri" panose="020F0502020204030204" pitchFamily="34" charset="0"/>
              </a:rPr>
              <a:t>RT ≡ </a:t>
            </a:r>
          </a:p>
          <a:p>
            <a:pPr lvl="2"/>
            <a:r>
              <a:rPr lang="fr-FR" sz="2200" dirty="0">
                <a:latin typeface="Franklin Gothic Book" panose="020B0503020102020204" pitchFamily="34" charset="0"/>
                <a:cs typeface="Calibri" panose="020F0502020204030204" pitchFamily="34" charset="0"/>
              </a:rPr>
              <a:t>→ médecin généraliste gérant le DMG</a:t>
            </a:r>
          </a:p>
          <a:p>
            <a:pPr lvl="2"/>
            <a:r>
              <a:rPr lang="fr-FR" sz="2200" dirty="0">
                <a:latin typeface="Franklin Gothic Book" panose="020B0503020102020204" pitchFamily="34" charset="0"/>
                <a:cs typeface="Calibri" panose="020F0502020204030204" pitchFamily="34" charset="0"/>
              </a:rPr>
              <a:t>→ groupement enregistré de médecins généralistes gérant le DMG</a:t>
            </a:r>
          </a:p>
          <a:p>
            <a:pPr lvl="2"/>
            <a:r>
              <a:rPr lang="fr-FR" sz="2200" dirty="0">
                <a:latin typeface="Franklin Gothic Book" panose="020B0503020102020204" pitchFamily="34" charset="0"/>
                <a:cs typeface="Calibri" panose="020F0502020204030204" pitchFamily="34" charset="0"/>
              </a:rPr>
              <a:t>→ au moins une consultation physique (max.: année civile « A-2 »)</a:t>
            </a:r>
            <a:endParaRPr lang="fr-FR" sz="2200" dirty="0">
              <a:latin typeface="Calibri" panose="020F0502020204030204" pitchFamily="34" charset="0"/>
              <a:cs typeface="Calibri" panose="020F0502020204030204" pitchFamily="34" charset="0"/>
            </a:endParaRPr>
          </a:p>
          <a:p>
            <a:pPr lvl="1"/>
            <a:r>
              <a:rPr lang="fr-FR" sz="2400" dirty="0">
                <a:latin typeface="Calibri" panose="020F0502020204030204" pitchFamily="34" charset="0"/>
                <a:cs typeface="Calibri" panose="020F0502020204030204" pitchFamily="34" charset="0"/>
              </a:rPr>
              <a:t>dérogations : </a:t>
            </a:r>
          </a:p>
          <a:p>
            <a:pPr lvl="2"/>
            <a:r>
              <a:rPr lang="fr-FR" sz="2200" dirty="0">
                <a:latin typeface="Franklin Gothic Book" panose="020B0503020102020204" pitchFamily="34" charset="0"/>
                <a:cs typeface="Calibri" panose="020F0502020204030204" pitchFamily="34" charset="0"/>
              </a:rPr>
              <a:t>→ service de garde de médecine générale</a:t>
            </a:r>
            <a:endParaRPr lang="fr-FR" sz="2200" dirty="0">
              <a:latin typeface="Calibri" panose="020F0502020204030204" pitchFamily="34" charset="0"/>
              <a:cs typeface="Calibri" panose="020F0502020204030204" pitchFamily="34" charset="0"/>
            </a:endParaRPr>
          </a:p>
          <a:p>
            <a:pPr lvl="2"/>
            <a:r>
              <a:rPr lang="fr-FR" sz="2200" dirty="0">
                <a:latin typeface="Franklin Gothic Book" panose="020B0503020102020204" pitchFamily="34" charset="0"/>
                <a:cs typeface="Calibri" panose="020F0502020204030204" pitchFamily="34" charset="0"/>
              </a:rPr>
              <a:t>→ patient référé par un médecin à un médecin spécialiste</a:t>
            </a:r>
          </a:p>
          <a:p>
            <a:pPr lvl="2"/>
            <a:r>
              <a:rPr lang="fr-FR" sz="2200" dirty="0">
                <a:latin typeface="Franklin Gothic Book" panose="020B0503020102020204" pitchFamily="34" charset="0"/>
                <a:cs typeface="Calibri" panose="020F0502020204030204" pitchFamily="34" charset="0"/>
              </a:rPr>
              <a:t>+ indication des circonstances justificatives dans le DP</a:t>
            </a:r>
          </a:p>
          <a:p>
            <a:r>
              <a:rPr lang="fr-FR" sz="2400" b="1" dirty="0">
                <a:latin typeface="Calibri" panose="020F0502020204030204" pitchFamily="34" charset="0"/>
                <a:cs typeface="Calibri" panose="020F0502020204030204" pitchFamily="34" charset="0"/>
              </a:rPr>
              <a:t>Initiative : demande du bénéficiaire</a:t>
            </a:r>
          </a:p>
          <a:p>
            <a:pPr lvl="1"/>
            <a:r>
              <a:rPr lang="fr-FR" sz="2400" dirty="0">
                <a:latin typeface="Calibri" panose="020F0502020204030204" pitchFamily="34" charset="0"/>
                <a:cs typeface="Calibri" panose="020F0502020204030204" pitchFamily="34" charset="0"/>
              </a:rPr>
              <a:t>demande du patient</a:t>
            </a:r>
          </a:p>
          <a:p>
            <a:pPr lvl="2"/>
            <a:r>
              <a:rPr lang="fr-FR" sz="2200" dirty="0">
                <a:latin typeface="Calibri" panose="020F0502020204030204" pitchFamily="34" charset="0"/>
                <a:cs typeface="Calibri" panose="020F0502020204030204" pitchFamily="34" charset="0"/>
              </a:rPr>
              <a:t>+ indication du moment de la demande dans le DP</a:t>
            </a:r>
          </a:p>
          <a:p>
            <a:pPr lvl="1"/>
            <a:r>
              <a:rPr lang="fr-FR" sz="2400" dirty="0">
                <a:latin typeface="Calibri" panose="020F0502020204030204" pitchFamily="34" charset="0"/>
                <a:cs typeface="Calibri" panose="020F0502020204030204" pitchFamily="34" charset="0"/>
              </a:rPr>
              <a:t>accord du médecin</a:t>
            </a:r>
            <a:endParaRPr lang="fr-FR" sz="2400" b="1" dirty="0">
              <a:latin typeface="Calibri" panose="020F0502020204030204" pitchFamily="34" charset="0"/>
              <a:cs typeface="Calibri" panose="020F0502020204030204" pitchFamily="34" charset="0"/>
            </a:endParaRPr>
          </a:p>
          <a:p>
            <a:pPr lvl="1"/>
            <a:endParaRPr lang="fr-BE" sz="2400" dirty="0">
              <a:latin typeface="Calibri" panose="020F0502020204030204" pitchFamily="34" charset="0"/>
              <a:cs typeface="Calibri" panose="020F0502020204030204" pitchFamily="34" charset="0"/>
            </a:endParaRPr>
          </a:p>
          <a:p>
            <a:endParaRPr lang="fr-BE" sz="2400" b="1" dirty="0">
              <a:latin typeface="Calibri" panose="020F0502020204030204" pitchFamily="34" charset="0"/>
              <a:cs typeface="Calibri" panose="020F0502020204030204" pitchFamily="34" charset="0"/>
            </a:endParaRPr>
          </a:p>
          <a:p>
            <a:pPr marL="0" indent="0">
              <a:buFont typeface="Franklin Gothic Book" panose="020B0503020102020204" pitchFamily="34" charset="0"/>
              <a:buNone/>
            </a:pPr>
            <a:endParaRPr lang="fr-BE" sz="3200" dirty="0"/>
          </a:p>
          <a:p>
            <a:pPr marL="0" indent="0">
              <a:buFont typeface="Franklin Gothic Book" panose="020B0503020102020204" pitchFamily="34" charset="0"/>
              <a:buNone/>
            </a:pPr>
            <a:endParaRPr lang="fr-BE" sz="3200" dirty="0"/>
          </a:p>
        </p:txBody>
      </p:sp>
    </p:spTree>
    <p:extLst>
      <p:ext uri="{BB962C8B-B14F-4D97-AF65-F5344CB8AC3E}">
        <p14:creationId xmlns:p14="http://schemas.microsoft.com/office/powerpoint/2010/main" val="1859255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0420582-0758-4CEB-AF80-7AC164652C37}"/>
              </a:ext>
            </a:extLst>
          </p:cNvPr>
          <p:cNvSpPr txBox="1">
            <a:spLocks/>
          </p:cNvSpPr>
          <p:nvPr/>
        </p:nvSpPr>
        <p:spPr>
          <a:xfrm>
            <a:off x="1779544" y="355906"/>
            <a:ext cx="10393627" cy="1485900"/>
          </a:xfrm>
          <a:prstGeom prst="rect">
            <a:avLst/>
          </a:prstGeom>
          <a:ln>
            <a:noFill/>
          </a:ln>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1">
                    <a:lumMod val="75000"/>
                    <a:lumOff val="25000"/>
                  </a:schemeClr>
                </a:solidFill>
                <a:latin typeface="+mj-lt"/>
                <a:ea typeface="+mj-ea"/>
                <a:cs typeface="+mj-cs"/>
              </a:defRPr>
            </a:lvl1pPr>
          </a:lstStyle>
          <a:p>
            <a:r>
              <a:rPr lang="fr-FR" sz="4000" b="1" cap="small" dirty="0">
                <a:solidFill>
                  <a:srgbClr val="87492C"/>
                </a:solidFill>
                <a:latin typeface="Calibri" panose="020F0502020204030204" pitchFamily="34" charset="0"/>
                <a:cs typeface="Calibri" panose="020F0502020204030204" pitchFamily="34" charset="0"/>
              </a:rPr>
              <a:t>Les conditions d’attestation des CàD</a:t>
            </a:r>
            <a:endParaRPr lang="fr-FR" sz="3200" dirty="0">
              <a:solidFill>
                <a:srgbClr val="87492C"/>
              </a:solidFill>
            </a:endParaRPr>
          </a:p>
        </p:txBody>
      </p:sp>
      <p:grpSp>
        <p:nvGrpSpPr>
          <p:cNvPr id="4" name="Groep 3" descr="Kleine cirkel met een 2 erin om aan te geven dat dit stap 2 is">
            <a:extLst>
              <a:ext uri="{FF2B5EF4-FFF2-40B4-BE49-F238E27FC236}">
                <a16:creationId xmlns:a16="http://schemas.microsoft.com/office/drawing/2014/main" id="{82E97DA5-F0AD-40EA-BFA0-319F48B92EF0}"/>
              </a:ext>
            </a:extLst>
          </p:cNvPr>
          <p:cNvGrpSpPr/>
          <p:nvPr/>
        </p:nvGrpSpPr>
        <p:grpSpPr bwMode="blackWhite">
          <a:xfrm>
            <a:off x="930761" y="297995"/>
            <a:ext cx="707073" cy="714649"/>
            <a:chOff x="7025069" y="711274"/>
            <a:chExt cx="409838" cy="409838"/>
          </a:xfrm>
          <a:solidFill>
            <a:schemeClr val="accent3"/>
          </a:solidFill>
        </p:grpSpPr>
        <p:sp>
          <p:nvSpPr>
            <p:cNvPr id="5" name="Ovaal 4" descr="Kleine cirkel">
              <a:extLst>
                <a:ext uri="{FF2B5EF4-FFF2-40B4-BE49-F238E27FC236}">
                  <a16:creationId xmlns:a16="http://schemas.microsoft.com/office/drawing/2014/main" id="{A9854A75-F0CF-4A09-ABC4-FAC5710E19FD}"/>
                </a:ext>
              </a:extLst>
            </p:cNvPr>
            <p:cNvSpPr/>
            <p:nvPr/>
          </p:nvSpPr>
          <p:spPr bwMode="blackWhite">
            <a:xfrm>
              <a:off x="7025069" y="711274"/>
              <a:ext cx="409838" cy="409838"/>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6" name="Tekstvak 5" descr="Cijfer 2">
              <a:extLst>
                <a:ext uri="{FF2B5EF4-FFF2-40B4-BE49-F238E27FC236}">
                  <a16:creationId xmlns:a16="http://schemas.microsoft.com/office/drawing/2014/main" id="{C2E2F0D8-520D-4452-92B6-9385A09FFF6A}"/>
                </a:ext>
              </a:extLst>
            </p:cNvPr>
            <p:cNvSpPr txBox="1">
              <a:spLocks noChangeAspect="1"/>
            </p:cNvSpPr>
            <p:nvPr/>
          </p:nvSpPr>
          <p:spPr bwMode="blackWhite">
            <a:xfrm>
              <a:off x="7088038" y="783815"/>
              <a:ext cx="283899" cy="264756"/>
            </a:xfrm>
            <a:prstGeom prst="rect">
              <a:avLst/>
            </a:prstGeom>
            <a:grpFill/>
            <a:ln>
              <a:solidFill>
                <a:schemeClr val="accent3"/>
              </a:solidFill>
            </a:ln>
          </p:spPr>
          <p:txBody>
            <a:bodyPr wrap="square" rtlCol="0">
              <a:spAutoFit/>
            </a:bodyPr>
            <a:lstStyle/>
            <a:p>
              <a:pPr algn="ctr" rtl="0"/>
              <a:r>
                <a:rPr lang="nl-NL" sz="2400" dirty="0">
                  <a:solidFill>
                    <a:schemeClr val="bg1"/>
                  </a:solidFill>
                  <a:latin typeface="Segoe UI Semibold" panose="020B0702040204020203" pitchFamily="34" charset="0"/>
                  <a:cs typeface="Segoe UI Semibold" panose="020B0702040204020203" pitchFamily="34" charset="0"/>
                </a:rPr>
                <a:t>2</a:t>
              </a:r>
            </a:p>
          </p:txBody>
        </p:sp>
      </p:grpSp>
      <p:sp>
        <p:nvSpPr>
          <p:cNvPr id="7" name="Tijdelijke aanduiding voor inhoud 1">
            <a:extLst>
              <a:ext uri="{FF2B5EF4-FFF2-40B4-BE49-F238E27FC236}">
                <a16:creationId xmlns:a16="http://schemas.microsoft.com/office/drawing/2014/main" id="{8908B9EF-C808-4CE1-B1C8-EE8BD448B949}"/>
              </a:ext>
            </a:extLst>
          </p:cNvPr>
          <p:cNvSpPr txBox="1">
            <a:spLocks/>
          </p:cNvSpPr>
          <p:nvPr/>
        </p:nvSpPr>
        <p:spPr>
          <a:xfrm>
            <a:off x="681746" y="1286220"/>
            <a:ext cx="11491425" cy="5495580"/>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fr-FR" sz="2400" b="1" dirty="0">
                <a:latin typeface="Calibri" panose="020F0502020204030204" pitchFamily="34" charset="0"/>
                <a:cs typeface="Calibri" panose="020F0502020204030204" pitchFamily="34" charset="0"/>
              </a:rPr>
              <a:t>Objets : </a:t>
            </a:r>
          </a:p>
          <a:p>
            <a:pPr lvl="1"/>
            <a:r>
              <a:rPr lang="fr-FR" sz="2400" dirty="0">
                <a:latin typeface="Calibri" panose="020F0502020204030204" pitchFamily="34" charset="0"/>
                <a:cs typeface="Calibri" panose="020F0502020204030204" pitchFamily="34" charset="0"/>
              </a:rPr>
              <a:t>anamnèse complète du patient</a:t>
            </a:r>
          </a:p>
          <a:p>
            <a:pPr lvl="1"/>
            <a:r>
              <a:rPr lang="fr-FR" sz="2400" dirty="0">
                <a:latin typeface="Calibri" panose="020F0502020204030204" pitchFamily="34" charset="0"/>
                <a:cs typeface="Calibri" panose="020F0502020204030204" pitchFamily="34" charset="0"/>
              </a:rPr>
              <a:t>LCE, proposition de traitement</a:t>
            </a:r>
          </a:p>
          <a:p>
            <a:pPr lvl="1"/>
            <a:r>
              <a:rPr lang="fr-FR" sz="2400" dirty="0">
                <a:latin typeface="Calibri" panose="020F0502020204030204" pitchFamily="34" charset="0"/>
                <a:cs typeface="Calibri" panose="020F0502020204030204" pitchFamily="34" charset="0"/>
              </a:rPr>
              <a:t>LCE, attestations, prescriptions &amp; autres documents   </a:t>
            </a:r>
          </a:p>
          <a:p>
            <a:r>
              <a:rPr lang="fr-FR" sz="2400" b="1" dirty="0">
                <a:latin typeface="Calibri" panose="020F0502020204030204" pitchFamily="34" charset="0"/>
                <a:cs typeface="Calibri" panose="020F0502020204030204" pitchFamily="34" charset="0"/>
              </a:rPr>
              <a:t>Modalités :</a:t>
            </a:r>
          </a:p>
          <a:p>
            <a:pPr lvl="1"/>
            <a:r>
              <a:rPr lang="fr-FR" sz="2400" dirty="0">
                <a:latin typeface="Calibri" panose="020F0502020204030204" pitchFamily="34" charset="0"/>
                <a:cs typeface="Calibri" panose="020F0502020204030204" pitchFamily="34" charset="0"/>
              </a:rPr>
              <a:t>libre choix de la plateforme, respectant le cadre légal (→ </a:t>
            </a:r>
            <a:r>
              <a:rPr lang="fr-FR" sz="2400" u="sng" dirty="0">
                <a:latin typeface="Calibri" panose="020F0502020204030204" pitchFamily="34" charset="0"/>
                <a:cs typeface="Calibri" panose="020F0502020204030204" pitchFamily="34" charset="0"/>
              </a:rPr>
              <a:t>not.</a:t>
            </a:r>
            <a:r>
              <a:rPr lang="fr-FR" sz="2400" dirty="0">
                <a:latin typeface="Calibri" panose="020F0502020204030204" pitchFamily="34" charset="0"/>
                <a:cs typeface="Calibri" panose="020F0502020204030204" pitchFamily="34" charset="0"/>
              </a:rPr>
              <a:t> via </a:t>
            </a:r>
            <a:r>
              <a:rPr lang="fr-FR" sz="2400" dirty="0" err="1">
                <a:latin typeface="Calibri" panose="020F0502020204030204" pitchFamily="34" charset="0"/>
                <a:cs typeface="Calibri" panose="020F0502020204030204" pitchFamily="34" charset="0"/>
              </a:rPr>
              <a:t>eSanté</a:t>
            </a:r>
            <a:r>
              <a:rPr lang="fr-FR" sz="2400" dirty="0">
                <a:latin typeface="Calibri" panose="020F0502020204030204" pitchFamily="34" charset="0"/>
                <a:cs typeface="Calibri" panose="020F0502020204030204" pitchFamily="34" charset="0"/>
              </a:rPr>
              <a:t>)</a:t>
            </a:r>
          </a:p>
          <a:p>
            <a:pPr lvl="1"/>
            <a:r>
              <a:rPr lang="fr-FR" sz="2400" dirty="0">
                <a:latin typeface="Calibri" panose="020F0502020204030204" pitchFamily="34" charset="0"/>
                <a:cs typeface="Calibri" panose="020F0502020204030204" pitchFamily="34" charset="0"/>
              </a:rPr>
              <a:t>caractère synchrone </a:t>
            </a:r>
          </a:p>
          <a:p>
            <a:pPr lvl="1"/>
            <a:r>
              <a:rPr lang="fr-FR" sz="2400" dirty="0">
                <a:latin typeface="Calibri" panose="020F0502020204030204" pitchFamily="34" charset="0"/>
                <a:cs typeface="Calibri" panose="020F0502020204030204" pitchFamily="34" charset="0"/>
              </a:rPr>
              <a:t>accessibilité du DP</a:t>
            </a:r>
          </a:p>
          <a:p>
            <a:pPr lvl="1"/>
            <a:r>
              <a:rPr lang="fr-FR" sz="2400" dirty="0">
                <a:latin typeface="Calibri" panose="020F0502020204030204" pitchFamily="34" charset="0"/>
                <a:cs typeface="Calibri" panose="020F0502020204030204" pitchFamily="34" charset="0"/>
              </a:rPr>
              <a:t>en cas de CàD </a:t>
            </a:r>
            <a:r>
              <a:rPr lang="fr-FR" sz="2400" u="sng" dirty="0">
                <a:latin typeface="Calibri" panose="020F0502020204030204" pitchFamily="34" charset="0"/>
                <a:cs typeface="Calibri" panose="020F0502020204030204" pitchFamily="34" charset="0"/>
              </a:rPr>
              <a:t>vidéo</a:t>
            </a:r>
            <a:r>
              <a:rPr lang="fr-FR" sz="2400" dirty="0">
                <a:latin typeface="Calibri" panose="020F0502020204030204" pitchFamily="34" charset="0"/>
                <a:cs typeface="Calibri" panose="020F0502020204030204" pitchFamily="34" charset="0"/>
              </a:rPr>
              <a:t> : </a:t>
            </a:r>
          </a:p>
          <a:p>
            <a:pPr lvl="2"/>
            <a:r>
              <a:rPr lang="fr-FR" sz="2200" dirty="0">
                <a:latin typeface="Calibri" panose="020F0502020204030204" pitchFamily="34" charset="0"/>
                <a:cs typeface="Calibri" panose="020F0502020204030204" pitchFamily="34" charset="0"/>
              </a:rPr>
              <a:t>cryptage « de bout en bout » &amp; </a:t>
            </a:r>
          </a:p>
          <a:p>
            <a:pPr lvl="2"/>
            <a:r>
              <a:rPr lang="fr-FR" sz="2200" dirty="0">
                <a:latin typeface="Calibri" panose="020F0502020204030204" pitchFamily="34" charset="0"/>
                <a:cs typeface="Calibri" panose="020F0502020204030204" pitchFamily="34" charset="0"/>
              </a:rPr>
              <a:t>Ø enregistrement sur la plateforme</a:t>
            </a:r>
          </a:p>
          <a:p>
            <a:r>
              <a:rPr lang="fr-FR" sz="2400" b="1" dirty="0">
                <a:latin typeface="Calibri" panose="020F0502020204030204" pitchFamily="34" charset="0"/>
                <a:cs typeface="Calibri" panose="020F0502020204030204" pitchFamily="34" charset="0"/>
              </a:rPr>
              <a:t>Principe de non-cumul des prestations un même jour </a:t>
            </a:r>
            <a:endParaRPr lang="fr-BE" sz="2400" b="1" dirty="0">
              <a:latin typeface="Calibri" panose="020F0502020204030204" pitchFamily="34" charset="0"/>
              <a:cs typeface="Calibri" panose="020F0502020204030204" pitchFamily="34" charset="0"/>
            </a:endParaRPr>
          </a:p>
          <a:p>
            <a:endParaRPr lang="fr-BE" sz="2400" b="1" dirty="0">
              <a:latin typeface="Calibri" panose="020F0502020204030204" pitchFamily="34" charset="0"/>
              <a:cs typeface="Calibri" panose="020F0502020204030204" pitchFamily="34" charset="0"/>
            </a:endParaRPr>
          </a:p>
          <a:p>
            <a:pPr marL="0" indent="0">
              <a:buFont typeface="Franklin Gothic Book" panose="020B0503020102020204" pitchFamily="34" charset="0"/>
              <a:buNone/>
            </a:pPr>
            <a:endParaRPr lang="fr-BE" sz="3200" dirty="0"/>
          </a:p>
          <a:p>
            <a:pPr marL="0" indent="0">
              <a:buFont typeface="Franklin Gothic Book" panose="020B0503020102020204" pitchFamily="34" charset="0"/>
              <a:buNone/>
            </a:pPr>
            <a:endParaRPr lang="fr-BE" sz="3200" dirty="0"/>
          </a:p>
        </p:txBody>
      </p:sp>
    </p:spTree>
    <p:extLst>
      <p:ext uri="{BB962C8B-B14F-4D97-AF65-F5344CB8AC3E}">
        <p14:creationId xmlns:p14="http://schemas.microsoft.com/office/powerpoint/2010/main" val="4199000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DB6CDE0-4E98-432A-97C4-DDFD9AD933C4}"/>
              </a:ext>
            </a:extLst>
          </p:cNvPr>
          <p:cNvPicPr>
            <a:picLocks noChangeAspect="1"/>
          </p:cNvPicPr>
          <p:nvPr/>
        </p:nvPicPr>
        <p:blipFill>
          <a:blip r:embed="rId2"/>
          <a:stretch>
            <a:fillRect/>
          </a:stretch>
        </p:blipFill>
        <p:spPr>
          <a:xfrm>
            <a:off x="2418284" y="254374"/>
            <a:ext cx="7960541" cy="5928062"/>
          </a:xfrm>
          <a:prstGeom prst="rect">
            <a:avLst/>
          </a:prstGeom>
        </p:spPr>
      </p:pic>
      <p:sp>
        <p:nvSpPr>
          <p:cNvPr id="4" name="ZoneTexte 3">
            <a:extLst>
              <a:ext uri="{FF2B5EF4-FFF2-40B4-BE49-F238E27FC236}">
                <a16:creationId xmlns:a16="http://schemas.microsoft.com/office/drawing/2014/main" id="{CBD0EEE3-311A-4253-BFD8-8A364ADF32D5}"/>
              </a:ext>
            </a:extLst>
          </p:cNvPr>
          <p:cNvSpPr txBox="1"/>
          <p:nvPr/>
        </p:nvSpPr>
        <p:spPr>
          <a:xfrm>
            <a:off x="10351529" y="6335183"/>
            <a:ext cx="2114915" cy="369332"/>
          </a:xfrm>
          <a:prstGeom prst="rect">
            <a:avLst/>
          </a:prstGeom>
          <a:noFill/>
        </p:spPr>
        <p:txBody>
          <a:bodyPr wrap="square" rtlCol="0">
            <a:spAutoFit/>
          </a:bodyPr>
          <a:lstStyle/>
          <a:p>
            <a:r>
              <a:rPr lang="fr-FR" dirty="0"/>
              <a:t>(source : </a:t>
            </a:r>
            <a:r>
              <a:rPr lang="fr-FR" dirty="0" err="1"/>
              <a:t>Inami</a:t>
            </a:r>
            <a:r>
              <a:rPr lang="fr-FR" dirty="0"/>
              <a:t>) </a:t>
            </a:r>
            <a:endParaRPr lang="fr-BE" dirty="0"/>
          </a:p>
        </p:txBody>
      </p:sp>
      <p:sp>
        <p:nvSpPr>
          <p:cNvPr id="5" name="ZoneTexte 4">
            <a:extLst>
              <a:ext uri="{FF2B5EF4-FFF2-40B4-BE49-F238E27FC236}">
                <a16:creationId xmlns:a16="http://schemas.microsoft.com/office/drawing/2014/main" id="{41B05DFF-C228-4CA8-9220-741BC9A29F00}"/>
              </a:ext>
            </a:extLst>
          </p:cNvPr>
          <p:cNvSpPr txBox="1"/>
          <p:nvPr/>
        </p:nvSpPr>
        <p:spPr>
          <a:xfrm>
            <a:off x="2418283" y="6335183"/>
            <a:ext cx="6357227" cy="369332"/>
          </a:xfrm>
          <a:prstGeom prst="rect">
            <a:avLst/>
          </a:prstGeom>
          <a:noFill/>
        </p:spPr>
        <p:txBody>
          <a:bodyPr wrap="square" rtlCol="0">
            <a:spAutoFit/>
          </a:bodyPr>
          <a:lstStyle/>
          <a:p>
            <a:r>
              <a:rPr lang="fr-FR" dirty="0"/>
              <a:t>N.B. : la perception du ticket modérateur n’est pas obligatoire.</a:t>
            </a:r>
            <a:endParaRPr lang="fr-BE" dirty="0"/>
          </a:p>
        </p:txBody>
      </p:sp>
    </p:spTree>
    <p:extLst>
      <p:ext uri="{BB962C8B-B14F-4D97-AF65-F5344CB8AC3E}">
        <p14:creationId xmlns:p14="http://schemas.microsoft.com/office/powerpoint/2010/main" val="2872498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al 8" descr="Tweede laag hiërarchie kleur grote cirkel">
            <a:extLst>
              <a:ext uri="{FF2B5EF4-FFF2-40B4-BE49-F238E27FC236}">
                <a16:creationId xmlns:a16="http://schemas.microsoft.com/office/drawing/2014/main" id="{18D6F9AF-0052-4566-943C-4A4E5152C135}"/>
              </a:ext>
            </a:extLst>
          </p:cNvPr>
          <p:cNvSpPr/>
          <p:nvPr/>
        </p:nvSpPr>
        <p:spPr>
          <a:xfrm>
            <a:off x="6001626" y="2889554"/>
            <a:ext cx="1152561" cy="10506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pic>
        <p:nvPicPr>
          <p:cNvPr id="18" name="Graphique 17" descr="Nouveau fauteuil roulant">
            <a:extLst>
              <a:ext uri="{FF2B5EF4-FFF2-40B4-BE49-F238E27FC236}">
                <a16:creationId xmlns:a16="http://schemas.microsoft.com/office/drawing/2014/main" id="{314CFE2A-C022-464D-806E-B4A5734F97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00376" y="3053631"/>
            <a:ext cx="750736" cy="750736"/>
          </a:xfrm>
          <a:prstGeom prst="rect">
            <a:avLst/>
          </a:prstGeom>
        </p:spPr>
      </p:pic>
      <p:sp>
        <p:nvSpPr>
          <p:cNvPr id="20" name="Ovaal 8" descr="Tweede laag hiërarchie kleur grote cirkel">
            <a:extLst>
              <a:ext uri="{FF2B5EF4-FFF2-40B4-BE49-F238E27FC236}">
                <a16:creationId xmlns:a16="http://schemas.microsoft.com/office/drawing/2014/main" id="{9F26630D-AF32-4F6C-A549-EFC6DA5E390C}"/>
              </a:ext>
            </a:extLst>
          </p:cNvPr>
          <p:cNvSpPr/>
          <p:nvPr/>
        </p:nvSpPr>
        <p:spPr>
          <a:xfrm>
            <a:off x="4987507" y="2903657"/>
            <a:ext cx="1152561" cy="10506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grpSp>
        <p:nvGrpSpPr>
          <p:cNvPr id="4" name="Groep 3" descr="Kleine cirkel met een 2 erin om aan te geven dat dit stap 2 is">
            <a:extLst>
              <a:ext uri="{FF2B5EF4-FFF2-40B4-BE49-F238E27FC236}">
                <a16:creationId xmlns:a16="http://schemas.microsoft.com/office/drawing/2014/main" id="{EE816418-7196-4927-B0A9-2F7BAE65CBC8}"/>
              </a:ext>
            </a:extLst>
          </p:cNvPr>
          <p:cNvGrpSpPr/>
          <p:nvPr/>
        </p:nvGrpSpPr>
        <p:grpSpPr bwMode="blackWhite">
          <a:xfrm>
            <a:off x="1109663" y="297995"/>
            <a:ext cx="707073" cy="714649"/>
            <a:chOff x="7025069" y="711274"/>
            <a:chExt cx="409838" cy="409838"/>
          </a:xfrm>
          <a:solidFill>
            <a:schemeClr val="accent3"/>
          </a:solidFill>
        </p:grpSpPr>
        <p:sp>
          <p:nvSpPr>
            <p:cNvPr id="5" name="Ovaal 4" descr="Kleine cirkel">
              <a:extLst>
                <a:ext uri="{FF2B5EF4-FFF2-40B4-BE49-F238E27FC236}">
                  <a16:creationId xmlns:a16="http://schemas.microsoft.com/office/drawing/2014/main" id="{7BC33FF8-5362-4180-8D8E-1E57B28CA78C}"/>
                </a:ext>
              </a:extLst>
            </p:cNvPr>
            <p:cNvSpPr/>
            <p:nvPr/>
          </p:nvSpPr>
          <p:spPr bwMode="blackWhite">
            <a:xfrm>
              <a:off x="7025069" y="711274"/>
              <a:ext cx="409838" cy="409838"/>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6" name="Tekstvak 5" descr="Cijfer 2">
              <a:extLst>
                <a:ext uri="{FF2B5EF4-FFF2-40B4-BE49-F238E27FC236}">
                  <a16:creationId xmlns:a16="http://schemas.microsoft.com/office/drawing/2014/main" id="{6B50356D-0826-4C9B-B97A-D13B8AB11A20}"/>
                </a:ext>
              </a:extLst>
            </p:cNvPr>
            <p:cNvSpPr txBox="1">
              <a:spLocks noChangeAspect="1"/>
            </p:cNvSpPr>
            <p:nvPr/>
          </p:nvSpPr>
          <p:spPr bwMode="blackWhite">
            <a:xfrm>
              <a:off x="7088038" y="783815"/>
              <a:ext cx="283899" cy="264756"/>
            </a:xfrm>
            <a:prstGeom prst="rect">
              <a:avLst/>
            </a:prstGeom>
            <a:grpFill/>
            <a:ln>
              <a:solidFill>
                <a:schemeClr val="accent3"/>
              </a:solidFill>
            </a:ln>
          </p:spPr>
          <p:txBody>
            <a:bodyPr wrap="square" rtlCol="0">
              <a:spAutoFit/>
            </a:bodyPr>
            <a:lstStyle/>
            <a:p>
              <a:pPr algn="ctr" rtl="0"/>
              <a:r>
                <a:rPr lang="nl-NL" sz="2400" dirty="0">
                  <a:solidFill>
                    <a:schemeClr val="bg1"/>
                  </a:solidFill>
                  <a:latin typeface="Segoe UI Semibold" panose="020B0702040204020203" pitchFamily="34" charset="0"/>
                  <a:cs typeface="Segoe UI Semibold" panose="020B0702040204020203" pitchFamily="34" charset="0"/>
                </a:rPr>
                <a:t>1</a:t>
              </a:r>
            </a:p>
          </p:txBody>
        </p:sp>
      </p:grpSp>
      <p:sp>
        <p:nvSpPr>
          <p:cNvPr id="7" name="Titel 1">
            <a:extLst>
              <a:ext uri="{FF2B5EF4-FFF2-40B4-BE49-F238E27FC236}">
                <a16:creationId xmlns:a16="http://schemas.microsoft.com/office/drawing/2014/main" id="{DA7D2B02-FF6B-480D-BAC2-A8A679868648}"/>
              </a:ext>
            </a:extLst>
          </p:cNvPr>
          <p:cNvSpPr>
            <a:spLocks noGrp="1"/>
          </p:cNvSpPr>
          <p:nvPr>
            <p:ph type="title"/>
          </p:nvPr>
        </p:nvSpPr>
        <p:spPr>
          <a:xfrm>
            <a:off x="1925373" y="326242"/>
            <a:ext cx="9939249" cy="1485900"/>
          </a:xfrm>
        </p:spPr>
        <p:txBody>
          <a:bodyPr>
            <a:normAutofit/>
          </a:bodyPr>
          <a:lstStyle/>
          <a:p>
            <a:r>
              <a:rPr lang="fr-FR" sz="3200" b="1" cap="small" dirty="0">
                <a:solidFill>
                  <a:schemeClr val="accent5">
                    <a:lumMod val="50000"/>
                  </a:schemeClr>
                </a:solidFill>
                <a:latin typeface="Calibri" panose="020F0502020204030204" pitchFamily="34" charset="0"/>
                <a:cs typeface="Calibri" panose="020F0502020204030204" pitchFamily="34" charset="0"/>
              </a:rPr>
              <a:t>Colloque singulier et ses déclinaisons à l’ère du numérique</a:t>
            </a:r>
            <a:br>
              <a:rPr lang="nl-BE" sz="3200" dirty="0"/>
            </a:br>
            <a:r>
              <a:rPr lang="nl-BE" sz="3200" dirty="0"/>
              <a:t> </a:t>
            </a:r>
          </a:p>
        </p:txBody>
      </p:sp>
      <p:pic>
        <p:nvPicPr>
          <p:cNvPr id="16" name="Graphique 15" descr="Docteur">
            <a:extLst>
              <a:ext uri="{FF2B5EF4-FFF2-40B4-BE49-F238E27FC236}">
                <a16:creationId xmlns:a16="http://schemas.microsoft.com/office/drawing/2014/main" id="{EDA1AAFB-F5F1-40FD-86A5-D4EB7DB7FB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86255" y="2993903"/>
            <a:ext cx="755063" cy="755063"/>
          </a:xfrm>
          <a:prstGeom prst="rect">
            <a:avLst/>
          </a:prstGeom>
        </p:spPr>
      </p:pic>
      <p:sp>
        <p:nvSpPr>
          <p:cNvPr id="3" name="ZoneTexte 2">
            <a:extLst>
              <a:ext uri="{FF2B5EF4-FFF2-40B4-BE49-F238E27FC236}">
                <a16:creationId xmlns:a16="http://schemas.microsoft.com/office/drawing/2014/main" id="{B8022898-F19A-47EF-8743-FB64B16DE190}"/>
              </a:ext>
            </a:extLst>
          </p:cNvPr>
          <p:cNvSpPr txBox="1"/>
          <p:nvPr/>
        </p:nvSpPr>
        <p:spPr>
          <a:xfrm>
            <a:off x="4678129" y="4118419"/>
            <a:ext cx="2923877" cy="523220"/>
          </a:xfrm>
          <a:prstGeom prst="rect">
            <a:avLst/>
          </a:prstGeom>
          <a:noFill/>
        </p:spPr>
        <p:txBody>
          <a:bodyPr wrap="none" rtlCol="0">
            <a:spAutoFit/>
          </a:bodyPr>
          <a:lstStyle/>
          <a:p>
            <a:r>
              <a:rPr lang="fr-FR" sz="2800" dirty="0"/>
              <a:t>colloque singulier </a:t>
            </a:r>
            <a:endParaRPr lang="fr-BE" sz="2800" dirty="0"/>
          </a:p>
        </p:txBody>
      </p:sp>
      <p:sp>
        <p:nvSpPr>
          <p:cNvPr id="11" name="ZoneTexte 10">
            <a:extLst>
              <a:ext uri="{FF2B5EF4-FFF2-40B4-BE49-F238E27FC236}">
                <a16:creationId xmlns:a16="http://schemas.microsoft.com/office/drawing/2014/main" id="{A2606C52-419D-4D09-A504-F95B2C39B481}"/>
              </a:ext>
            </a:extLst>
          </p:cNvPr>
          <p:cNvSpPr txBox="1"/>
          <p:nvPr/>
        </p:nvSpPr>
        <p:spPr>
          <a:xfrm>
            <a:off x="2523526" y="4805716"/>
            <a:ext cx="7033144" cy="830997"/>
          </a:xfrm>
          <a:prstGeom prst="rect">
            <a:avLst/>
          </a:prstGeom>
          <a:noFill/>
        </p:spPr>
        <p:txBody>
          <a:bodyPr wrap="none" rtlCol="0">
            <a:spAutoFit/>
          </a:bodyPr>
          <a:lstStyle/>
          <a:p>
            <a:r>
              <a:rPr lang="fr-FR" sz="2000" dirty="0"/>
              <a:t>≡ « consultation traditionnelle avec contact physique » (≈CNOM)</a:t>
            </a:r>
          </a:p>
          <a:p>
            <a:endParaRPr lang="fr-FR" sz="800" dirty="0"/>
          </a:p>
          <a:p>
            <a:r>
              <a:rPr lang="fr-FR" sz="2000" dirty="0"/>
              <a:t>* unité spatio-temporelle </a:t>
            </a:r>
            <a:endParaRPr lang="fr-BE" sz="2000" dirty="0"/>
          </a:p>
        </p:txBody>
      </p:sp>
    </p:spTree>
    <p:extLst>
      <p:ext uri="{BB962C8B-B14F-4D97-AF65-F5344CB8AC3E}">
        <p14:creationId xmlns:p14="http://schemas.microsoft.com/office/powerpoint/2010/main" val="3880426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EDD24D-4F2D-4241-A5D1-A102F3381086}"/>
              </a:ext>
            </a:extLst>
          </p:cNvPr>
          <p:cNvSpPr>
            <a:spLocks noGrp="1"/>
          </p:cNvSpPr>
          <p:nvPr>
            <p:ph type="title"/>
          </p:nvPr>
        </p:nvSpPr>
        <p:spPr>
          <a:xfrm>
            <a:off x="648268" y="1432362"/>
            <a:ext cx="9601200" cy="1485900"/>
          </a:xfrm>
        </p:spPr>
        <p:txBody>
          <a:bodyPr>
            <a:normAutofit fontScale="90000"/>
          </a:bodyPr>
          <a:lstStyle/>
          <a:p>
            <a:pPr algn="r"/>
            <a:r>
              <a:rPr lang="en-US" sz="3600" b="1" dirty="0"/>
              <a:t>Task Force ‘Data &amp; Technology against Corona’</a:t>
            </a:r>
            <a:br>
              <a:rPr lang="en-US" sz="2200" b="1" dirty="0"/>
            </a:br>
            <a:r>
              <a:rPr lang="en-US" sz="2200" b="1" dirty="0"/>
              <a:t>(</a:t>
            </a:r>
            <a:r>
              <a:rPr lang="en-US" sz="2200" b="1" i="1" dirty="0" err="1"/>
              <a:t>eSanté</a:t>
            </a:r>
            <a:r>
              <a:rPr lang="en-US" sz="2200" b="1" dirty="0"/>
              <a:t>, </a:t>
            </a:r>
            <a:r>
              <a:rPr lang="en-US" sz="2200" b="1" dirty="0" err="1"/>
              <a:t>Portail</a:t>
            </a:r>
            <a:r>
              <a:rPr lang="en-US" sz="2200" b="1" dirty="0"/>
              <a:t> des Services de </a:t>
            </a:r>
            <a:r>
              <a:rPr lang="en-US" sz="2200" b="1" dirty="0" err="1"/>
              <a:t>l’eSanté</a:t>
            </a:r>
            <a:r>
              <a:rPr lang="en-US" sz="2200" b="1" dirty="0"/>
              <a:t>)</a:t>
            </a:r>
            <a:r>
              <a:rPr lang="en-US" sz="3600" b="1" dirty="0"/>
              <a:t> </a:t>
            </a:r>
            <a:br>
              <a:rPr lang="en-US" dirty="0"/>
            </a:br>
            <a:endParaRPr lang="fr-BE" dirty="0"/>
          </a:p>
        </p:txBody>
      </p:sp>
      <p:sp>
        <p:nvSpPr>
          <p:cNvPr id="3" name="ZoneTexte 2">
            <a:extLst>
              <a:ext uri="{FF2B5EF4-FFF2-40B4-BE49-F238E27FC236}">
                <a16:creationId xmlns:a16="http://schemas.microsoft.com/office/drawing/2014/main" id="{CCAF6EDB-639B-454B-BA5D-606A3961774C}"/>
              </a:ext>
            </a:extLst>
          </p:cNvPr>
          <p:cNvSpPr txBox="1"/>
          <p:nvPr/>
        </p:nvSpPr>
        <p:spPr>
          <a:xfrm>
            <a:off x="2422478" y="3105834"/>
            <a:ext cx="7936724" cy="646331"/>
          </a:xfrm>
          <a:prstGeom prst="rect">
            <a:avLst/>
          </a:prstGeom>
          <a:noFill/>
        </p:spPr>
        <p:txBody>
          <a:bodyPr wrap="none" rtlCol="0">
            <a:spAutoFit/>
          </a:bodyPr>
          <a:lstStyle/>
          <a:p>
            <a:r>
              <a:rPr lang="fr-BE" dirty="0">
                <a:hlinkClick r:id="rId2">
                  <a:extLst>
                    <a:ext uri="{A12FA001-AC4F-418D-AE19-62706E023703}">
                      <ahyp:hlinkClr xmlns:ahyp="http://schemas.microsoft.com/office/drawing/2018/hyperlinkcolor" val="tx"/>
                    </a:ext>
                  </a:extLst>
                </a:hlinkClick>
              </a:rPr>
              <a:t>https://www.ehealth.fgov.be/fr/page/task-force-data-technology-against-corona</a:t>
            </a:r>
            <a:endParaRPr lang="fr-BE" dirty="0"/>
          </a:p>
          <a:p>
            <a:endParaRPr lang="fr-BE" dirty="0"/>
          </a:p>
        </p:txBody>
      </p:sp>
      <p:sp>
        <p:nvSpPr>
          <p:cNvPr id="4" name="Titel 1">
            <a:extLst>
              <a:ext uri="{FF2B5EF4-FFF2-40B4-BE49-F238E27FC236}">
                <a16:creationId xmlns:a16="http://schemas.microsoft.com/office/drawing/2014/main" id="{F86C90D8-6CA4-44B2-AB8C-213E9E9AF41F}"/>
              </a:ext>
            </a:extLst>
          </p:cNvPr>
          <p:cNvSpPr txBox="1">
            <a:spLocks/>
          </p:cNvSpPr>
          <p:nvPr/>
        </p:nvSpPr>
        <p:spPr>
          <a:xfrm>
            <a:off x="1746471" y="424487"/>
            <a:ext cx="10393627" cy="1485900"/>
          </a:xfrm>
          <a:prstGeom prst="rect">
            <a:avLst/>
          </a:prstGeom>
          <a:ln>
            <a:noFill/>
          </a:ln>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1">
                    <a:lumMod val="75000"/>
                    <a:lumOff val="25000"/>
                  </a:schemeClr>
                </a:solidFill>
                <a:latin typeface="+mj-lt"/>
                <a:ea typeface="+mj-ea"/>
                <a:cs typeface="+mj-cs"/>
              </a:defRPr>
            </a:lvl1pPr>
          </a:lstStyle>
          <a:p>
            <a:r>
              <a:rPr lang="fr-FR" sz="4000" b="1" cap="small" dirty="0">
                <a:solidFill>
                  <a:srgbClr val="87492C"/>
                </a:solidFill>
                <a:latin typeface="Calibri" panose="020F0502020204030204" pitchFamily="34" charset="0"/>
                <a:cs typeface="Calibri" panose="020F0502020204030204" pitchFamily="34" charset="0"/>
              </a:rPr>
              <a:t>Une page internet utile</a:t>
            </a:r>
            <a:endParaRPr lang="fr-FR" sz="3200" dirty="0">
              <a:solidFill>
                <a:srgbClr val="87492C"/>
              </a:solidFill>
            </a:endParaRPr>
          </a:p>
        </p:txBody>
      </p:sp>
      <p:grpSp>
        <p:nvGrpSpPr>
          <p:cNvPr id="5" name="Groep 3" descr="Kleine cirkel met een 2 erin om aan te geven dat dit stap 2 is">
            <a:extLst>
              <a:ext uri="{FF2B5EF4-FFF2-40B4-BE49-F238E27FC236}">
                <a16:creationId xmlns:a16="http://schemas.microsoft.com/office/drawing/2014/main" id="{0681C4C0-C888-401D-BD1A-728E93C9BF66}"/>
              </a:ext>
            </a:extLst>
          </p:cNvPr>
          <p:cNvGrpSpPr/>
          <p:nvPr/>
        </p:nvGrpSpPr>
        <p:grpSpPr bwMode="blackWhite">
          <a:xfrm>
            <a:off x="930761" y="297995"/>
            <a:ext cx="707073" cy="714649"/>
            <a:chOff x="7025069" y="711274"/>
            <a:chExt cx="409838" cy="409838"/>
          </a:xfrm>
          <a:solidFill>
            <a:schemeClr val="accent3"/>
          </a:solidFill>
        </p:grpSpPr>
        <p:sp>
          <p:nvSpPr>
            <p:cNvPr id="6" name="Ovaal 4" descr="Kleine cirkel">
              <a:extLst>
                <a:ext uri="{FF2B5EF4-FFF2-40B4-BE49-F238E27FC236}">
                  <a16:creationId xmlns:a16="http://schemas.microsoft.com/office/drawing/2014/main" id="{2DC12761-309F-42B0-B3CD-098593ECC8C4}"/>
                </a:ext>
              </a:extLst>
            </p:cNvPr>
            <p:cNvSpPr/>
            <p:nvPr/>
          </p:nvSpPr>
          <p:spPr bwMode="blackWhite">
            <a:xfrm>
              <a:off x="7025069" y="711274"/>
              <a:ext cx="409838" cy="409838"/>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7" name="Tekstvak 5" descr="Cijfer 2">
              <a:extLst>
                <a:ext uri="{FF2B5EF4-FFF2-40B4-BE49-F238E27FC236}">
                  <a16:creationId xmlns:a16="http://schemas.microsoft.com/office/drawing/2014/main" id="{82637FB5-B1ED-4052-BDFA-4BE5DA498027}"/>
                </a:ext>
              </a:extLst>
            </p:cNvPr>
            <p:cNvSpPr txBox="1">
              <a:spLocks noChangeAspect="1"/>
            </p:cNvSpPr>
            <p:nvPr/>
          </p:nvSpPr>
          <p:spPr bwMode="blackWhite">
            <a:xfrm>
              <a:off x="7088038" y="783815"/>
              <a:ext cx="283899" cy="264756"/>
            </a:xfrm>
            <a:prstGeom prst="rect">
              <a:avLst/>
            </a:prstGeom>
            <a:grpFill/>
            <a:ln>
              <a:solidFill>
                <a:schemeClr val="accent3"/>
              </a:solidFill>
            </a:ln>
          </p:spPr>
          <p:txBody>
            <a:bodyPr wrap="square" rtlCol="0">
              <a:spAutoFit/>
            </a:bodyPr>
            <a:lstStyle/>
            <a:p>
              <a:pPr algn="ctr" rtl="0"/>
              <a:r>
                <a:rPr lang="nl-NL" sz="2400" dirty="0">
                  <a:solidFill>
                    <a:schemeClr val="bg1"/>
                  </a:solidFill>
                  <a:latin typeface="Segoe UI Semibold" panose="020B0702040204020203" pitchFamily="34" charset="0"/>
                  <a:cs typeface="Segoe UI Semibold" panose="020B0702040204020203" pitchFamily="34" charset="0"/>
                </a:rPr>
                <a:t>3</a:t>
              </a:r>
            </a:p>
          </p:txBody>
        </p:sp>
      </p:grpSp>
    </p:spTree>
    <p:extLst>
      <p:ext uri="{BB962C8B-B14F-4D97-AF65-F5344CB8AC3E}">
        <p14:creationId xmlns:p14="http://schemas.microsoft.com/office/powerpoint/2010/main" val="67986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3">
            <a:extLst>
              <a:ext uri="{FF2B5EF4-FFF2-40B4-BE49-F238E27FC236}">
                <a16:creationId xmlns:a16="http://schemas.microsoft.com/office/drawing/2014/main" id="{702AB627-3885-4FCC-BAEC-7BEAA4DCCEB1}"/>
              </a:ext>
            </a:extLst>
          </p:cNvPr>
          <p:cNvSpPr txBox="1"/>
          <p:nvPr/>
        </p:nvSpPr>
        <p:spPr>
          <a:xfrm>
            <a:off x="1593535" y="2302382"/>
            <a:ext cx="5219700" cy="646331"/>
          </a:xfrm>
          <a:prstGeom prst="rect">
            <a:avLst/>
          </a:prstGeom>
          <a:noFill/>
        </p:spPr>
        <p:txBody>
          <a:bodyPr wrap="square" rtlCol="0">
            <a:spAutoFit/>
          </a:bodyPr>
          <a:lstStyle/>
          <a:p>
            <a:r>
              <a:rPr lang="fr-BE" sz="3600" b="1" dirty="0">
                <a:solidFill>
                  <a:srgbClr val="FFFF00"/>
                </a:solidFill>
                <a:latin typeface="Calibri" panose="020F0502020204030204" pitchFamily="34" charset="0"/>
                <a:cs typeface="Calibri" panose="020F0502020204030204" pitchFamily="34" charset="0"/>
              </a:rPr>
              <a:t>Merci ! </a:t>
            </a:r>
          </a:p>
        </p:txBody>
      </p:sp>
      <p:pic>
        <p:nvPicPr>
          <p:cNvPr id="3" name="Image 2">
            <a:extLst>
              <a:ext uri="{FF2B5EF4-FFF2-40B4-BE49-F238E27FC236}">
                <a16:creationId xmlns:a16="http://schemas.microsoft.com/office/drawing/2014/main" id="{31C4E1DF-C3BD-4F7B-80FC-B04B6ED65DC8}"/>
              </a:ext>
            </a:extLst>
          </p:cNvPr>
          <p:cNvPicPr>
            <a:picLocks noChangeAspect="1"/>
          </p:cNvPicPr>
          <p:nvPr/>
        </p:nvPicPr>
        <p:blipFill>
          <a:blip r:embed="rId2"/>
          <a:stretch>
            <a:fillRect/>
          </a:stretch>
        </p:blipFill>
        <p:spPr>
          <a:xfrm>
            <a:off x="5772150" y="0"/>
            <a:ext cx="6435838" cy="6881387"/>
          </a:xfrm>
          <a:prstGeom prst="rect">
            <a:avLst/>
          </a:prstGeom>
        </p:spPr>
      </p:pic>
      <p:pic>
        <p:nvPicPr>
          <p:cNvPr id="4" name="Afbeelding 1">
            <a:extLst>
              <a:ext uri="{FF2B5EF4-FFF2-40B4-BE49-F238E27FC236}">
                <a16:creationId xmlns:a16="http://schemas.microsoft.com/office/drawing/2014/main" id="{03A561E2-C40D-4198-BA5F-6C63402EB813}"/>
              </a:ext>
            </a:extLst>
          </p:cNvPr>
          <p:cNvPicPr>
            <a:picLocks noChangeAspect="1"/>
          </p:cNvPicPr>
          <p:nvPr/>
        </p:nvPicPr>
        <p:blipFill>
          <a:blip r:embed="rId3"/>
          <a:stretch>
            <a:fillRect/>
          </a:stretch>
        </p:blipFill>
        <p:spPr>
          <a:xfrm>
            <a:off x="4378243" y="0"/>
            <a:ext cx="7813758" cy="6838472"/>
          </a:xfrm>
          <a:prstGeom prst="rect">
            <a:avLst/>
          </a:prstGeom>
        </p:spPr>
      </p:pic>
      <p:sp>
        <p:nvSpPr>
          <p:cNvPr id="5" name="Titel 4">
            <a:extLst>
              <a:ext uri="{FF2B5EF4-FFF2-40B4-BE49-F238E27FC236}">
                <a16:creationId xmlns:a16="http://schemas.microsoft.com/office/drawing/2014/main" id="{EBA911FA-A3DF-4B93-BC1E-432E04FC639D}"/>
              </a:ext>
            </a:extLst>
          </p:cNvPr>
          <p:cNvSpPr txBox="1">
            <a:spLocks/>
          </p:cNvSpPr>
          <p:nvPr/>
        </p:nvSpPr>
        <p:spPr>
          <a:xfrm>
            <a:off x="8452884" y="5806470"/>
            <a:ext cx="3550184" cy="1485900"/>
          </a:xfrm>
          <a:prstGeom prst="rect">
            <a:avLst/>
          </a:prstGeom>
          <a:ln>
            <a:noFill/>
          </a:ln>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1">
                    <a:lumMod val="75000"/>
                    <a:lumOff val="25000"/>
                  </a:schemeClr>
                </a:solidFill>
                <a:latin typeface="+mj-lt"/>
                <a:ea typeface="+mj-ea"/>
                <a:cs typeface="+mj-cs"/>
              </a:defRPr>
            </a:lvl1pPr>
          </a:lstStyle>
          <a:p>
            <a:pPr algn="r"/>
            <a:r>
              <a:rPr lang="nl-BE" sz="2400" b="1" dirty="0">
                <a:solidFill>
                  <a:schemeClr val="tx1"/>
                </a:solidFill>
                <a:latin typeface="Calibri" panose="020F0502020204030204" pitchFamily="34" charset="0"/>
                <a:cs typeface="Calibri" panose="020F0502020204030204" pitchFamily="34" charset="0"/>
              </a:rPr>
              <a:t>Sue Webster &amp; Tim Noble</a:t>
            </a:r>
            <a:r>
              <a:rPr lang="nl-BE" sz="2400" dirty="0">
                <a:solidFill>
                  <a:schemeClr val="tx1"/>
                </a:solidFill>
                <a:latin typeface="Calibri" panose="020F0502020204030204" pitchFamily="34" charset="0"/>
                <a:cs typeface="Calibri" panose="020F0502020204030204" pitchFamily="34" charset="0"/>
              </a:rPr>
              <a:t>, Nihilistic Optimistic, 2012</a:t>
            </a:r>
          </a:p>
        </p:txBody>
      </p:sp>
    </p:spTree>
    <p:extLst>
      <p:ext uri="{BB962C8B-B14F-4D97-AF65-F5344CB8AC3E}">
        <p14:creationId xmlns:p14="http://schemas.microsoft.com/office/powerpoint/2010/main" val="3012409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A894EB-1A12-46F3-862F-97B6E2A3A7AA}"/>
              </a:ext>
            </a:extLst>
          </p:cNvPr>
          <p:cNvSpPr/>
          <p:nvPr/>
        </p:nvSpPr>
        <p:spPr>
          <a:xfrm>
            <a:off x="3316077" y="2889553"/>
            <a:ext cx="5596569" cy="1050685"/>
          </a:xfrm>
          <a:prstGeom prst="rect">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Ovaal 8" descr="Tweede laag hiërarchie kleur grote cirkel">
            <a:extLst>
              <a:ext uri="{FF2B5EF4-FFF2-40B4-BE49-F238E27FC236}">
                <a16:creationId xmlns:a16="http://schemas.microsoft.com/office/drawing/2014/main" id="{18D6F9AF-0052-4566-943C-4A4E5152C135}"/>
              </a:ext>
            </a:extLst>
          </p:cNvPr>
          <p:cNvSpPr/>
          <p:nvPr/>
        </p:nvSpPr>
        <p:spPr>
          <a:xfrm>
            <a:off x="8359945" y="2889554"/>
            <a:ext cx="1152561" cy="10506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pic>
        <p:nvPicPr>
          <p:cNvPr id="18" name="Graphique 17" descr="Nouveau fauteuil roulant">
            <a:extLst>
              <a:ext uri="{FF2B5EF4-FFF2-40B4-BE49-F238E27FC236}">
                <a16:creationId xmlns:a16="http://schemas.microsoft.com/office/drawing/2014/main" id="{314CFE2A-C022-464D-806E-B4A5734F97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58695" y="3053631"/>
            <a:ext cx="750736" cy="750736"/>
          </a:xfrm>
          <a:prstGeom prst="rect">
            <a:avLst/>
          </a:prstGeom>
        </p:spPr>
      </p:pic>
      <p:grpSp>
        <p:nvGrpSpPr>
          <p:cNvPr id="4" name="Groep 3" descr="Kleine cirkel met een 2 erin om aan te geven dat dit stap 2 is">
            <a:extLst>
              <a:ext uri="{FF2B5EF4-FFF2-40B4-BE49-F238E27FC236}">
                <a16:creationId xmlns:a16="http://schemas.microsoft.com/office/drawing/2014/main" id="{EE816418-7196-4927-B0A9-2F7BAE65CBC8}"/>
              </a:ext>
            </a:extLst>
          </p:cNvPr>
          <p:cNvGrpSpPr/>
          <p:nvPr/>
        </p:nvGrpSpPr>
        <p:grpSpPr bwMode="blackWhite">
          <a:xfrm>
            <a:off x="1109663" y="297995"/>
            <a:ext cx="707073" cy="714649"/>
            <a:chOff x="7025069" y="711274"/>
            <a:chExt cx="409838" cy="409838"/>
          </a:xfrm>
          <a:solidFill>
            <a:schemeClr val="accent3"/>
          </a:solidFill>
        </p:grpSpPr>
        <p:sp>
          <p:nvSpPr>
            <p:cNvPr id="5" name="Ovaal 4" descr="Kleine cirkel">
              <a:extLst>
                <a:ext uri="{FF2B5EF4-FFF2-40B4-BE49-F238E27FC236}">
                  <a16:creationId xmlns:a16="http://schemas.microsoft.com/office/drawing/2014/main" id="{7BC33FF8-5362-4180-8D8E-1E57B28CA78C}"/>
                </a:ext>
              </a:extLst>
            </p:cNvPr>
            <p:cNvSpPr/>
            <p:nvPr/>
          </p:nvSpPr>
          <p:spPr bwMode="blackWhite">
            <a:xfrm>
              <a:off x="7025069" y="711274"/>
              <a:ext cx="409838" cy="409838"/>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6" name="Tekstvak 5" descr="Cijfer 2">
              <a:extLst>
                <a:ext uri="{FF2B5EF4-FFF2-40B4-BE49-F238E27FC236}">
                  <a16:creationId xmlns:a16="http://schemas.microsoft.com/office/drawing/2014/main" id="{6B50356D-0826-4C9B-B97A-D13B8AB11A20}"/>
                </a:ext>
              </a:extLst>
            </p:cNvPr>
            <p:cNvSpPr txBox="1">
              <a:spLocks noChangeAspect="1"/>
            </p:cNvSpPr>
            <p:nvPr/>
          </p:nvSpPr>
          <p:spPr bwMode="blackWhite">
            <a:xfrm>
              <a:off x="7088038" y="783815"/>
              <a:ext cx="283899" cy="264756"/>
            </a:xfrm>
            <a:prstGeom prst="rect">
              <a:avLst/>
            </a:prstGeom>
            <a:grpFill/>
            <a:ln>
              <a:solidFill>
                <a:schemeClr val="accent3"/>
              </a:solidFill>
            </a:ln>
          </p:spPr>
          <p:txBody>
            <a:bodyPr wrap="square" rtlCol="0">
              <a:spAutoFit/>
            </a:bodyPr>
            <a:lstStyle/>
            <a:p>
              <a:pPr algn="ctr" rtl="0"/>
              <a:r>
                <a:rPr lang="nl-NL" sz="2400" dirty="0">
                  <a:solidFill>
                    <a:schemeClr val="bg1"/>
                  </a:solidFill>
                  <a:latin typeface="Segoe UI Semibold" panose="020B0702040204020203" pitchFamily="34" charset="0"/>
                  <a:cs typeface="Segoe UI Semibold" panose="020B0702040204020203" pitchFamily="34" charset="0"/>
                </a:rPr>
                <a:t>1</a:t>
              </a:r>
            </a:p>
          </p:txBody>
        </p:sp>
      </p:grpSp>
      <p:sp>
        <p:nvSpPr>
          <p:cNvPr id="3" name="ZoneTexte 2">
            <a:extLst>
              <a:ext uri="{FF2B5EF4-FFF2-40B4-BE49-F238E27FC236}">
                <a16:creationId xmlns:a16="http://schemas.microsoft.com/office/drawing/2014/main" id="{B8022898-F19A-47EF-8743-FB64B16DE190}"/>
              </a:ext>
            </a:extLst>
          </p:cNvPr>
          <p:cNvSpPr txBox="1"/>
          <p:nvPr/>
        </p:nvSpPr>
        <p:spPr>
          <a:xfrm>
            <a:off x="5021744" y="4151469"/>
            <a:ext cx="2616422" cy="523220"/>
          </a:xfrm>
          <a:prstGeom prst="rect">
            <a:avLst/>
          </a:prstGeom>
          <a:noFill/>
        </p:spPr>
        <p:txBody>
          <a:bodyPr wrap="none" rtlCol="0">
            <a:spAutoFit/>
          </a:bodyPr>
          <a:lstStyle/>
          <a:p>
            <a:r>
              <a:rPr lang="fr-FR" sz="2800" dirty="0"/>
              <a:t>téléconsultation</a:t>
            </a:r>
            <a:endParaRPr lang="fr-BE" sz="2800" dirty="0"/>
          </a:p>
        </p:txBody>
      </p:sp>
      <p:sp>
        <p:nvSpPr>
          <p:cNvPr id="11" name="Ovaal 8" descr="Tweede laag hiërarchie kleur grote cirkel">
            <a:extLst>
              <a:ext uri="{FF2B5EF4-FFF2-40B4-BE49-F238E27FC236}">
                <a16:creationId xmlns:a16="http://schemas.microsoft.com/office/drawing/2014/main" id="{2BD9ADB6-68C8-4B17-9B40-5E7DEE11631A}"/>
              </a:ext>
            </a:extLst>
          </p:cNvPr>
          <p:cNvSpPr/>
          <p:nvPr/>
        </p:nvSpPr>
        <p:spPr>
          <a:xfrm>
            <a:off x="2783007" y="2889553"/>
            <a:ext cx="1152561" cy="10506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pic>
        <p:nvPicPr>
          <p:cNvPr id="12" name="Graphique 11" descr="Docteur">
            <a:extLst>
              <a:ext uri="{FF2B5EF4-FFF2-40B4-BE49-F238E27FC236}">
                <a16:creationId xmlns:a16="http://schemas.microsoft.com/office/drawing/2014/main" id="{C0D3EBBF-3B2D-4903-9D0C-CFD927DA2A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81755" y="3037363"/>
            <a:ext cx="755063" cy="755063"/>
          </a:xfrm>
          <a:prstGeom prst="rect">
            <a:avLst/>
          </a:prstGeom>
        </p:spPr>
      </p:pic>
      <p:sp>
        <p:nvSpPr>
          <p:cNvPr id="14" name="ZoneTexte 13">
            <a:extLst>
              <a:ext uri="{FF2B5EF4-FFF2-40B4-BE49-F238E27FC236}">
                <a16:creationId xmlns:a16="http://schemas.microsoft.com/office/drawing/2014/main" id="{CEE49613-0D4F-4EFA-B930-E1E1B2E17B08}"/>
              </a:ext>
            </a:extLst>
          </p:cNvPr>
          <p:cNvSpPr txBox="1"/>
          <p:nvPr/>
        </p:nvSpPr>
        <p:spPr>
          <a:xfrm>
            <a:off x="1424974" y="4817594"/>
            <a:ext cx="10896253" cy="1138773"/>
          </a:xfrm>
          <a:prstGeom prst="rect">
            <a:avLst/>
          </a:prstGeom>
          <a:noFill/>
        </p:spPr>
        <p:txBody>
          <a:bodyPr wrap="none" rtlCol="0">
            <a:spAutoFit/>
          </a:bodyPr>
          <a:lstStyle/>
          <a:p>
            <a:r>
              <a:rPr lang="fr-FR" sz="2000" dirty="0"/>
              <a:t>≡ « prestation de soins dispensés à distance par un professionnel de la santé à un patient » (≈ KCE)</a:t>
            </a:r>
          </a:p>
          <a:p>
            <a:endParaRPr lang="fr-FR" sz="800" dirty="0"/>
          </a:p>
          <a:p>
            <a:r>
              <a:rPr lang="fr-FR" sz="2000" dirty="0"/>
              <a:t>* recours à la technologie </a:t>
            </a:r>
          </a:p>
          <a:p>
            <a:r>
              <a:rPr lang="fr-FR" sz="2000" dirty="0"/>
              <a:t>* distanciation physique </a:t>
            </a:r>
            <a:endParaRPr lang="fr-BE" sz="2000" dirty="0"/>
          </a:p>
        </p:txBody>
      </p:sp>
      <p:sp>
        <p:nvSpPr>
          <p:cNvPr id="15" name="Titel 1">
            <a:extLst>
              <a:ext uri="{FF2B5EF4-FFF2-40B4-BE49-F238E27FC236}">
                <a16:creationId xmlns:a16="http://schemas.microsoft.com/office/drawing/2014/main" id="{EAE76BC4-FE18-4808-8EAD-4017ECB171D3}"/>
              </a:ext>
            </a:extLst>
          </p:cNvPr>
          <p:cNvSpPr txBox="1">
            <a:spLocks/>
          </p:cNvSpPr>
          <p:nvPr/>
        </p:nvSpPr>
        <p:spPr>
          <a:xfrm>
            <a:off x="1925373" y="326242"/>
            <a:ext cx="9939249"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fr-FR" sz="3200" b="1" cap="small">
                <a:solidFill>
                  <a:schemeClr val="accent5">
                    <a:lumMod val="50000"/>
                  </a:schemeClr>
                </a:solidFill>
                <a:latin typeface="Calibri" panose="020F0502020204030204" pitchFamily="34" charset="0"/>
                <a:cs typeface="Calibri" panose="020F0502020204030204" pitchFamily="34" charset="0"/>
              </a:rPr>
              <a:t>Colloque singulier et ses déclinaisons à l’ère du numérique</a:t>
            </a:r>
            <a:br>
              <a:rPr lang="nl-BE" sz="3200"/>
            </a:br>
            <a:r>
              <a:rPr lang="nl-BE" sz="3200"/>
              <a:t> </a:t>
            </a:r>
            <a:endParaRPr lang="nl-BE" sz="3200" dirty="0"/>
          </a:p>
        </p:txBody>
      </p:sp>
    </p:spTree>
    <p:extLst>
      <p:ext uri="{BB962C8B-B14F-4D97-AF65-F5344CB8AC3E}">
        <p14:creationId xmlns:p14="http://schemas.microsoft.com/office/powerpoint/2010/main" val="403756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5D6049E-3232-4DC9-893C-8971A6EDDEB7}"/>
              </a:ext>
            </a:extLst>
          </p:cNvPr>
          <p:cNvSpPr/>
          <p:nvPr/>
        </p:nvSpPr>
        <p:spPr>
          <a:xfrm>
            <a:off x="3316077" y="2889553"/>
            <a:ext cx="5596569" cy="1050685"/>
          </a:xfrm>
          <a:prstGeom prst="rect">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Ovaal 8" descr="Tweede laag hiërarchie kleur grote cirkel">
            <a:extLst>
              <a:ext uri="{FF2B5EF4-FFF2-40B4-BE49-F238E27FC236}">
                <a16:creationId xmlns:a16="http://schemas.microsoft.com/office/drawing/2014/main" id="{18D6F9AF-0052-4566-943C-4A4E5152C135}"/>
              </a:ext>
            </a:extLst>
          </p:cNvPr>
          <p:cNvSpPr/>
          <p:nvPr/>
        </p:nvSpPr>
        <p:spPr>
          <a:xfrm>
            <a:off x="8359945" y="2889554"/>
            <a:ext cx="1152561" cy="10506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pic>
        <p:nvPicPr>
          <p:cNvPr id="18" name="Graphique 17" descr="Nouveau fauteuil roulant">
            <a:extLst>
              <a:ext uri="{FF2B5EF4-FFF2-40B4-BE49-F238E27FC236}">
                <a16:creationId xmlns:a16="http://schemas.microsoft.com/office/drawing/2014/main" id="{314CFE2A-C022-464D-806E-B4A5734F97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58695" y="3053631"/>
            <a:ext cx="750736" cy="750736"/>
          </a:xfrm>
          <a:prstGeom prst="rect">
            <a:avLst/>
          </a:prstGeom>
        </p:spPr>
      </p:pic>
      <p:sp>
        <p:nvSpPr>
          <p:cNvPr id="20" name="Ovaal 8" descr="Tweede laag hiërarchie kleur grote cirkel">
            <a:extLst>
              <a:ext uri="{FF2B5EF4-FFF2-40B4-BE49-F238E27FC236}">
                <a16:creationId xmlns:a16="http://schemas.microsoft.com/office/drawing/2014/main" id="{9F26630D-AF32-4F6C-A549-EFC6DA5E390C}"/>
              </a:ext>
            </a:extLst>
          </p:cNvPr>
          <p:cNvSpPr/>
          <p:nvPr/>
        </p:nvSpPr>
        <p:spPr>
          <a:xfrm>
            <a:off x="7345826" y="2903657"/>
            <a:ext cx="1152561" cy="10506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grpSp>
        <p:nvGrpSpPr>
          <p:cNvPr id="4" name="Groep 3" descr="Kleine cirkel met een 2 erin om aan te geven dat dit stap 2 is">
            <a:extLst>
              <a:ext uri="{FF2B5EF4-FFF2-40B4-BE49-F238E27FC236}">
                <a16:creationId xmlns:a16="http://schemas.microsoft.com/office/drawing/2014/main" id="{EE816418-7196-4927-B0A9-2F7BAE65CBC8}"/>
              </a:ext>
            </a:extLst>
          </p:cNvPr>
          <p:cNvGrpSpPr/>
          <p:nvPr/>
        </p:nvGrpSpPr>
        <p:grpSpPr bwMode="blackWhite">
          <a:xfrm>
            <a:off x="1109663" y="297995"/>
            <a:ext cx="707073" cy="714649"/>
            <a:chOff x="7025069" y="711274"/>
            <a:chExt cx="409838" cy="409838"/>
          </a:xfrm>
          <a:solidFill>
            <a:schemeClr val="accent3"/>
          </a:solidFill>
        </p:grpSpPr>
        <p:sp>
          <p:nvSpPr>
            <p:cNvPr id="5" name="Ovaal 4" descr="Kleine cirkel">
              <a:extLst>
                <a:ext uri="{FF2B5EF4-FFF2-40B4-BE49-F238E27FC236}">
                  <a16:creationId xmlns:a16="http://schemas.microsoft.com/office/drawing/2014/main" id="{7BC33FF8-5362-4180-8D8E-1E57B28CA78C}"/>
                </a:ext>
              </a:extLst>
            </p:cNvPr>
            <p:cNvSpPr/>
            <p:nvPr/>
          </p:nvSpPr>
          <p:spPr bwMode="blackWhite">
            <a:xfrm>
              <a:off x="7025069" y="711274"/>
              <a:ext cx="409838" cy="409838"/>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6" name="Tekstvak 5" descr="Cijfer 2">
              <a:extLst>
                <a:ext uri="{FF2B5EF4-FFF2-40B4-BE49-F238E27FC236}">
                  <a16:creationId xmlns:a16="http://schemas.microsoft.com/office/drawing/2014/main" id="{6B50356D-0826-4C9B-B97A-D13B8AB11A20}"/>
                </a:ext>
              </a:extLst>
            </p:cNvPr>
            <p:cNvSpPr txBox="1">
              <a:spLocks noChangeAspect="1"/>
            </p:cNvSpPr>
            <p:nvPr/>
          </p:nvSpPr>
          <p:spPr bwMode="blackWhite">
            <a:xfrm>
              <a:off x="7088038" y="783815"/>
              <a:ext cx="283899" cy="264756"/>
            </a:xfrm>
            <a:prstGeom prst="rect">
              <a:avLst/>
            </a:prstGeom>
            <a:grpFill/>
            <a:ln>
              <a:solidFill>
                <a:schemeClr val="accent3"/>
              </a:solidFill>
            </a:ln>
          </p:spPr>
          <p:txBody>
            <a:bodyPr wrap="square" rtlCol="0">
              <a:spAutoFit/>
            </a:bodyPr>
            <a:lstStyle/>
            <a:p>
              <a:pPr algn="ctr" rtl="0"/>
              <a:r>
                <a:rPr lang="nl-NL" sz="2400" dirty="0">
                  <a:solidFill>
                    <a:schemeClr val="bg1"/>
                  </a:solidFill>
                  <a:latin typeface="Segoe UI Semibold" panose="020B0702040204020203" pitchFamily="34" charset="0"/>
                  <a:cs typeface="Segoe UI Semibold" panose="020B0702040204020203" pitchFamily="34" charset="0"/>
                </a:rPr>
                <a:t>1</a:t>
              </a:r>
            </a:p>
          </p:txBody>
        </p:sp>
      </p:grpSp>
      <p:pic>
        <p:nvPicPr>
          <p:cNvPr id="16" name="Graphique 15" descr="Docteur">
            <a:extLst>
              <a:ext uri="{FF2B5EF4-FFF2-40B4-BE49-F238E27FC236}">
                <a16:creationId xmlns:a16="http://schemas.microsoft.com/office/drawing/2014/main" id="{EDA1AAFB-F5F1-40FD-86A5-D4EB7DB7FB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44574" y="2993903"/>
            <a:ext cx="755063" cy="755063"/>
          </a:xfrm>
          <a:prstGeom prst="rect">
            <a:avLst/>
          </a:prstGeom>
        </p:spPr>
      </p:pic>
      <p:sp>
        <p:nvSpPr>
          <p:cNvPr id="3" name="ZoneTexte 2">
            <a:extLst>
              <a:ext uri="{FF2B5EF4-FFF2-40B4-BE49-F238E27FC236}">
                <a16:creationId xmlns:a16="http://schemas.microsoft.com/office/drawing/2014/main" id="{B8022898-F19A-47EF-8743-FB64B16DE190}"/>
              </a:ext>
            </a:extLst>
          </p:cNvPr>
          <p:cNvSpPr txBox="1"/>
          <p:nvPr/>
        </p:nvSpPr>
        <p:spPr>
          <a:xfrm>
            <a:off x="4607072" y="4151469"/>
            <a:ext cx="2462534" cy="523220"/>
          </a:xfrm>
          <a:prstGeom prst="rect">
            <a:avLst/>
          </a:prstGeom>
          <a:noFill/>
        </p:spPr>
        <p:txBody>
          <a:bodyPr wrap="none" rtlCol="0">
            <a:spAutoFit/>
          </a:bodyPr>
          <a:lstStyle/>
          <a:p>
            <a:r>
              <a:rPr lang="fr-FR" sz="2800" dirty="0" err="1"/>
              <a:t>télé-assistance</a:t>
            </a:r>
            <a:endParaRPr lang="fr-BE" sz="2800" dirty="0"/>
          </a:p>
        </p:txBody>
      </p:sp>
      <p:sp>
        <p:nvSpPr>
          <p:cNvPr id="11" name="Ovaal 8" descr="Tweede laag hiërarchie kleur grote cirkel">
            <a:extLst>
              <a:ext uri="{FF2B5EF4-FFF2-40B4-BE49-F238E27FC236}">
                <a16:creationId xmlns:a16="http://schemas.microsoft.com/office/drawing/2014/main" id="{2BD9ADB6-68C8-4B17-9B40-5E7DEE11631A}"/>
              </a:ext>
            </a:extLst>
          </p:cNvPr>
          <p:cNvSpPr/>
          <p:nvPr/>
        </p:nvSpPr>
        <p:spPr>
          <a:xfrm>
            <a:off x="2783007" y="2889553"/>
            <a:ext cx="1152561" cy="10506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pic>
        <p:nvPicPr>
          <p:cNvPr id="13" name="Graphique 12" descr="DJ">
            <a:extLst>
              <a:ext uri="{FF2B5EF4-FFF2-40B4-BE49-F238E27FC236}">
                <a16:creationId xmlns:a16="http://schemas.microsoft.com/office/drawing/2014/main" id="{7451D371-7876-4344-AF8E-03664CEF0F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12256" y="3073277"/>
            <a:ext cx="711446" cy="711446"/>
          </a:xfrm>
          <a:prstGeom prst="rect">
            <a:avLst/>
          </a:prstGeom>
        </p:spPr>
      </p:pic>
      <p:sp>
        <p:nvSpPr>
          <p:cNvPr id="15" name="ZoneTexte 14">
            <a:extLst>
              <a:ext uri="{FF2B5EF4-FFF2-40B4-BE49-F238E27FC236}">
                <a16:creationId xmlns:a16="http://schemas.microsoft.com/office/drawing/2014/main" id="{124CB186-8CEE-4C5F-865A-207722F70DB6}"/>
              </a:ext>
            </a:extLst>
          </p:cNvPr>
          <p:cNvSpPr txBox="1"/>
          <p:nvPr/>
        </p:nvSpPr>
        <p:spPr>
          <a:xfrm>
            <a:off x="1424975" y="4817594"/>
            <a:ext cx="10081226" cy="1446550"/>
          </a:xfrm>
          <a:prstGeom prst="rect">
            <a:avLst/>
          </a:prstGeom>
          <a:noFill/>
        </p:spPr>
        <p:txBody>
          <a:bodyPr wrap="square" rtlCol="0">
            <a:spAutoFit/>
          </a:bodyPr>
          <a:lstStyle/>
          <a:p>
            <a:r>
              <a:rPr lang="fr-FR" sz="2000" dirty="0"/>
              <a:t>≡ « prestation de soins dispensés par un professionnel de la santé à un patient en présentiel, avec l’intervention à distance d’un autre professionnel » (≈ KCE)</a:t>
            </a:r>
          </a:p>
          <a:p>
            <a:endParaRPr lang="fr-FR" sz="800" dirty="0"/>
          </a:p>
          <a:p>
            <a:r>
              <a:rPr lang="fr-FR" sz="2000" dirty="0"/>
              <a:t>* recours à la technologie </a:t>
            </a:r>
          </a:p>
          <a:p>
            <a:r>
              <a:rPr lang="fr-FR" sz="2000" dirty="0"/>
              <a:t>* distanciation physique pour l’un des acteurs professionnels  </a:t>
            </a:r>
            <a:endParaRPr lang="fr-BE" sz="2000" dirty="0"/>
          </a:p>
        </p:txBody>
      </p:sp>
      <p:sp>
        <p:nvSpPr>
          <p:cNvPr id="17" name="Titel 1">
            <a:extLst>
              <a:ext uri="{FF2B5EF4-FFF2-40B4-BE49-F238E27FC236}">
                <a16:creationId xmlns:a16="http://schemas.microsoft.com/office/drawing/2014/main" id="{8C1487DF-7237-4A1B-B864-E5C8164B1D42}"/>
              </a:ext>
            </a:extLst>
          </p:cNvPr>
          <p:cNvSpPr>
            <a:spLocks noGrp="1"/>
          </p:cNvSpPr>
          <p:nvPr>
            <p:ph type="title"/>
          </p:nvPr>
        </p:nvSpPr>
        <p:spPr>
          <a:xfrm>
            <a:off x="1925373" y="326242"/>
            <a:ext cx="9939249" cy="1485900"/>
          </a:xfrm>
        </p:spPr>
        <p:txBody>
          <a:bodyPr>
            <a:normAutofit/>
          </a:bodyPr>
          <a:lstStyle/>
          <a:p>
            <a:r>
              <a:rPr lang="fr-FR" sz="3200" b="1" cap="small" dirty="0">
                <a:solidFill>
                  <a:schemeClr val="accent5">
                    <a:lumMod val="50000"/>
                  </a:schemeClr>
                </a:solidFill>
                <a:latin typeface="Calibri" panose="020F0502020204030204" pitchFamily="34" charset="0"/>
                <a:cs typeface="Calibri" panose="020F0502020204030204" pitchFamily="34" charset="0"/>
              </a:rPr>
              <a:t>Colloque singulier et ses déclinaisons à l’ère du numérique</a:t>
            </a:r>
            <a:br>
              <a:rPr lang="nl-BE" sz="3200" dirty="0"/>
            </a:br>
            <a:r>
              <a:rPr lang="nl-BE" sz="3200" dirty="0"/>
              <a:t> </a:t>
            </a:r>
          </a:p>
        </p:txBody>
      </p:sp>
    </p:spTree>
    <p:extLst>
      <p:ext uri="{BB962C8B-B14F-4D97-AF65-F5344CB8AC3E}">
        <p14:creationId xmlns:p14="http://schemas.microsoft.com/office/powerpoint/2010/main" val="3406399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0202F45-8A31-4353-9FFB-B38F0FC71B03}"/>
              </a:ext>
            </a:extLst>
          </p:cNvPr>
          <p:cNvSpPr/>
          <p:nvPr/>
        </p:nvSpPr>
        <p:spPr>
          <a:xfrm rot="1850414">
            <a:off x="3156815" y="2056775"/>
            <a:ext cx="3130444" cy="1050685"/>
          </a:xfrm>
          <a:prstGeom prst="rect">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Ovaal 8" descr="Tweede laag hiërarchie kleur grote cirkel">
            <a:extLst>
              <a:ext uri="{FF2B5EF4-FFF2-40B4-BE49-F238E27FC236}">
                <a16:creationId xmlns:a16="http://schemas.microsoft.com/office/drawing/2014/main" id="{E841F2C1-4C88-47FB-AF24-EAC007AD00CE}"/>
              </a:ext>
            </a:extLst>
          </p:cNvPr>
          <p:cNvSpPr/>
          <p:nvPr/>
        </p:nvSpPr>
        <p:spPr>
          <a:xfrm>
            <a:off x="5529745" y="2889553"/>
            <a:ext cx="1152561" cy="1050685"/>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9" name="Ovaal 8" descr="Tweede laag hiërarchie kleur grote cirkel">
            <a:extLst>
              <a:ext uri="{FF2B5EF4-FFF2-40B4-BE49-F238E27FC236}">
                <a16:creationId xmlns:a16="http://schemas.microsoft.com/office/drawing/2014/main" id="{18D6F9AF-0052-4566-943C-4A4E5152C135}"/>
              </a:ext>
            </a:extLst>
          </p:cNvPr>
          <p:cNvSpPr/>
          <p:nvPr/>
        </p:nvSpPr>
        <p:spPr>
          <a:xfrm>
            <a:off x="6406138" y="2877776"/>
            <a:ext cx="1152561" cy="10506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pic>
        <p:nvPicPr>
          <p:cNvPr id="18" name="Graphique 17" descr="Nouveau fauteuil roulant">
            <a:extLst>
              <a:ext uri="{FF2B5EF4-FFF2-40B4-BE49-F238E27FC236}">
                <a16:creationId xmlns:a16="http://schemas.microsoft.com/office/drawing/2014/main" id="{314CFE2A-C022-464D-806E-B4A5734F97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04888" y="3041853"/>
            <a:ext cx="750736" cy="750736"/>
          </a:xfrm>
          <a:prstGeom prst="rect">
            <a:avLst/>
          </a:prstGeom>
        </p:spPr>
      </p:pic>
      <p:sp>
        <p:nvSpPr>
          <p:cNvPr id="20" name="Ovaal 8" descr="Tweede laag hiërarchie kleur grote cirkel">
            <a:extLst>
              <a:ext uri="{FF2B5EF4-FFF2-40B4-BE49-F238E27FC236}">
                <a16:creationId xmlns:a16="http://schemas.microsoft.com/office/drawing/2014/main" id="{9F26630D-AF32-4F6C-A549-EFC6DA5E390C}"/>
              </a:ext>
            </a:extLst>
          </p:cNvPr>
          <p:cNvSpPr/>
          <p:nvPr/>
        </p:nvSpPr>
        <p:spPr>
          <a:xfrm>
            <a:off x="2839186" y="1274043"/>
            <a:ext cx="1152561" cy="10506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grpSp>
        <p:nvGrpSpPr>
          <p:cNvPr id="4" name="Groep 3" descr="Kleine cirkel met een 2 erin om aan te geven dat dit stap 2 is">
            <a:extLst>
              <a:ext uri="{FF2B5EF4-FFF2-40B4-BE49-F238E27FC236}">
                <a16:creationId xmlns:a16="http://schemas.microsoft.com/office/drawing/2014/main" id="{EE816418-7196-4927-B0A9-2F7BAE65CBC8}"/>
              </a:ext>
            </a:extLst>
          </p:cNvPr>
          <p:cNvGrpSpPr/>
          <p:nvPr/>
        </p:nvGrpSpPr>
        <p:grpSpPr bwMode="blackWhite">
          <a:xfrm>
            <a:off x="1109663" y="297995"/>
            <a:ext cx="707073" cy="714649"/>
            <a:chOff x="7025069" y="711274"/>
            <a:chExt cx="409838" cy="409838"/>
          </a:xfrm>
          <a:solidFill>
            <a:schemeClr val="accent3"/>
          </a:solidFill>
        </p:grpSpPr>
        <p:sp>
          <p:nvSpPr>
            <p:cNvPr id="5" name="Ovaal 4" descr="Kleine cirkel">
              <a:extLst>
                <a:ext uri="{FF2B5EF4-FFF2-40B4-BE49-F238E27FC236}">
                  <a16:creationId xmlns:a16="http://schemas.microsoft.com/office/drawing/2014/main" id="{7BC33FF8-5362-4180-8D8E-1E57B28CA78C}"/>
                </a:ext>
              </a:extLst>
            </p:cNvPr>
            <p:cNvSpPr/>
            <p:nvPr/>
          </p:nvSpPr>
          <p:spPr bwMode="blackWhite">
            <a:xfrm>
              <a:off x="7025069" y="711274"/>
              <a:ext cx="409838" cy="409838"/>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6" name="Tekstvak 5" descr="Cijfer 2">
              <a:extLst>
                <a:ext uri="{FF2B5EF4-FFF2-40B4-BE49-F238E27FC236}">
                  <a16:creationId xmlns:a16="http://schemas.microsoft.com/office/drawing/2014/main" id="{6B50356D-0826-4C9B-B97A-D13B8AB11A20}"/>
                </a:ext>
              </a:extLst>
            </p:cNvPr>
            <p:cNvSpPr txBox="1">
              <a:spLocks noChangeAspect="1"/>
            </p:cNvSpPr>
            <p:nvPr/>
          </p:nvSpPr>
          <p:spPr bwMode="blackWhite">
            <a:xfrm>
              <a:off x="7088038" y="783815"/>
              <a:ext cx="283899" cy="264756"/>
            </a:xfrm>
            <a:prstGeom prst="rect">
              <a:avLst/>
            </a:prstGeom>
            <a:grpFill/>
            <a:ln>
              <a:solidFill>
                <a:schemeClr val="accent3"/>
              </a:solidFill>
            </a:ln>
          </p:spPr>
          <p:txBody>
            <a:bodyPr wrap="square" rtlCol="0">
              <a:spAutoFit/>
            </a:bodyPr>
            <a:lstStyle/>
            <a:p>
              <a:pPr algn="ctr" rtl="0"/>
              <a:r>
                <a:rPr lang="nl-NL" sz="2400" dirty="0">
                  <a:solidFill>
                    <a:schemeClr val="bg1"/>
                  </a:solidFill>
                  <a:latin typeface="Segoe UI Semibold" panose="020B0702040204020203" pitchFamily="34" charset="0"/>
                  <a:cs typeface="Segoe UI Semibold" panose="020B0702040204020203" pitchFamily="34" charset="0"/>
                </a:rPr>
                <a:t>1</a:t>
              </a:r>
            </a:p>
          </p:txBody>
        </p:sp>
      </p:grpSp>
      <p:pic>
        <p:nvPicPr>
          <p:cNvPr id="16" name="Graphique 15" descr="Docteur">
            <a:extLst>
              <a:ext uri="{FF2B5EF4-FFF2-40B4-BE49-F238E27FC236}">
                <a16:creationId xmlns:a16="http://schemas.microsoft.com/office/drawing/2014/main" id="{EDA1AAFB-F5F1-40FD-86A5-D4EB7DB7FB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37934" y="1364289"/>
            <a:ext cx="755063" cy="755063"/>
          </a:xfrm>
          <a:prstGeom prst="rect">
            <a:avLst/>
          </a:prstGeom>
        </p:spPr>
      </p:pic>
      <p:sp>
        <p:nvSpPr>
          <p:cNvPr id="10" name="ZoneTexte 9">
            <a:extLst>
              <a:ext uri="{FF2B5EF4-FFF2-40B4-BE49-F238E27FC236}">
                <a16:creationId xmlns:a16="http://schemas.microsoft.com/office/drawing/2014/main" id="{15D7A891-70A5-4189-AA06-410E82F12F95}"/>
              </a:ext>
            </a:extLst>
          </p:cNvPr>
          <p:cNvSpPr txBox="1"/>
          <p:nvPr/>
        </p:nvSpPr>
        <p:spPr>
          <a:xfrm>
            <a:off x="5351549" y="4218371"/>
            <a:ext cx="2458686" cy="954107"/>
          </a:xfrm>
          <a:prstGeom prst="rect">
            <a:avLst/>
          </a:prstGeom>
          <a:noFill/>
        </p:spPr>
        <p:txBody>
          <a:bodyPr wrap="none" rtlCol="0">
            <a:spAutoFit/>
          </a:bodyPr>
          <a:lstStyle/>
          <a:p>
            <a:r>
              <a:rPr lang="fr-FR" sz="2800" dirty="0"/>
              <a:t>télé-monitoring</a:t>
            </a:r>
          </a:p>
          <a:p>
            <a:r>
              <a:rPr lang="fr-FR" sz="2800" dirty="0"/>
              <a:t> </a:t>
            </a:r>
            <a:endParaRPr lang="fr-BE" sz="2800" dirty="0"/>
          </a:p>
        </p:txBody>
      </p:sp>
      <p:pic>
        <p:nvPicPr>
          <p:cNvPr id="17" name="Graphique 16" descr="USB">
            <a:extLst>
              <a:ext uri="{FF2B5EF4-FFF2-40B4-BE49-F238E27FC236}">
                <a16:creationId xmlns:a16="http://schemas.microsoft.com/office/drawing/2014/main" id="{3CC9432A-8B87-49B5-8500-C669E14E1B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66715" y="3185427"/>
            <a:ext cx="494511" cy="494511"/>
          </a:xfrm>
          <a:prstGeom prst="rect">
            <a:avLst/>
          </a:prstGeom>
        </p:spPr>
      </p:pic>
      <p:pic>
        <p:nvPicPr>
          <p:cNvPr id="22" name="Graphique 21" descr="Smartphone">
            <a:extLst>
              <a:ext uri="{FF2B5EF4-FFF2-40B4-BE49-F238E27FC236}">
                <a16:creationId xmlns:a16="http://schemas.microsoft.com/office/drawing/2014/main" id="{C1B44F1D-2544-42D2-B85B-4B4EABD329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00242" y="3138202"/>
            <a:ext cx="597992" cy="597992"/>
          </a:xfrm>
          <a:prstGeom prst="rect">
            <a:avLst/>
          </a:prstGeom>
        </p:spPr>
      </p:pic>
      <p:sp>
        <p:nvSpPr>
          <p:cNvPr id="27" name="Rectangle 26">
            <a:extLst>
              <a:ext uri="{FF2B5EF4-FFF2-40B4-BE49-F238E27FC236}">
                <a16:creationId xmlns:a16="http://schemas.microsoft.com/office/drawing/2014/main" id="{F8F5A1AF-4CDA-4734-A608-A5C4D8495433}"/>
              </a:ext>
            </a:extLst>
          </p:cNvPr>
          <p:cNvSpPr/>
          <p:nvPr/>
        </p:nvSpPr>
        <p:spPr>
          <a:xfrm rot="1949523">
            <a:off x="3997171" y="1572702"/>
            <a:ext cx="77639" cy="1164570"/>
          </a:xfrm>
          <a:prstGeom prst="rect">
            <a:avLst/>
          </a:prstGeom>
          <a:solidFill>
            <a:srgbClr val="EBE7DD"/>
          </a:solidFill>
          <a:ln>
            <a:solidFill>
              <a:srgbClr val="EBE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Rectangle 27">
            <a:extLst>
              <a:ext uri="{FF2B5EF4-FFF2-40B4-BE49-F238E27FC236}">
                <a16:creationId xmlns:a16="http://schemas.microsoft.com/office/drawing/2014/main" id="{DDF9358D-D246-4F4A-804F-EB6684B25461}"/>
              </a:ext>
            </a:extLst>
          </p:cNvPr>
          <p:cNvSpPr/>
          <p:nvPr/>
        </p:nvSpPr>
        <p:spPr>
          <a:xfrm rot="1949523">
            <a:off x="4219693" y="1785941"/>
            <a:ext cx="77639" cy="1164570"/>
          </a:xfrm>
          <a:prstGeom prst="rect">
            <a:avLst/>
          </a:prstGeom>
          <a:solidFill>
            <a:srgbClr val="EBE7DD"/>
          </a:solidFill>
          <a:ln>
            <a:solidFill>
              <a:srgbClr val="EBE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Rectangle 29">
            <a:extLst>
              <a:ext uri="{FF2B5EF4-FFF2-40B4-BE49-F238E27FC236}">
                <a16:creationId xmlns:a16="http://schemas.microsoft.com/office/drawing/2014/main" id="{E863ABE0-C2CF-4050-86F9-DFF49B159AD8}"/>
              </a:ext>
            </a:extLst>
          </p:cNvPr>
          <p:cNvSpPr/>
          <p:nvPr/>
        </p:nvSpPr>
        <p:spPr>
          <a:xfrm rot="1949523">
            <a:off x="4518082" y="1882477"/>
            <a:ext cx="77639" cy="1164570"/>
          </a:xfrm>
          <a:prstGeom prst="rect">
            <a:avLst/>
          </a:prstGeom>
          <a:solidFill>
            <a:srgbClr val="EBE7DD"/>
          </a:solidFill>
          <a:ln>
            <a:solidFill>
              <a:srgbClr val="EBE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1" name="Rectangle 30">
            <a:extLst>
              <a:ext uri="{FF2B5EF4-FFF2-40B4-BE49-F238E27FC236}">
                <a16:creationId xmlns:a16="http://schemas.microsoft.com/office/drawing/2014/main" id="{1D20603C-2D80-42E6-BF82-BAC946290E2A}"/>
              </a:ext>
            </a:extLst>
          </p:cNvPr>
          <p:cNvSpPr/>
          <p:nvPr/>
        </p:nvSpPr>
        <p:spPr>
          <a:xfrm rot="1949523">
            <a:off x="4795512" y="2002410"/>
            <a:ext cx="77639" cy="1164570"/>
          </a:xfrm>
          <a:prstGeom prst="rect">
            <a:avLst/>
          </a:prstGeom>
          <a:solidFill>
            <a:srgbClr val="EBE7DD"/>
          </a:solidFill>
          <a:ln>
            <a:solidFill>
              <a:srgbClr val="EBE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Rectangle 31">
            <a:extLst>
              <a:ext uri="{FF2B5EF4-FFF2-40B4-BE49-F238E27FC236}">
                <a16:creationId xmlns:a16="http://schemas.microsoft.com/office/drawing/2014/main" id="{70F6D362-7B32-4E4E-A432-9354158F19BA}"/>
              </a:ext>
            </a:extLst>
          </p:cNvPr>
          <p:cNvSpPr/>
          <p:nvPr/>
        </p:nvSpPr>
        <p:spPr>
          <a:xfrm rot="1949523">
            <a:off x="5045286" y="2146213"/>
            <a:ext cx="77639" cy="1164570"/>
          </a:xfrm>
          <a:prstGeom prst="rect">
            <a:avLst/>
          </a:prstGeom>
          <a:solidFill>
            <a:srgbClr val="EBE7DD"/>
          </a:solidFill>
          <a:ln>
            <a:solidFill>
              <a:srgbClr val="EBE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Rectangle 32">
            <a:extLst>
              <a:ext uri="{FF2B5EF4-FFF2-40B4-BE49-F238E27FC236}">
                <a16:creationId xmlns:a16="http://schemas.microsoft.com/office/drawing/2014/main" id="{8F9BA877-9408-41EA-BF8B-D5C8D76CF127}"/>
              </a:ext>
            </a:extLst>
          </p:cNvPr>
          <p:cNvSpPr/>
          <p:nvPr/>
        </p:nvSpPr>
        <p:spPr>
          <a:xfrm rot="1949523">
            <a:off x="5259673" y="2297932"/>
            <a:ext cx="77639" cy="1164570"/>
          </a:xfrm>
          <a:prstGeom prst="rect">
            <a:avLst/>
          </a:prstGeom>
          <a:solidFill>
            <a:srgbClr val="EBE7DD"/>
          </a:solidFill>
          <a:ln>
            <a:solidFill>
              <a:srgbClr val="EBE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4" name="Rectangle 33">
            <a:extLst>
              <a:ext uri="{FF2B5EF4-FFF2-40B4-BE49-F238E27FC236}">
                <a16:creationId xmlns:a16="http://schemas.microsoft.com/office/drawing/2014/main" id="{3CEF741E-221A-4540-8992-0BC518399FDC}"/>
              </a:ext>
            </a:extLst>
          </p:cNvPr>
          <p:cNvSpPr/>
          <p:nvPr/>
        </p:nvSpPr>
        <p:spPr>
          <a:xfrm rot="1949523">
            <a:off x="5446124" y="2523738"/>
            <a:ext cx="77639" cy="1164570"/>
          </a:xfrm>
          <a:prstGeom prst="rect">
            <a:avLst/>
          </a:prstGeom>
          <a:solidFill>
            <a:srgbClr val="EBE7DD"/>
          </a:solidFill>
          <a:ln>
            <a:solidFill>
              <a:srgbClr val="EBE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ZoneTexte 22">
            <a:extLst>
              <a:ext uri="{FF2B5EF4-FFF2-40B4-BE49-F238E27FC236}">
                <a16:creationId xmlns:a16="http://schemas.microsoft.com/office/drawing/2014/main" id="{D35B30C1-BEE5-4201-8374-A353AB0FBCB9}"/>
              </a:ext>
            </a:extLst>
          </p:cNvPr>
          <p:cNvSpPr txBox="1"/>
          <p:nvPr/>
        </p:nvSpPr>
        <p:spPr>
          <a:xfrm>
            <a:off x="1638299" y="4912993"/>
            <a:ext cx="9667875" cy="1754326"/>
          </a:xfrm>
          <a:prstGeom prst="rect">
            <a:avLst/>
          </a:prstGeom>
          <a:noFill/>
        </p:spPr>
        <p:txBody>
          <a:bodyPr wrap="square" rtlCol="0">
            <a:spAutoFit/>
          </a:bodyPr>
          <a:lstStyle/>
          <a:p>
            <a:r>
              <a:rPr lang="fr-FR" sz="2000" dirty="0"/>
              <a:t>≡ « contrôle et suivi des paramètres de santé du patient par un professionnel de la santé à l’aide de technologies </a:t>
            </a:r>
            <a:r>
              <a:rPr lang="fr-FR" sz="2000" i="1" dirty="0"/>
              <a:t>m-</a:t>
            </a:r>
            <a:r>
              <a:rPr lang="fr-FR" sz="2000" i="1" dirty="0" err="1"/>
              <a:t>health</a:t>
            </a:r>
            <a:r>
              <a:rPr lang="fr-FR" sz="2000" dirty="0"/>
              <a:t> » (≈ KCE)</a:t>
            </a:r>
          </a:p>
          <a:p>
            <a:endParaRPr lang="fr-FR" sz="800" dirty="0"/>
          </a:p>
          <a:p>
            <a:r>
              <a:rPr lang="fr-FR" sz="2000" dirty="0"/>
              <a:t>* recours à la technologie </a:t>
            </a:r>
          </a:p>
          <a:p>
            <a:r>
              <a:rPr lang="fr-FR" sz="2000" dirty="0"/>
              <a:t>* distanciation physique</a:t>
            </a:r>
          </a:p>
          <a:p>
            <a:r>
              <a:rPr lang="fr-FR" sz="2000" dirty="0"/>
              <a:t>* prise en charge asynchrone </a:t>
            </a:r>
            <a:endParaRPr lang="fr-BE" sz="2000" dirty="0"/>
          </a:p>
        </p:txBody>
      </p:sp>
      <p:sp>
        <p:nvSpPr>
          <p:cNvPr id="26" name="Titel 1">
            <a:extLst>
              <a:ext uri="{FF2B5EF4-FFF2-40B4-BE49-F238E27FC236}">
                <a16:creationId xmlns:a16="http://schemas.microsoft.com/office/drawing/2014/main" id="{57330F30-9F04-4DE3-BA3D-DEFE9B6C2037}"/>
              </a:ext>
            </a:extLst>
          </p:cNvPr>
          <p:cNvSpPr>
            <a:spLocks noGrp="1"/>
          </p:cNvSpPr>
          <p:nvPr>
            <p:ph type="title"/>
          </p:nvPr>
        </p:nvSpPr>
        <p:spPr>
          <a:xfrm>
            <a:off x="1925373" y="326242"/>
            <a:ext cx="9939249" cy="1485900"/>
          </a:xfrm>
        </p:spPr>
        <p:txBody>
          <a:bodyPr>
            <a:normAutofit/>
          </a:bodyPr>
          <a:lstStyle/>
          <a:p>
            <a:r>
              <a:rPr lang="fr-FR" sz="3200" b="1" cap="small" dirty="0">
                <a:solidFill>
                  <a:schemeClr val="accent5">
                    <a:lumMod val="50000"/>
                  </a:schemeClr>
                </a:solidFill>
                <a:latin typeface="Calibri" panose="020F0502020204030204" pitchFamily="34" charset="0"/>
                <a:cs typeface="Calibri" panose="020F0502020204030204" pitchFamily="34" charset="0"/>
              </a:rPr>
              <a:t>Colloque singulier et ses déclinaisons à l’ère du numérique</a:t>
            </a:r>
            <a:br>
              <a:rPr lang="nl-BE" sz="3200" dirty="0"/>
            </a:br>
            <a:r>
              <a:rPr lang="nl-BE" sz="3200" dirty="0"/>
              <a:t> </a:t>
            </a:r>
          </a:p>
        </p:txBody>
      </p:sp>
    </p:spTree>
    <p:extLst>
      <p:ext uri="{BB962C8B-B14F-4D97-AF65-F5344CB8AC3E}">
        <p14:creationId xmlns:p14="http://schemas.microsoft.com/office/powerpoint/2010/main" val="698343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al 8" descr="Tweede laag hiërarchie kleur grote cirkel">
            <a:extLst>
              <a:ext uri="{FF2B5EF4-FFF2-40B4-BE49-F238E27FC236}">
                <a16:creationId xmlns:a16="http://schemas.microsoft.com/office/drawing/2014/main" id="{18D6F9AF-0052-4566-943C-4A4E5152C135}"/>
              </a:ext>
            </a:extLst>
          </p:cNvPr>
          <p:cNvSpPr/>
          <p:nvPr/>
        </p:nvSpPr>
        <p:spPr>
          <a:xfrm>
            <a:off x="8546910" y="4749115"/>
            <a:ext cx="1152561" cy="10506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pic>
        <p:nvPicPr>
          <p:cNvPr id="18" name="Graphique 17" descr="Nouveau fauteuil roulant">
            <a:extLst>
              <a:ext uri="{FF2B5EF4-FFF2-40B4-BE49-F238E27FC236}">
                <a16:creationId xmlns:a16="http://schemas.microsoft.com/office/drawing/2014/main" id="{314CFE2A-C022-464D-806E-B4A5734F97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5660" y="4913192"/>
            <a:ext cx="750736" cy="750736"/>
          </a:xfrm>
          <a:prstGeom prst="rect">
            <a:avLst/>
          </a:prstGeom>
        </p:spPr>
      </p:pic>
      <p:sp>
        <p:nvSpPr>
          <p:cNvPr id="20" name="Ovaal 8" descr="Tweede laag hiërarchie kleur grote cirkel">
            <a:extLst>
              <a:ext uri="{FF2B5EF4-FFF2-40B4-BE49-F238E27FC236}">
                <a16:creationId xmlns:a16="http://schemas.microsoft.com/office/drawing/2014/main" id="{9F26630D-AF32-4F6C-A549-EFC6DA5E390C}"/>
              </a:ext>
            </a:extLst>
          </p:cNvPr>
          <p:cNvSpPr/>
          <p:nvPr/>
        </p:nvSpPr>
        <p:spPr>
          <a:xfrm>
            <a:off x="3489043" y="1587819"/>
            <a:ext cx="1152561" cy="10506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grpSp>
        <p:nvGrpSpPr>
          <p:cNvPr id="4" name="Groep 3" descr="Kleine cirkel met een 2 erin om aan te geven dat dit stap 2 is">
            <a:extLst>
              <a:ext uri="{FF2B5EF4-FFF2-40B4-BE49-F238E27FC236}">
                <a16:creationId xmlns:a16="http://schemas.microsoft.com/office/drawing/2014/main" id="{EE816418-7196-4927-B0A9-2F7BAE65CBC8}"/>
              </a:ext>
            </a:extLst>
          </p:cNvPr>
          <p:cNvGrpSpPr/>
          <p:nvPr/>
        </p:nvGrpSpPr>
        <p:grpSpPr bwMode="blackWhite">
          <a:xfrm>
            <a:off x="1109663" y="297995"/>
            <a:ext cx="707073" cy="714649"/>
            <a:chOff x="7025069" y="711274"/>
            <a:chExt cx="409838" cy="409838"/>
          </a:xfrm>
          <a:solidFill>
            <a:schemeClr val="accent3"/>
          </a:solidFill>
        </p:grpSpPr>
        <p:sp>
          <p:nvSpPr>
            <p:cNvPr id="5" name="Ovaal 4" descr="Kleine cirkel">
              <a:extLst>
                <a:ext uri="{FF2B5EF4-FFF2-40B4-BE49-F238E27FC236}">
                  <a16:creationId xmlns:a16="http://schemas.microsoft.com/office/drawing/2014/main" id="{7BC33FF8-5362-4180-8D8E-1E57B28CA78C}"/>
                </a:ext>
              </a:extLst>
            </p:cNvPr>
            <p:cNvSpPr/>
            <p:nvPr/>
          </p:nvSpPr>
          <p:spPr bwMode="blackWhite">
            <a:xfrm>
              <a:off x="7025069" y="711274"/>
              <a:ext cx="409838" cy="409838"/>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6" name="Tekstvak 5" descr="Cijfer 2">
              <a:extLst>
                <a:ext uri="{FF2B5EF4-FFF2-40B4-BE49-F238E27FC236}">
                  <a16:creationId xmlns:a16="http://schemas.microsoft.com/office/drawing/2014/main" id="{6B50356D-0826-4C9B-B97A-D13B8AB11A20}"/>
                </a:ext>
              </a:extLst>
            </p:cNvPr>
            <p:cNvSpPr txBox="1">
              <a:spLocks noChangeAspect="1"/>
            </p:cNvSpPr>
            <p:nvPr/>
          </p:nvSpPr>
          <p:spPr bwMode="blackWhite">
            <a:xfrm>
              <a:off x="7088038" y="783815"/>
              <a:ext cx="283899" cy="264756"/>
            </a:xfrm>
            <a:prstGeom prst="rect">
              <a:avLst/>
            </a:prstGeom>
            <a:grpFill/>
            <a:ln>
              <a:solidFill>
                <a:schemeClr val="accent3"/>
              </a:solidFill>
            </a:ln>
          </p:spPr>
          <p:txBody>
            <a:bodyPr wrap="square" rtlCol="0">
              <a:spAutoFit/>
            </a:bodyPr>
            <a:lstStyle/>
            <a:p>
              <a:pPr algn="ctr" rtl="0"/>
              <a:r>
                <a:rPr lang="nl-NL" sz="2400" dirty="0">
                  <a:solidFill>
                    <a:schemeClr val="bg1"/>
                  </a:solidFill>
                  <a:latin typeface="Segoe UI Semibold" panose="020B0702040204020203" pitchFamily="34" charset="0"/>
                  <a:cs typeface="Segoe UI Semibold" panose="020B0702040204020203" pitchFamily="34" charset="0"/>
                </a:rPr>
                <a:t>2</a:t>
              </a:r>
            </a:p>
          </p:txBody>
        </p:sp>
      </p:grpSp>
      <p:sp>
        <p:nvSpPr>
          <p:cNvPr id="7" name="Titel 1">
            <a:extLst>
              <a:ext uri="{FF2B5EF4-FFF2-40B4-BE49-F238E27FC236}">
                <a16:creationId xmlns:a16="http://schemas.microsoft.com/office/drawing/2014/main" id="{DA7D2B02-FF6B-480D-BAC2-A8A679868648}"/>
              </a:ext>
            </a:extLst>
          </p:cNvPr>
          <p:cNvSpPr>
            <a:spLocks noGrp="1"/>
          </p:cNvSpPr>
          <p:nvPr>
            <p:ph type="title"/>
          </p:nvPr>
        </p:nvSpPr>
        <p:spPr>
          <a:xfrm>
            <a:off x="1925373" y="326242"/>
            <a:ext cx="8552858" cy="1485900"/>
          </a:xfrm>
        </p:spPr>
        <p:txBody>
          <a:bodyPr>
            <a:normAutofit/>
          </a:bodyPr>
          <a:lstStyle/>
          <a:p>
            <a:r>
              <a:rPr lang="fr-FR" sz="3200" b="1" cap="small" dirty="0">
                <a:solidFill>
                  <a:schemeClr val="accent5">
                    <a:lumMod val="50000"/>
                  </a:schemeClr>
                </a:solidFill>
                <a:latin typeface="Calibri" panose="020F0502020204030204" pitchFamily="34" charset="0"/>
                <a:cs typeface="Calibri" panose="020F0502020204030204" pitchFamily="34" charset="0"/>
              </a:rPr>
              <a:t>La santé numérique, ses paradigmes et ses enjeux</a:t>
            </a:r>
            <a:br>
              <a:rPr lang="fr-FR" sz="3200" dirty="0"/>
            </a:br>
            <a:r>
              <a:rPr lang="fr-FR" sz="3200" dirty="0"/>
              <a:t> </a:t>
            </a:r>
          </a:p>
        </p:txBody>
      </p:sp>
      <p:pic>
        <p:nvPicPr>
          <p:cNvPr id="16" name="Graphique 15" descr="Docteur">
            <a:extLst>
              <a:ext uri="{FF2B5EF4-FFF2-40B4-BE49-F238E27FC236}">
                <a16:creationId xmlns:a16="http://schemas.microsoft.com/office/drawing/2014/main" id="{EDA1AAFB-F5F1-40FD-86A5-D4EB7DB7FB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87791" y="1678065"/>
            <a:ext cx="755063" cy="755063"/>
          </a:xfrm>
          <a:prstGeom prst="rect">
            <a:avLst/>
          </a:prstGeom>
        </p:spPr>
      </p:pic>
      <p:sp>
        <p:nvSpPr>
          <p:cNvPr id="11" name="Flèche : droite 10">
            <a:extLst>
              <a:ext uri="{FF2B5EF4-FFF2-40B4-BE49-F238E27FC236}">
                <a16:creationId xmlns:a16="http://schemas.microsoft.com/office/drawing/2014/main" id="{6B4630AC-6E3D-4DD9-88AE-0D455BD2ACBA}"/>
              </a:ext>
            </a:extLst>
          </p:cNvPr>
          <p:cNvSpPr/>
          <p:nvPr/>
        </p:nvSpPr>
        <p:spPr>
          <a:xfrm rot="16200000">
            <a:off x="5795508" y="1641262"/>
            <a:ext cx="1460298" cy="534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Flèche : droite 11">
            <a:extLst>
              <a:ext uri="{FF2B5EF4-FFF2-40B4-BE49-F238E27FC236}">
                <a16:creationId xmlns:a16="http://schemas.microsoft.com/office/drawing/2014/main" id="{270BBDDA-7C84-4F37-A735-DE0EE340330A}"/>
              </a:ext>
            </a:extLst>
          </p:cNvPr>
          <p:cNvSpPr/>
          <p:nvPr/>
        </p:nvSpPr>
        <p:spPr>
          <a:xfrm rot="5400000">
            <a:off x="5795508" y="5069277"/>
            <a:ext cx="1460297" cy="534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Flèche : droite 12">
            <a:extLst>
              <a:ext uri="{FF2B5EF4-FFF2-40B4-BE49-F238E27FC236}">
                <a16:creationId xmlns:a16="http://schemas.microsoft.com/office/drawing/2014/main" id="{A3F5649F-BD40-4464-929B-0A05692A21B8}"/>
              </a:ext>
            </a:extLst>
          </p:cNvPr>
          <p:cNvSpPr/>
          <p:nvPr/>
        </p:nvSpPr>
        <p:spPr>
          <a:xfrm>
            <a:off x="7708710" y="3426767"/>
            <a:ext cx="2769521" cy="534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Flèche : droite 13">
            <a:extLst>
              <a:ext uri="{FF2B5EF4-FFF2-40B4-BE49-F238E27FC236}">
                <a16:creationId xmlns:a16="http://schemas.microsoft.com/office/drawing/2014/main" id="{2C93E655-F129-4519-974B-CE63382E5D8C}"/>
              </a:ext>
            </a:extLst>
          </p:cNvPr>
          <p:cNvSpPr/>
          <p:nvPr/>
        </p:nvSpPr>
        <p:spPr>
          <a:xfrm rot="10800000">
            <a:off x="2545392" y="3426763"/>
            <a:ext cx="2769522" cy="534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Ovaal 8" descr="Tweede laag hiërarchie kleur grote cirkel">
            <a:extLst>
              <a:ext uri="{FF2B5EF4-FFF2-40B4-BE49-F238E27FC236}">
                <a16:creationId xmlns:a16="http://schemas.microsoft.com/office/drawing/2014/main" id="{408425BF-BAC4-4BD2-B7E9-70F6D8305370}"/>
              </a:ext>
            </a:extLst>
          </p:cNvPr>
          <p:cNvSpPr/>
          <p:nvPr/>
        </p:nvSpPr>
        <p:spPr>
          <a:xfrm>
            <a:off x="5723610" y="2963661"/>
            <a:ext cx="1532068" cy="1460297"/>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3" name="ZoneTexte 2">
            <a:extLst>
              <a:ext uri="{FF2B5EF4-FFF2-40B4-BE49-F238E27FC236}">
                <a16:creationId xmlns:a16="http://schemas.microsoft.com/office/drawing/2014/main" id="{B8022898-F19A-47EF-8743-FB64B16DE190}"/>
              </a:ext>
            </a:extLst>
          </p:cNvPr>
          <p:cNvSpPr txBox="1"/>
          <p:nvPr/>
        </p:nvSpPr>
        <p:spPr>
          <a:xfrm>
            <a:off x="5695099" y="3145924"/>
            <a:ext cx="1589089" cy="830997"/>
          </a:xfrm>
          <a:prstGeom prst="rect">
            <a:avLst/>
          </a:prstGeom>
          <a:noFill/>
        </p:spPr>
        <p:txBody>
          <a:bodyPr wrap="none" rtlCol="0">
            <a:spAutoFit/>
          </a:bodyPr>
          <a:lstStyle/>
          <a:p>
            <a:pPr algn="ctr"/>
            <a:r>
              <a:rPr lang="fr-FR" sz="2400" dirty="0"/>
              <a:t>santé </a:t>
            </a:r>
          </a:p>
          <a:p>
            <a:pPr algn="ctr"/>
            <a:r>
              <a:rPr lang="fr-FR" sz="2400" dirty="0"/>
              <a:t>numérique</a:t>
            </a:r>
            <a:endParaRPr lang="fr-BE" sz="2400" dirty="0"/>
          </a:p>
        </p:txBody>
      </p:sp>
      <p:sp>
        <p:nvSpPr>
          <p:cNvPr id="21" name="ZoneTexte 20">
            <a:extLst>
              <a:ext uri="{FF2B5EF4-FFF2-40B4-BE49-F238E27FC236}">
                <a16:creationId xmlns:a16="http://schemas.microsoft.com/office/drawing/2014/main" id="{1E635061-B283-4BF9-89FC-3A1262960210}"/>
              </a:ext>
            </a:extLst>
          </p:cNvPr>
          <p:cNvSpPr txBox="1"/>
          <p:nvPr/>
        </p:nvSpPr>
        <p:spPr>
          <a:xfrm>
            <a:off x="7708710" y="1310692"/>
            <a:ext cx="9667875" cy="1138773"/>
          </a:xfrm>
          <a:prstGeom prst="rect">
            <a:avLst/>
          </a:prstGeom>
          <a:noFill/>
        </p:spPr>
        <p:txBody>
          <a:bodyPr wrap="square" rtlCol="0">
            <a:spAutoFit/>
          </a:bodyPr>
          <a:lstStyle/>
          <a:p>
            <a:endParaRPr lang="fr-FR" sz="800" dirty="0"/>
          </a:p>
          <a:p>
            <a:r>
              <a:rPr lang="fr-FR" sz="2000" dirty="0"/>
              <a:t>* recours à la technologie </a:t>
            </a:r>
          </a:p>
          <a:p>
            <a:r>
              <a:rPr lang="fr-FR" sz="2000" dirty="0"/>
              <a:t>* distorsion spatiale</a:t>
            </a:r>
          </a:p>
          <a:p>
            <a:r>
              <a:rPr lang="fr-FR" sz="2000" dirty="0"/>
              <a:t>* distorsion temporelle</a:t>
            </a:r>
            <a:endParaRPr lang="fr-BE" sz="2000" dirty="0"/>
          </a:p>
        </p:txBody>
      </p:sp>
      <p:sp>
        <p:nvSpPr>
          <p:cNvPr id="22" name="Ovaal 8" descr="Tweede laag hiërarchie kleur grote cirkel">
            <a:extLst>
              <a:ext uri="{FF2B5EF4-FFF2-40B4-BE49-F238E27FC236}">
                <a16:creationId xmlns:a16="http://schemas.microsoft.com/office/drawing/2014/main" id="{AC4F4BF9-4AA0-4261-93A5-330891CDBFDF}"/>
              </a:ext>
            </a:extLst>
          </p:cNvPr>
          <p:cNvSpPr/>
          <p:nvPr/>
        </p:nvSpPr>
        <p:spPr>
          <a:xfrm>
            <a:off x="2885531" y="4764434"/>
            <a:ext cx="1152561" cy="1050685"/>
          </a:xfrm>
          <a:prstGeom prst="ellipse">
            <a:avLst/>
          </a:prstGeom>
          <a:solidFill>
            <a:schemeClr val="bg1"/>
          </a:solidFill>
          <a:ln>
            <a:solidFill>
              <a:srgbClr val="4B7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cxnSp>
        <p:nvCxnSpPr>
          <p:cNvPr id="8" name="Connecteur droit 7">
            <a:extLst>
              <a:ext uri="{FF2B5EF4-FFF2-40B4-BE49-F238E27FC236}">
                <a16:creationId xmlns:a16="http://schemas.microsoft.com/office/drawing/2014/main" id="{027328E0-A917-420E-9910-7CC5E072B8EE}"/>
              </a:ext>
            </a:extLst>
          </p:cNvPr>
          <p:cNvCxnSpPr>
            <a:cxnSpLocks/>
          </p:cNvCxnSpPr>
          <p:nvPr/>
        </p:nvCxnSpPr>
        <p:spPr>
          <a:xfrm>
            <a:off x="3461811" y="4358719"/>
            <a:ext cx="0" cy="1866012"/>
          </a:xfrm>
          <a:prstGeom prst="line">
            <a:avLst/>
          </a:prstGeom>
          <a:ln w="38100">
            <a:solidFill>
              <a:srgbClr val="4B757D"/>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20C5A455-72AD-42ED-919C-6D986791BDCE}"/>
              </a:ext>
            </a:extLst>
          </p:cNvPr>
          <p:cNvCxnSpPr>
            <a:cxnSpLocks/>
          </p:cNvCxnSpPr>
          <p:nvPr/>
        </p:nvCxnSpPr>
        <p:spPr>
          <a:xfrm>
            <a:off x="2492115" y="5285500"/>
            <a:ext cx="2247980" cy="0"/>
          </a:xfrm>
          <a:prstGeom prst="line">
            <a:avLst/>
          </a:prstGeom>
          <a:ln w="38100">
            <a:solidFill>
              <a:srgbClr val="4B757D"/>
            </a:solidFill>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4E33FE92-E7E8-4860-8AEB-C5D64D8583A8}"/>
              </a:ext>
            </a:extLst>
          </p:cNvPr>
          <p:cNvSpPr txBox="1"/>
          <p:nvPr/>
        </p:nvSpPr>
        <p:spPr>
          <a:xfrm>
            <a:off x="1548988" y="4571547"/>
            <a:ext cx="1679604" cy="400110"/>
          </a:xfrm>
          <a:prstGeom prst="rect">
            <a:avLst/>
          </a:prstGeom>
          <a:noFill/>
        </p:spPr>
        <p:txBody>
          <a:bodyPr wrap="square" rtlCol="0">
            <a:spAutoFit/>
          </a:bodyPr>
          <a:lstStyle/>
          <a:p>
            <a:r>
              <a:rPr lang="fr-FR" sz="2000" dirty="0"/>
              <a:t>* confiance</a:t>
            </a:r>
            <a:endParaRPr lang="fr-BE" sz="2000" dirty="0"/>
          </a:p>
        </p:txBody>
      </p:sp>
      <p:sp>
        <p:nvSpPr>
          <p:cNvPr id="29" name="ZoneTexte 28">
            <a:extLst>
              <a:ext uri="{FF2B5EF4-FFF2-40B4-BE49-F238E27FC236}">
                <a16:creationId xmlns:a16="http://schemas.microsoft.com/office/drawing/2014/main" id="{CEF24E70-C23A-4436-9AC3-D9AB398F4BB6}"/>
              </a:ext>
            </a:extLst>
          </p:cNvPr>
          <p:cNvSpPr txBox="1"/>
          <p:nvPr/>
        </p:nvSpPr>
        <p:spPr>
          <a:xfrm>
            <a:off x="1010003" y="5512140"/>
            <a:ext cx="2272147" cy="400110"/>
          </a:xfrm>
          <a:prstGeom prst="rect">
            <a:avLst/>
          </a:prstGeom>
          <a:noFill/>
        </p:spPr>
        <p:txBody>
          <a:bodyPr wrap="square" rtlCol="0">
            <a:spAutoFit/>
          </a:bodyPr>
          <a:lstStyle/>
          <a:p>
            <a:r>
              <a:rPr lang="fr-FR" sz="2000" dirty="0"/>
              <a:t>* soins de santé</a:t>
            </a:r>
            <a:endParaRPr lang="fr-BE" sz="2000" dirty="0"/>
          </a:p>
        </p:txBody>
      </p:sp>
      <p:sp>
        <p:nvSpPr>
          <p:cNvPr id="30" name="ZoneTexte 29">
            <a:extLst>
              <a:ext uri="{FF2B5EF4-FFF2-40B4-BE49-F238E27FC236}">
                <a16:creationId xmlns:a16="http://schemas.microsoft.com/office/drawing/2014/main" id="{3F918610-C606-4217-B5E0-8BDC35743A07}"/>
              </a:ext>
            </a:extLst>
          </p:cNvPr>
          <p:cNvSpPr txBox="1"/>
          <p:nvPr/>
        </p:nvSpPr>
        <p:spPr>
          <a:xfrm>
            <a:off x="3947095" y="4588892"/>
            <a:ext cx="2111165" cy="400110"/>
          </a:xfrm>
          <a:prstGeom prst="rect">
            <a:avLst/>
          </a:prstGeom>
          <a:noFill/>
        </p:spPr>
        <p:txBody>
          <a:bodyPr wrap="square" rtlCol="0">
            <a:spAutoFit/>
          </a:bodyPr>
          <a:lstStyle/>
          <a:p>
            <a:r>
              <a:rPr lang="fr-FR" sz="2000" dirty="0"/>
              <a:t>* santé publique</a:t>
            </a:r>
            <a:endParaRPr lang="fr-BE" sz="2000" dirty="0"/>
          </a:p>
        </p:txBody>
      </p:sp>
      <p:sp>
        <p:nvSpPr>
          <p:cNvPr id="31" name="ZoneTexte 30">
            <a:extLst>
              <a:ext uri="{FF2B5EF4-FFF2-40B4-BE49-F238E27FC236}">
                <a16:creationId xmlns:a16="http://schemas.microsoft.com/office/drawing/2014/main" id="{DD28DFDC-F666-4917-8CE4-24007638B51E}"/>
              </a:ext>
            </a:extLst>
          </p:cNvPr>
          <p:cNvSpPr txBox="1"/>
          <p:nvPr/>
        </p:nvSpPr>
        <p:spPr>
          <a:xfrm>
            <a:off x="3947095" y="5479763"/>
            <a:ext cx="2606178" cy="400110"/>
          </a:xfrm>
          <a:prstGeom prst="rect">
            <a:avLst/>
          </a:prstGeom>
          <a:noFill/>
        </p:spPr>
        <p:txBody>
          <a:bodyPr wrap="square" rtlCol="0">
            <a:spAutoFit/>
          </a:bodyPr>
          <a:lstStyle/>
          <a:p>
            <a:r>
              <a:rPr lang="fr-FR" sz="2000" dirty="0"/>
              <a:t>* système de soins</a:t>
            </a:r>
            <a:endParaRPr lang="fr-BE" sz="2000" dirty="0"/>
          </a:p>
        </p:txBody>
      </p:sp>
    </p:spTree>
    <p:extLst>
      <p:ext uri="{BB962C8B-B14F-4D97-AF65-F5344CB8AC3E}">
        <p14:creationId xmlns:p14="http://schemas.microsoft.com/office/powerpoint/2010/main" val="2003716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54F568-E51C-459D-8521-05BD3BF983BA}"/>
              </a:ext>
            </a:extLst>
          </p:cNvPr>
          <p:cNvSpPr/>
          <p:nvPr/>
        </p:nvSpPr>
        <p:spPr>
          <a:xfrm rot="1850414">
            <a:off x="6168858" y="3465173"/>
            <a:ext cx="2825206" cy="1050685"/>
          </a:xfrm>
          <a:prstGeom prst="rect">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5" name="Rectangle 44">
            <a:extLst>
              <a:ext uri="{FF2B5EF4-FFF2-40B4-BE49-F238E27FC236}">
                <a16:creationId xmlns:a16="http://schemas.microsoft.com/office/drawing/2014/main" id="{6448F4C1-E722-4EC2-A519-64E72C277C66}"/>
              </a:ext>
            </a:extLst>
          </p:cNvPr>
          <p:cNvSpPr/>
          <p:nvPr/>
        </p:nvSpPr>
        <p:spPr>
          <a:xfrm rot="1949523">
            <a:off x="6987634" y="3059339"/>
            <a:ext cx="77639" cy="1164570"/>
          </a:xfrm>
          <a:prstGeom prst="rect">
            <a:avLst/>
          </a:prstGeom>
          <a:solidFill>
            <a:srgbClr val="EBE7DD"/>
          </a:solidFill>
          <a:ln>
            <a:solidFill>
              <a:srgbClr val="EBE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6" name="Rectangle 45">
            <a:extLst>
              <a:ext uri="{FF2B5EF4-FFF2-40B4-BE49-F238E27FC236}">
                <a16:creationId xmlns:a16="http://schemas.microsoft.com/office/drawing/2014/main" id="{BCDE6258-2338-4DDE-9BBB-F0C94E80BA9B}"/>
              </a:ext>
            </a:extLst>
          </p:cNvPr>
          <p:cNvSpPr/>
          <p:nvPr/>
        </p:nvSpPr>
        <p:spPr>
          <a:xfrm rot="1949523">
            <a:off x="7210156" y="3272578"/>
            <a:ext cx="77639" cy="1164570"/>
          </a:xfrm>
          <a:prstGeom prst="rect">
            <a:avLst/>
          </a:prstGeom>
          <a:solidFill>
            <a:srgbClr val="EBE7DD"/>
          </a:solidFill>
          <a:ln>
            <a:solidFill>
              <a:srgbClr val="EBE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7" name="Rectangle 46">
            <a:extLst>
              <a:ext uri="{FF2B5EF4-FFF2-40B4-BE49-F238E27FC236}">
                <a16:creationId xmlns:a16="http://schemas.microsoft.com/office/drawing/2014/main" id="{9DDE9919-D347-493A-ACA8-5FEB4554F783}"/>
              </a:ext>
            </a:extLst>
          </p:cNvPr>
          <p:cNvSpPr/>
          <p:nvPr/>
        </p:nvSpPr>
        <p:spPr>
          <a:xfrm rot="1949523">
            <a:off x="7508545" y="3369114"/>
            <a:ext cx="77639" cy="1164570"/>
          </a:xfrm>
          <a:prstGeom prst="rect">
            <a:avLst/>
          </a:prstGeom>
          <a:solidFill>
            <a:srgbClr val="EBE7DD"/>
          </a:solidFill>
          <a:ln>
            <a:solidFill>
              <a:srgbClr val="EBE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8" name="Rectangle 47">
            <a:extLst>
              <a:ext uri="{FF2B5EF4-FFF2-40B4-BE49-F238E27FC236}">
                <a16:creationId xmlns:a16="http://schemas.microsoft.com/office/drawing/2014/main" id="{E27FAA0E-C4C0-4BD9-BDD1-1271474F207A}"/>
              </a:ext>
            </a:extLst>
          </p:cNvPr>
          <p:cNvSpPr/>
          <p:nvPr/>
        </p:nvSpPr>
        <p:spPr>
          <a:xfrm rot="1949523">
            <a:off x="7785975" y="3489047"/>
            <a:ext cx="77639" cy="1164570"/>
          </a:xfrm>
          <a:prstGeom prst="rect">
            <a:avLst/>
          </a:prstGeom>
          <a:solidFill>
            <a:srgbClr val="EBE7DD"/>
          </a:solidFill>
          <a:ln>
            <a:solidFill>
              <a:srgbClr val="EBE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9" name="Rectangle 48">
            <a:extLst>
              <a:ext uri="{FF2B5EF4-FFF2-40B4-BE49-F238E27FC236}">
                <a16:creationId xmlns:a16="http://schemas.microsoft.com/office/drawing/2014/main" id="{7E404302-9DAB-4146-BD63-E4CAE675FC37}"/>
              </a:ext>
            </a:extLst>
          </p:cNvPr>
          <p:cNvSpPr/>
          <p:nvPr/>
        </p:nvSpPr>
        <p:spPr>
          <a:xfrm rot="1949523">
            <a:off x="8035749" y="3632850"/>
            <a:ext cx="77639" cy="1164570"/>
          </a:xfrm>
          <a:prstGeom prst="rect">
            <a:avLst/>
          </a:prstGeom>
          <a:solidFill>
            <a:srgbClr val="EBE7DD"/>
          </a:solidFill>
          <a:ln>
            <a:solidFill>
              <a:srgbClr val="EBE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0" name="Rectangle 49">
            <a:extLst>
              <a:ext uri="{FF2B5EF4-FFF2-40B4-BE49-F238E27FC236}">
                <a16:creationId xmlns:a16="http://schemas.microsoft.com/office/drawing/2014/main" id="{36468901-ECEF-4293-86FB-5919B2AA4FA7}"/>
              </a:ext>
            </a:extLst>
          </p:cNvPr>
          <p:cNvSpPr/>
          <p:nvPr/>
        </p:nvSpPr>
        <p:spPr>
          <a:xfrm rot="1949523">
            <a:off x="8250136" y="3784569"/>
            <a:ext cx="77639" cy="1164570"/>
          </a:xfrm>
          <a:prstGeom prst="rect">
            <a:avLst/>
          </a:prstGeom>
          <a:solidFill>
            <a:srgbClr val="EBE7DD"/>
          </a:solidFill>
          <a:ln>
            <a:solidFill>
              <a:srgbClr val="EBE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Rectangle 34">
            <a:extLst>
              <a:ext uri="{FF2B5EF4-FFF2-40B4-BE49-F238E27FC236}">
                <a16:creationId xmlns:a16="http://schemas.microsoft.com/office/drawing/2014/main" id="{30202F45-8A31-4353-9FFB-B38F0FC71B03}"/>
              </a:ext>
            </a:extLst>
          </p:cNvPr>
          <p:cNvSpPr/>
          <p:nvPr/>
        </p:nvSpPr>
        <p:spPr>
          <a:xfrm rot="1850414">
            <a:off x="3797521" y="2057299"/>
            <a:ext cx="2825206" cy="1050685"/>
          </a:xfrm>
          <a:prstGeom prst="rect">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Ovaal 8" descr="Tweede laag hiërarchie kleur grote cirkel">
            <a:extLst>
              <a:ext uri="{FF2B5EF4-FFF2-40B4-BE49-F238E27FC236}">
                <a16:creationId xmlns:a16="http://schemas.microsoft.com/office/drawing/2014/main" id="{18D6F9AF-0052-4566-943C-4A4E5152C135}"/>
              </a:ext>
            </a:extLst>
          </p:cNvPr>
          <p:cNvSpPr/>
          <p:nvPr/>
        </p:nvSpPr>
        <p:spPr>
          <a:xfrm>
            <a:off x="8323388" y="4266774"/>
            <a:ext cx="1152561" cy="10506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pic>
        <p:nvPicPr>
          <p:cNvPr id="18" name="Graphique 17" descr="Nouveau fauteuil roulant">
            <a:extLst>
              <a:ext uri="{FF2B5EF4-FFF2-40B4-BE49-F238E27FC236}">
                <a16:creationId xmlns:a16="http://schemas.microsoft.com/office/drawing/2014/main" id="{314CFE2A-C022-464D-806E-B4A5734F97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22138" y="4430851"/>
            <a:ext cx="750736" cy="750736"/>
          </a:xfrm>
          <a:prstGeom prst="rect">
            <a:avLst/>
          </a:prstGeom>
        </p:spPr>
      </p:pic>
      <p:sp>
        <p:nvSpPr>
          <p:cNvPr id="20" name="Ovaal 8" descr="Tweede laag hiërarchie kleur grote cirkel">
            <a:extLst>
              <a:ext uri="{FF2B5EF4-FFF2-40B4-BE49-F238E27FC236}">
                <a16:creationId xmlns:a16="http://schemas.microsoft.com/office/drawing/2014/main" id="{9F26630D-AF32-4F6C-A549-EFC6DA5E390C}"/>
              </a:ext>
            </a:extLst>
          </p:cNvPr>
          <p:cNvSpPr/>
          <p:nvPr/>
        </p:nvSpPr>
        <p:spPr>
          <a:xfrm>
            <a:off x="3458312" y="1352806"/>
            <a:ext cx="1152561" cy="10506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pic>
        <p:nvPicPr>
          <p:cNvPr id="16" name="Graphique 15" descr="Docteur">
            <a:extLst>
              <a:ext uri="{FF2B5EF4-FFF2-40B4-BE49-F238E27FC236}">
                <a16:creationId xmlns:a16="http://schemas.microsoft.com/office/drawing/2014/main" id="{EDA1AAFB-F5F1-40FD-86A5-D4EB7DB7FB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57060" y="1443052"/>
            <a:ext cx="755063" cy="755063"/>
          </a:xfrm>
          <a:prstGeom prst="rect">
            <a:avLst/>
          </a:prstGeom>
        </p:spPr>
      </p:pic>
      <p:sp>
        <p:nvSpPr>
          <p:cNvPr id="10" name="ZoneTexte 9">
            <a:extLst>
              <a:ext uri="{FF2B5EF4-FFF2-40B4-BE49-F238E27FC236}">
                <a16:creationId xmlns:a16="http://schemas.microsoft.com/office/drawing/2014/main" id="{15D7A891-70A5-4189-AA06-410E82F12F95}"/>
              </a:ext>
            </a:extLst>
          </p:cNvPr>
          <p:cNvSpPr txBox="1"/>
          <p:nvPr/>
        </p:nvSpPr>
        <p:spPr>
          <a:xfrm>
            <a:off x="2868349" y="5577651"/>
            <a:ext cx="7534178" cy="954107"/>
          </a:xfrm>
          <a:prstGeom prst="rect">
            <a:avLst/>
          </a:prstGeom>
          <a:noFill/>
        </p:spPr>
        <p:txBody>
          <a:bodyPr wrap="none" rtlCol="0">
            <a:spAutoFit/>
          </a:bodyPr>
          <a:lstStyle/>
          <a:p>
            <a:r>
              <a:rPr lang="fr-FR" sz="2800" dirty="0"/>
              <a:t>numérisation des données &amp; dossier informatisé</a:t>
            </a:r>
          </a:p>
          <a:p>
            <a:r>
              <a:rPr lang="fr-FR" sz="2800" dirty="0"/>
              <a:t> </a:t>
            </a:r>
            <a:endParaRPr lang="fr-BE" sz="2800" dirty="0"/>
          </a:p>
        </p:txBody>
      </p:sp>
      <p:sp>
        <p:nvSpPr>
          <p:cNvPr id="27" name="Rectangle 26">
            <a:extLst>
              <a:ext uri="{FF2B5EF4-FFF2-40B4-BE49-F238E27FC236}">
                <a16:creationId xmlns:a16="http://schemas.microsoft.com/office/drawing/2014/main" id="{F8F5A1AF-4CDA-4734-A608-A5C4D8495433}"/>
              </a:ext>
            </a:extLst>
          </p:cNvPr>
          <p:cNvSpPr/>
          <p:nvPr/>
        </p:nvSpPr>
        <p:spPr>
          <a:xfrm rot="1949523">
            <a:off x="4616297" y="1651465"/>
            <a:ext cx="77639" cy="1164570"/>
          </a:xfrm>
          <a:prstGeom prst="rect">
            <a:avLst/>
          </a:prstGeom>
          <a:solidFill>
            <a:srgbClr val="EBE7DD"/>
          </a:solidFill>
          <a:ln>
            <a:solidFill>
              <a:srgbClr val="EBE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Rectangle 27">
            <a:extLst>
              <a:ext uri="{FF2B5EF4-FFF2-40B4-BE49-F238E27FC236}">
                <a16:creationId xmlns:a16="http://schemas.microsoft.com/office/drawing/2014/main" id="{DDF9358D-D246-4F4A-804F-EB6684B25461}"/>
              </a:ext>
            </a:extLst>
          </p:cNvPr>
          <p:cNvSpPr/>
          <p:nvPr/>
        </p:nvSpPr>
        <p:spPr>
          <a:xfrm rot="1949523">
            <a:off x="4838819" y="1864704"/>
            <a:ext cx="77639" cy="1164570"/>
          </a:xfrm>
          <a:prstGeom prst="rect">
            <a:avLst/>
          </a:prstGeom>
          <a:solidFill>
            <a:srgbClr val="EBE7DD"/>
          </a:solidFill>
          <a:ln>
            <a:solidFill>
              <a:srgbClr val="EBE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Rectangle 29">
            <a:extLst>
              <a:ext uri="{FF2B5EF4-FFF2-40B4-BE49-F238E27FC236}">
                <a16:creationId xmlns:a16="http://schemas.microsoft.com/office/drawing/2014/main" id="{E863ABE0-C2CF-4050-86F9-DFF49B159AD8}"/>
              </a:ext>
            </a:extLst>
          </p:cNvPr>
          <p:cNvSpPr/>
          <p:nvPr/>
        </p:nvSpPr>
        <p:spPr>
          <a:xfrm rot="1949523">
            <a:off x="5137208" y="1961240"/>
            <a:ext cx="77639" cy="1164570"/>
          </a:xfrm>
          <a:prstGeom prst="rect">
            <a:avLst/>
          </a:prstGeom>
          <a:solidFill>
            <a:srgbClr val="EBE7DD"/>
          </a:solidFill>
          <a:ln>
            <a:solidFill>
              <a:srgbClr val="EBE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1" name="Rectangle 30">
            <a:extLst>
              <a:ext uri="{FF2B5EF4-FFF2-40B4-BE49-F238E27FC236}">
                <a16:creationId xmlns:a16="http://schemas.microsoft.com/office/drawing/2014/main" id="{1D20603C-2D80-42E6-BF82-BAC946290E2A}"/>
              </a:ext>
            </a:extLst>
          </p:cNvPr>
          <p:cNvSpPr/>
          <p:nvPr/>
        </p:nvSpPr>
        <p:spPr>
          <a:xfrm rot="1949523">
            <a:off x="5414638" y="2081173"/>
            <a:ext cx="77639" cy="1164570"/>
          </a:xfrm>
          <a:prstGeom prst="rect">
            <a:avLst/>
          </a:prstGeom>
          <a:solidFill>
            <a:srgbClr val="EBE7DD"/>
          </a:solidFill>
          <a:ln>
            <a:solidFill>
              <a:srgbClr val="EBE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Rectangle 31">
            <a:extLst>
              <a:ext uri="{FF2B5EF4-FFF2-40B4-BE49-F238E27FC236}">
                <a16:creationId xmlns:a16="http://schemas.microsoft.com/office/drawing/2014/main" id="{70F6D362-7B32-4E4E-A432-9354158F19BA}"/>
              </a:ext>
            </a:extLst>
          </p:cNvPr>
          <p:cNvSpPr/>
          <p:nvPr/>
        </p:nvSpPr>
        <p:spPr>
          <a:xfrm rot="1949523">
            <a:off x="5664412" y="2224976"/>
            <a:ext cx="77639" cy="1164570"/>
          </a:xfrm>
          <a:prstGeom prst="rect">
            <a:avLst/>
          </a:prstGeom>
          <a:solidFill>
            <a:srgbClr val="EBE7DD"/>
          </a:solidFill>
          <a:ln>
            <a:solidFill>
              <a:srgbClr val="EBE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Rectangle 32">
            <a:extLst>
              <a:ext uri="{FF2B5EF4-FFF2-40B4-BE49-F238E27FC236}">
                <a16:creationId xmlns:a16="http://schemas.microsoft.com/office/drawing/2014/main" id="{8F9BA877-9408-41EA-BF8B-D5C8D76CF127}"/>
              </a:ext>
            </a:extLst>
          </p:cNvPr>
          <p:cNvSpPr/>
          <p:nvPr/>
        </p:nvSpPr>
        <p:spPr>
          <a:xfrm rot="1949523">
            <a:off x="5878799" y="2376695"/>
            <a:ext cx="77639" cy="1164570"/>
          </a:xfrm>
          <a:prstGeom prst="rect">
            <a:avLst/>
          </a:prstGeom>
          <a:solidFill>
            <a:srgbClr val="EBE7DD"/>
          </a:solidFill>
          <a:ln>
            <a:solidFill>
              <a:srgbClr val="EBE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Ovaal 8" descr="Tweede laag hiërarchie kleur grote cirkel">
            <a:extLst>
              <a:ext uri="{FF2B5EF4-FFF2-40B4-BE49-F238E27FC236}">
                <a16:creationId xmlns:a16="http://schemas.microsoft.com/office/drawing/2014/main" id="{B16923C5-6791-44FC-8F3A-5E080953D34B}"/>
              </a:ext>
            </a:extLst>
          </p:cNvPr>
          <p:cNvSpPr/>
          <p:nvPr/>
        </p:nvSpPr>
        <p:spPr>
          <a:xfrm>
            <a:off x="5874189" y="2781681"/>
            <a:ext cx="1152561" cy="1050685"/>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pic>
        <p:nvPicPr>
          <p:cNvPr id="26" name="Graphique 25" descr="Dossier ouvert">
            <a:extLst>
              <a:ext uri="{FF2B5EF4-FFF2-40B4-BE49-F238E27FC236}">
                <a16:creationId xmlns:a16="http://schemas.microsoft.com/office/drawing/2014/main" id="{5C88B2CC-760C-40B2-B35A-156E986984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25128" y="2767579"/>
            <a:ext cx="1050685" cy="1050685"/>
          </a:xfrm>
          <a:prstGeom prst="rect">
            <a:avLst/>
          </a:prstGeom>
        </p:spPr>
      </p:pic>
      <p:pic>
        <p:nvPicPr>
          <p:cNvPr id="29" name="Graphique 28" descr="Nouveau fauteuil roulant">
            <a:extLst>
              <a:ext uri="{FF2B5EF4-FFF2-40B4-BE49-F238E27FC236}">
                <a16:creationId xmlns:a16="http://schemas.microsoft.com/office/drawing/2014/main" id="{AD2240D7-297F-4E6F-A4D0-7D84621872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83201" y="2966149"/>
            <a:ext cx="653543" cy="653543"/>
          </a:xfrm>
          <a:prstGeom prst="rect">
            <a:avLst/>
          </a:prstGeom>
        </p:spPr>
      </p:pic>
      <p:grpSp>
        <p:nvGrpSpPr>
          <p:cNvPr id="52" name="Groep 3" descr="Kleine cirkel met een 2 erin om aan te geven dat dit stap 2 is">
            <a:extLst>
              <a:ext uri="{FF2B5EF4-FFF2-40B4-BE49-F238E27FC236}">
                <a16:creationId xmlns:a16="http://schemas.microsoft.com/office/drawing/2014/main" id="{817624B5-3131-41AF-AC6C-E346B9C6CAEE}"/>
              </a:ext>
            </a:extLst>
          </p:cNvPr>
          <p:cNvGrpSpPr/>
          <p:nvPr/>
        </p:nvGrpSpPr>
        <p:grpSpPr bwMode="blackWhite">
          <a:xfrm>
            <a:off x="1109663" y="297995"/>
            <a:ext cx="707073" cy="714649"/>
            <a:chOff x="7025069" y="711274"/>
            <a:chExt cx="409838" cy="409838"/>
          </a:xfrm>
          <a:solidFill>
            <a:schemeClr val="accent3"/>
          </a:solidFill>
        </p:grpSpPr>
        <p:sp>
          <p:nvSpPr>
            <p:cNvPr id="53" name="Ovaal 4" descr="Kleine cirkel">
              <a:extLst>
                <a:ext uri="{FF2B5EF4-FFF2-40B4-BE49-F238E27FC236}">
                  <a16:creationId xmlns:a16="http://schemas.microsoft.com/office/drawing/2014/main" id="{71D47A07-26B6-47BB-B6E3-D26F16BC8160}"/>
                </a:ext>
              </a:extLst>
            </p:cNvPr>
            <p:cNvSpPr/>
            <p:nvPr/>
          </p:nvSpPr>
          <p:spPr bwMode="blackWhite">
            <a:xfrm>
              <a:off x="7025069" y="711274"/>
              <a:ext cx="409838" cy="409838"/>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54" name="Tekstvak 5" descr="Cijfer 2">
              <a:extLst>
                <a:ext uri="{FF2B5EF4-FFF2-40B4-BE49-F238E27FC236}">
                  <a16:creationId xmlns:a16="http://schemas.microsoft.com/office/drawing/2014/main" id="{7794CC32-DCF0-4B39-A500-BA1837E0518C}"/>
                </a:ext>
              </a:extLst>
            </p:cNvPr>
            <p:cNvSpPr txBox="1">
              <a:spLocks noChangeAspect="1"/>
            </p:cNvSpPr>
            <p:nvPr/>
          </p:nvSpPr>
          <p:spPr bwMode="blackWhite">
            <a:xfrm>
              <a:off x="7088038" y="783815"/>
              <a:ext cx="283899" cy="264756"/>
            </a:xfrm>
            <a:prstGeom prst="rect">
              <a:avLst/>
            </a:prstGeom>
            <a:grpFill/>
            <a:ln>
              <a:solidFill>
                <a:schemeClr val="accent3"/>
              </a:solidFill>
            </a:ln>
          </p:spPr>
          <p:txBody>
            <a:bodyPr wrap="square" rtlCol="0">
              <a:spAutoFit/>
            </a:bodyPr>
            <a:lstStyle/>
            <a:p>
              <a:pPr algn="ctr" rtl="0"/>
              <a:r>
                <a:rPr lang="nl-NL" sz="2400" dirty="0">
                  <a:solidFill>
                    <a:schemeClr val="bg1"/>
                  </a:solidFill>
                  <a:latin typeface="Segoe UI Semibold" panose="020B0702040204020203" pitchFamily="34" charset="0"/>
                  <a:cs typeface="Segoe UI Semibold" panose="020B0702040204020203" pitchFamily="34" charset="0"/>
                </a:rPr>
                <a:t>2</a:t>
              </a:r>
            </a:p>
          </p:txBody>
        </p:sp>
      </p:grpSp>
      <p:sp>
        <p:nvSpPr>
          <p:cNvPr id="55" name="Titel 1">
            <a:extLst>
              <a:ext uri="{FF2B5EF4-FFF2-40B4-BE49-F238E27FC236}">
                <a16:creationId xmlns:a16="http://schemas.microsoft.com/office/drawing/2014/main" id="{A4D0BDCF-74B8-4864-948C-05A2BF5EF7DF}"/>
              </a:ext>
            </a:extLst>
          </p:cNvPr>
          <p:cNvSpPr>
            <a:spLocks noGrp="1"/>
          </p:cNvSpPr>
          <p:nvPr>
            <p:ph type="title"/>
          </p:nvPr>
        </p:nvSpPr>
        <p:spPr>
          <a:xfrm>
            <a:off x="1925372" y="326242"/>
            <a:ext cx="8971227" cy="1485900"/>
          </a:xfrm>
        </p:spPr>
        <p:txBody>
          <a:bodyPr>
            <a:normAutofit/>
          </a:bodyPr>
          <a:lstStyle/>
          <a:p>
            <a:r>
              <a:rPr lang="fr-FR" sz="3200" b="1" cap="small" dirty="0">
                <a:solidFill>
                  <a:schemeClr val="accent5">
                    <a:lumMod val="50000"/>
                  </a:schemeClr>
                </a:solidFill>
                <a:latin typeface="Calibri" panose="020F0502020204030204" pitchFamily="34" charset="0"/>
                <a:cs typeface="Calibri" panose="020F0502020204030204" pitchFamily="34" charset="0"/>
              </a:rPr>
              <a:t>La santé numérique, ses paradigmes et ses enjeux</a:t>
            </a:r>
            <a:br>
              <a:rPr lang="fr-FR" sz="3200" dirty="0"/>
            </a:br>
            <a:r>
              <a:rPr lang="fr-FR" sz="3200" dirty="0"/>
              <a:t> </a:t>
            </a:r>
          </a:p>
        </p:txBody>
      </p:sp>
    </p:spTree>
    <p:extLst>
      <p:ext uri="{BB962C8B-B14F-4D97-AF65-F5344CB8AC3E}">
        <p14:creationId xmlns:p14="http://schemas.microsoft.com/office/powerpoint/2010/main" val="1117291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3">
            <a:extLst>
              <a:ext uri="{FF2B5EF4-FFF2-40B4-BE49-F238E27FC236}">
                <a16:creationId xmlns:a16="http://schemas.microsoft.com/office/drawing/2014/main" id="{37E5E49A-1019-4CED-B175-D74DAD522EF2}"/>
              </a:ext>
            </a:extLst>
          </p:cNvPr>
          <p:cNvSpPr txBox="1"/>
          <p:nvPr/>
        </p:nvSpPr>
        <p:spPr>
          <a:xfrm>
            <a:off x="318813" y="2597234"/>
            <a:ext cx="5777187" cy="1292662"/>
          </a:xfrm>
          <a:prstGeom prst="rect">
            <a:avLst/>
          </a:prstGeom>
          <a:noFill/>
        </p:spPr>
        <p:txBody>
          <a:bodyPr wrap="square" rtlCol="0">
            <a:spAutoFit/>
          </a:bodyPr>
          <a:lstStyle/>
          <a:p>
            <a:r>
              <a:rPr lang="fr-BE" sz="2600" b="1" dirty="0">
                <a:solidFill>
                  <a:srgbClr val="FFFF00"/>
                </a:solidFill>
                <a:latin typeface="Calibri" panose="020F0502020204030204" pitchFamily="34" charset="0"/>
                <a:cs typeface="Calibri" panose="020F0502020204030204" pitchFamily="34" charset="0"/>
              </a:rPr>
              <a:t>Comment le droit se saisit-il des soins de santé en tant que ceux-ci connaissent une distorsion spatio-temporelle…</a:t>
            </a:r>
          </a:p>
        </p:txBody>
      </p:sp>
      <p:pic>
        <p:nvPicPr>
          <p:cNvPr id="8" name="Afbeelding 6">
            <a:extLst>
              <a:ext uri="{FF2B5EF4-FFF2-40B4-BE49-F238E27FC236}">
                <a16:creationId xmlns:a16="http://schemas.microsoft.com/office/drawing/2014/main" id="{9A226F32-DACF-4490-9D6B-89D78DBFEE48}"/>
              </a:ext>
            </a:extLst>
          </p:cNvPr>
          <p:cNvPicPr>
            <a:picLocks noChangeAspect="1"/>
          </p:cNvPicPr>
          <p:nvPr/>
        </p:nvPicPr>
        <p:blipFill>
          <a:blip r:embed="rId2"/>
          <a:stretch>
            <a:fillRect/>
          </a:stretch>
        </p:blipFill>
        <p:spPr>
          <a:xfrm>
            <a:off x="6270171" y="47625"/>
            <a:ext cx="5921829" cy="6810375"/>
          </a:xfrm>
          <a:prstGeom prst="rect">
            <a:avLst/>
          </a:prstGeom>
        </p:spPr>
      </p:pic>
    </p:spTree>
    <p:extLst>
      <p:ext uri="{BB962C8B-B14F-4D97-AF65-F5344CB8AC3E}">
        <p14:creationId xmlns:p14="http://schemas.microsoft.com/office/powerpoint/2010/main" val="3738186809"/>
      </p:ext>
    </p:extLst>
  </p:cSld>
  <p:clrMapOvr>
    <a:masterClrMapping/>
  </p:clrMapOvr>
</p:sld>
</file>

<file path=ppt/theme/theme1.xml><?xml version="1.0" encoding="utf-8"?>
<a:theme xmlns:a="http://schemas.openxmlformats.org/drawingml/2006/main" name="Bijgesneden">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E3C06077832B04E9CE7DCCB4FB17D63" ma:contentTypeVersion="14" ma:contentTypeDescription="Crée un document." ma:contentTypeScope="" ma:versionID="7deafd57f2219a169a83d745be16f758">
  <xsd:schema xmlns:xsd="http://www.w3.org/2001/XMLSchema" xmlns:xs="http://www.w3.org/2001/XMLSchema" xmlns:p="http://schemas.microsoft.com/office/2006/metadata/properties" xmlns:ns3="030746bb-a615-48d4-8870-de6b69f58de9" xmlns:ns4="955feaa7-6b26-4b1c-b959-5a0b4fd4dd17" targetNamespace="http://schemas.microsoft.com/office/2006/metadata/properties" ma:root="true" ma:fieldsID="65e52b96650e1991f7173b0178d215c4" ns3:_="" ns4:_="">
    <xsd:import namespace="030746bb-a615-48d4-8870-de6b69f58de9"/>
    <xsd:import namespace="955feaa7-6b26-4b1c-b959-5a0b4fd4dd1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0746bb-a615-48d4-8870-de6b69f58d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5feaa7-6b26-4b1c-b959-5a0b4fd4dd17"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D892F0-433B-4FCB-BC15-0FFBE016C84D}">
  <ds:schemaRefs>
    <ds:schemaRef ds:uri="http://schemas.microsoft.com/office/2006/documentManagement/types"/>
    <ds:schemaRef ds:uri="http://purl.org/dc/elements/1.1/"/>
    <ds:schemaRef ds:uri="http://schemas.microsoft.com/office/2006/metadata/properties"/>
    <ds:schemaRef ds:uri="030746bb-a615-48d4-8870-de6b69f58de9"/>
    <ds:schemaRef ds:uri="955feaa7-6b26-4b1c-b959-5a0b4fd4dd17"/>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5536C8A-5AEC-4D41-8734-973D9F12D2C8}">
  <ds:schemaRefs>
    <ds:schemaRef ds:uri="http://schemas.microsoft.com/sharepoint/v3/contenttype/forms"/>
  </ds:schemaRefs>
</ds:datastoreItem>
</file>

<file path=customXml/itemProps3.xml><?xml version="1.0" encoding="utf-8"?>
<ds:datastoreItem xmlns:ds="http://schemas.openxmlformats.org/officeDocument/2006/customXml" ds:itemID="{8DB01DC0-D11A-46A3-BE50-DB5B18AC4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0746bb-a615-48d4-8870-de6b69f58de9"/>
    <ds:schemaRef ds:uri="955feaa7-6b26-4b1c-b959-5a0b4fd4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4424</TotalTime>
  <Words>1469</Words>
  <Application>Microsoft Office PowerPoint</Application>
  <PresentationFormat>Grand écran</PresentationFormat>
  <Paragraphs>254</Paragraphs>
  <Slides>31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31</vt:i4>
      </vt:variant>
    </vt:vector>
  </HeadingPairs>
  <TitlesOfParts>
    <vt:vector size="37" baseType="lpstr">
      <vt:lpstr>Calibri</vt:lpstr>
      <vt:lpstr>Calibri </vt:lpstr>
      <vt:lpstr>Calibri Light</vt:lpstr>
      <vt:lpstr>Franklin Gothic Book</vt:lpstr>
      <vt:lpstr>Segoe UI Semibold</vt:lpstr>
      <vt:lpstr>Bijgesneden</vt:lpstr>
      <vt:lpstr>Présentation PowerPoint</vt:lpstr>
      <vt:lpstr>Présentation PowerPoint</vt:lpstr>
      <vt:lpstr>Colloque singulier et ses déclinaisons à l’ère du numérique  </vt:lpstr>
      <vt:lpstr>Présentation PowerPoint</vt:lpstr>
      <vt:lpstr>Colloque singulier et ses déclinaisons à l’ère du numérique  </vt:lpstr>
      <vt:lpstr>Colloque singulier et ses déclinaisons à l’ère du numérique  </vt:lpstr>
      <vt:lpstr>La santé numérique, ses paradigmes et ses enjeux  </vt:lpstr>
      <vt:lpstr>La santé numérique, ses paradigmes et ses enjeux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téléconsultation (TC), son processus &amp; son environnement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Task Force ‘Data &amp; Technology against Corona’ (eSanté, Portail des Services de l’eSanté)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Hausman Jean-Marc</dc:creator>
  <cp:lastModifiedBy>Jean-Marc Hausman</cp:lastModifiedBy>
  <cp:revision>134</cp:revision>
  <cp:lastPrinted>2022-11-24T17:54:14Z</cp:lastPrinted>
  <dcterms:created xsi:type="dcterms:W3CDTF">2020-02-15T17:32:25Z</dcterms:created>
  <dcterms:modified xsi:type="dcterms:W3CDTF">2022-11-24T21:52:40Z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0x010100AE3C06077832B04E9CE7DCCB4FB17D63</vt:lpwstr>
  </property>
</Properties>
</file>