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0"/>
  </p:notesMasterIdLst>
  <p:handoutMasterIdLst>
    <p:handoutMasterId r:id="rId71"/>
  </p:handoutMasterIdLst>
  <p:sldIdLst>
    <p:sldId id="256" r:id="rId2"/>
    <p:sldId id="1048" r:id="rId3"/>
    <p:sldId id="1088" r:id="rId4"/>
    <p:sldId id="283" r:id="rId5"/>
    <p:sldId id="1097" r:id="rId6"/>
    <p:sldId id="294" r:id="rId7"/>
    <p:sldId id="1095" r:id="rId8"/>
    <p:sldId id="1089" r:id="rId9"/>
    <p:sldId id="1090" r:id="rId10"/>
    <p:sldId id="1091" r:id="rId11"/>
    <p:sldId id="1092" r:id="rId12"/>
    <p:sldId id="1093" r:id="rId13"/>
    <p:sldId id="1098" r:id="rId14"/>
    <p:sldId id="1094" r:id="rId15"/>
    <p:sldId id="1141" r:id="rId16"/>
    <p:sldId id="1117" r:id="rId17"/>
    <p:sldId id="1118" r:id="rId18"/>
    <p:sldId id="1119" r:id="rId19"/>
    <p:sldId id="1120" r:id="rId20"/>
    <p:sldId id="1121" r:id="rId21"/>
    <p:sldId id="1122" r:id="rId22"/>
    <p:sldId id="1123" r:id="rId23"/>
    <p:sldId id="1125" r:id="rId24"/>
    <p:sldId id="1124" r:id="rId25"/>
    <p:sldId id="1126" r:id="rId26"/>
    <p:sldId id="1127" r:id="rId27"/>
    <p:sldId id="1128" r:id="rId28"/>
    <p:sldId id="1129" r:id="rId29"/>
    <p:sldId id="1099" r:id="rId30"/>
    <p:sldId id="1103" r:id="rId31"/>
    <p:sldId id="1130" r:id="rId32"/>
    <p:sldId id="1101" r:id="rId33"/>
    <p:sldId id="1102" r:id="rId34"/>
    <p:sldId id="1150" r:id="rId35"/>
    <p:sldId id="1151" r:id="rId36"/>
    <p:sldId id="1111" r:id="rId37"/>
    <p:sldId id="1105" r:id="rId38"/>
    <p:sldId id="295" r:id="rId39"/>
    <p:sldId id="1096" r:id="rId40"/>
    <p:sldId id="1106" r:id="rId41"/>
    <p:sldId id="1133" r:id="rId42"/>
    <p:sldId id="1142" r:id="rId43"/>
    <p:sldId id="1113" r:id="rId44"/>
    <p:sldId id="1132" r:id="rId45"/>
    <p:sldId id="1107" r:id="rId46"/>
    <p:sldId id="1134" r:id="rId47"/>
    <p:sldId id="1108" r:id="rId48"/>
    <p:sldId id="1135" r:id="rId49"/>
    <p:sldId id="1131" r:id="rId50"/>
    <p:sldId id="1140" r:id="rId51"/>
    <p:sldId id="293" r:id="rId52"/>
    <p:sldId id="1136" r:id="rId53"/>
    <p:sldId id="1137" r:id="rId54"/>
    <p:sldId id="1138" r:id="rId55"/>
    <p:sldId id="1139" r:id="rId56"/>
    <p:sldId id="1143" r:id="rId57"/>
    <p:sldId id="1154" r:id="rId58"/>
    <p:sldId id="1152" r:id="rId59"/>
    <p:sldId id="1153" r:id="rId60"/>
    <p:sldId id="1144" r:id="rId61"/>
    <p:sldId id="1148" r:id="rId62"/>
    <p:sldId id="1149" r:id="rId63"/>
    <p:sldId id="1145" r:id="rId64"/>
    <p:sldId id="1146" r:id="rId65"/>
    <p:sldId id="1147" r:id="rId66"/>
    <p:sldId id="1110" r:id="rId67"/>
    <p:sldId id="1155" r:id="rId68"/>
    <p:sldId id="259" r:id="rId69"/>
  </p:sldIdLst>
  <p:sldSz cx="12192000" cy="6858000"/>
  <p:notesSz cx="9144000" cy="6858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DDDDDD"/>
    <a:srgbClr val="B2B2B2"/>
    <a:srgbClr val="969696"/>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720" y="72"/>
      </p:cViewPr>
      <p:guideLst>
        <p:guide orient="horz" pos="2160"/>
        <p:guide pos="3840"/>
      </p:guideLst>
    </p:cSldViewPr>
  </p:slideViewPr>
  <p:notesTextViewPr>
    <p:cViewPr>
      <p:scale>
        <a:sx n="3" d="2"/>
        <a:sy n="3" d="2"/>
      </p:scale>
      <p:origin x="0" y="0"/>
    </p:cViewPr>
  </p:notesTextViewPr>
  <p:notesViewPr>
    <p:cSldViewPr snapToGrid="0">
      <p:cViewPr varScale="1">
        <p:scale>
          <a:sx n="80" d="100"/>
          <a:sy n="80" d="100"/>
        </p:scale>
        <p:origin x="1330" y="4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B4C9459-B6CD-43E7-97B6-EA5B7FA6E33F}" type="doc">
      <dgm:prSet loTypeId="urn:microsoft.com/office/officeart/2005/8/layout/orgChart1" loCatId="hierarchy" qsTypeId="urn:microsoft.com/office/officeart/2005/8/quickstyle/simple1" qsCatId="simple" csTypeId="urn:microsoft.com/office/officeart/2005/8/colors/accent1_2" csCatId="accent1" phldr="1"/>
      <dgm:spPr/>
    </dgm:pt>
    <dgm:pt modelId="{5EE10325-DB99-49A0-8B6A-3AA8413E697F}">
      <dgm:prSet/>
      <dgm:spPr>
        <a:solidFill>
          <a:srgbClr val="0000FF"/>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BE" altLang="fr-FR" b="1" i="0" u="none" strike="noStrike" cap="none" normalizeH="0" baseline="0" dirty="0">
              <a:ln>
                <a:noFill/>
              </a:ln>
              <a:solidFill>
                <a:schemeClr val="bg1"/>
              </a:solidFill>
              <a:effectLst/>
              <a:latin typeface="Tahoma" panose="020B0604030504040204" pitchFamily="34" charset="0"/>
            </a:rPr>
            <a:t>ACCESS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BE" altLang="fr-FR" b="1" i="0" u="none" strike="noStrike" cap="none" normalizeH="0" baseline="0" dirty="0">
              <a:ln>
                <a:noFill/>
              </a:ln>
              <a:solidFill>
                <a:schemeClr val="bg1"/>
              </a:solidFill>
              <a:effectLst/>
              <a:latin typeface="Tahoma" panose="020B0604030504040204" pitchFamily="34" charset="0"/>
            </a:rPr>
            <a:t>&amp; COMMU-</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BE" altLang="fr-FR" b="1" i="0" u="none" strike="noStrike" cap="none" normalizeH="0" baseline="0" dirty="0">
              <a:ln>
                <a:noFill/>
              </a:ln>
              <a:solidFill>
                <a:schemeClr val="bg1"/>
              </a:solidFill>
              <a:effectLst/>
              <a:latin typeface="Tahoma" panose="020B0604030504040204" pitchFamily="34" charset="0"/>
            </a:rPr>
            <a:t>NICATION</a:t>
          </a:r>
          <a:endParaRPr kumimoji="0" lang="fr-FR" altLang="fr-FR" b="1" i="0" u="none" strike="noStrike" cap="none" normalizeH="0" baseline="0" dirty="0">
            <a:ln>
              <a:noFill/>
            </a:ln>
            <a:solidFill>
              <a:schemeClr val="bg1"/>
            </a:solidFill>
            <a:effectLst/>
            <a:latin typeface="Tahoma" panose="020B0604030504040204" pitchFamily="34" charset="0"/>
          </a:endParaRPr>
        </a:p>
      </dgm:t>
    </dgm:pt>
    <dgm:pt modelId="{7CB6E669-0DD1-40FF-9403-16BEE69598D7}" type="parTrans" cxnId="{1CCFC407-2591-4944-B373-CF42637303C3}">
      <dgm:prSet/>
      <dgm:spPr/>
      <dgm:t>
        <a:bodyPr/>
        <a:lstStyle/>
        <a:p>
          <a:endParaRPr lang="fr-FR"/>
        </a:p>
      </dgm:t>
    </dgm:pt>
    <dgm:pt modelId="{E3E7A2BF-5EB4-4DFE-BDE2-F29627E83BD0}" type="sibTrans" cxnId="{1CCFC407-2591-4944-B373-CF42637303C3}">
      <dgm:prSet/>
      <dgm:spPr/>
      <dgm:t>
        <a:bodyPr/>
        <a:lstStyle/>
        <a:p>
          <a:endParaRPr lang="fr-FR"/>
        </a:p>
      </dgm:t>
    </dgm:pt>
    <dgm:pt modelId="{36B769BA-A33D-407A-B11E-ADE71E8950E4}">
      <dgm:prSet/>
      <dgm:spPr>
        <a:solidFill>
          <a:schemeClr val="accent1">
            <a:lumMod val="40000"/>
            <a:lumOff val="60000"/>
          </a:schemeClr>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BE" altLang="fr-FR" b="1" i="0" u="none" strike="noStrike" cap="none" normalizeH="0" baseline="0" dirty="0">
              <a:ln>
                <a:noFill/>
              </a:ln>
              <a:solidFill>
                <a:schemeClr val="tx1"/>
              </a:solidFill>
              <a:effectLst/>
              <a:latin typeface="Tahoma" panose="020B0604030504040204" pitchFamily="34" charset="0"/>
            </a:rPr>
            <a:t>DATA </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BE" altLang="fr-FR" b="1" i="0" u="none" strike="noStrike" cap="none" normalizeH="0" baseline="0" dirty="0">
              <a:ln>
                <a:noFill/>
              </a:ln>
              <a:solidFill>
                <a:schemeClr val="tx1"/>
              </a:solidFill>
              <a:effectLst/>
              <a:latin typeface="Tahoma" panose="020B0604030504040204" pitchFamily="34" charset="0"/>
            </a:rPr>
            <a:t>CONTROLLER</a:t>
          </a:r>
          <a:endParaRPr kumimoji="0" lang="fr-FR" altLang="fr-FR" b="1" i="0" u="none" strike="noStrike" cap="none" normalizeH="0" baseline="0" dirty="0">
            <a:ln>
              <a:noFill/>
            </a:ln>
            <a:solidFill>
              <a:schemeClr val="tx1"/>
            </a:solidFill>
            <a:effectLst/>
            <a:latin typeface="Tahoma" panose="020B0604030504040204" pitchFamily="34" charset="0"/>
          </a:endParaRPr>
        </a:p>
      </dgm:t>
    </dgm:pt>
    <dgm:pt modelId="{E0B9F317-E5CB-4895-9D8D-5B28242140EE}" type="parTrans" cxnId="{3F7E30E2-0FF7-442E-B2C5-8B347FEC830D}">
      <dgm:prSet/>
      <dgm:spPr/>
      <dgm:t>
        <a:bodyPr/>
        <a:lstStyle/>
        <a:p>
          <a:endParaRPr lang="fr-FR"/>
        </a:p>
      </dgm:t>
    </dgm:pt>
    <dgm:pt modelId="{D1ABF394-337A-4825-9C9D-2C0743BB8BDD}" type="sibTrans" cxnId="{3F7E30E2-0FF7-442E-B2C5-8B347FEC830D}">
      <dgm:prSet/>
      <dgm:spPr/>
      <dgm:t>
        <a:bodyPr/>
        <a:lstStyle/>
        <a:p>
          <a:endParaRPr lang="fr-FR"/>
        </a:p>
      </dgm:t>
    </dgm:pt>
    <dgm:pt modelId="{62122D37-CA08-4D68-8D2F-82E295B1AFAF}">
      <dgm:prSet/>
      <dgm:spPr>
        <a:solidFill>
          <a:schemeClr val="accent1">
            <a:lumMod val="40000"/>
            <a:lumOff val="60000"/>
          </a:schemeClr>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BE" altLang="fr-FR" b="1" i="0" u="none" strike="noStrike" cap="none" normalizeH="0" baseline="0" dirty="0">
              <a:ln>
                <a:noFill/>
              </a:ln>
              <a:solidFill>
                <a:schemeClr val="tx1"/>
              </a:solidFill>
              <a:effectLst/>
              <a:latin typeface="Tahoma" panose="020B0604030504040204" pitchFamily="34" charset="0"/>
            </a:rPr>
            <a:t>STAFF</a:t>
          </a:r>
          <a:endParaRPr kumimoji="0" lang="fr-FR" altLang="fr-FR" b="1" i="0" u="none" strike="noStrike" cap="none" normalizeH="0" baseline="0" dirty="0">
            <a:ln>
              <a:noFill/>
            </a:ln>
            <a:solidFill>
              <a:schemeClr val="tx1"/>
            </a:solidFill>
            <a:effectLst/>
            <a:latin typeface="Tahoma" panose="020B0604030504040204" pitchFamily="34" charset="0"/>
          </a:endParaRPr>
        </a:p>
      </dgm:t>
    </dgm:pt>
    <dgm:pt modelId="{FBF692A7-1FC2-40FE-95F0-C917C47F88B9}" type="parTrans" cxnId="{683AC352-A050-401A-ACDE-462DFA2E78D6}">
      <dgm:prSet/>
      <dgm:spPr/>
      <dgm:t>
        <a:bodyPr/>
        <a:lstStyle/>
        <a:p>
          <a:endParaRPr lang="fr-FR"/>
        </a:p>
      </dgm:t>
    </dgm:pt>
    <dgm:pt modelId="{B0542156-1854-41F4-9068-988370631DE7}" type="sibTrans" cxnId="{683AC352-A050-401A-ACDE-462DFA2E78D6}">
      <dgm:prSet/>
      <dgm:spPr/>
      <dgm:t>
        <a:bodyPr/>
        <a:lstStyle/>
        <a:p>
          <a:endParaRPr lang="fr-FR"/>
        </a:p>
      </dgm:t>
    </dgm:pt>
    <dgm:pt modelId="{90720464-9ACD-4939-81E4-0C1B93A20C00}">
      <dgm:prSet/>
      <dgm:spPr>
        <a:solidFill>
          <a:schemeClr val="accent1">
            <a:lumMod val="40000"/>
            <a:lumOff val="60000"/>
          </a:schemeClr>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BE" altLang="fr-FR" b="1" i="0" u="none" strike="noStrike" cap="none" normalizeH="0" baseline="0">
              <a:ln>
                <a:noFill/>
              </a:ln>
              <a:solidFill>
                <a:schemeClr val="tx1"/>
              </a:solidFill>
              <a:effectLst/>
              <a:latin typeface="Tahoma" panose="020B0604030504040204" pitchFamily="34" charset="0"/>
            </a:rPr>
            <a:t>PROCESSOR</a:t>
          </a:r>
          <a:endParaRPr kumimoji="0" lang="fr-FR" altLang="fr-FR" b="1" i="0" u="none" strike="noStrike" cap="none" normalizeH="0" baseline="0">
            <a:ln>
              <a:noFill/>
            </a:ln>
            <a:solidFill>
              <a:schemeClr val="tx1"/>
            </a:solidFill>
            <a:effectLst/>
            <a:latin typeface="Tahoma" panose="020B0604030504040204" pitchFamily="34" charset="0"/>
          </a:endParaRPr>
        </a:p>
      </dgm:t>
    </dgm:pt>
    <dgm:pt modelId="{F66465CB-2041-4CF6-89B4-04823196A1E4}" type="parTrans" cxnId="{3E4AF7F4-5624-430F-B139-D2E5FCFDA656}">
      <dgm:prSet/>
      <dgm:spPr/>
      <dgm:t>
        <a:bodyPr/>
        <a:lstStyle/>
        <a:p>
          <a:endParaRPr lang="fr-FR"/>
        </a:p>
      </dgm:t>
    </dgm:pt>
    <dgm:pt modelId="{4C582C15-9CBE-496F-8419-7219768F3995}" type="sibTrans" cxnId="{3E4AF7F4-5624-430F-B139-D2E5FCFDA656}">
      <dgm:prSet/>
      <dgm:spPr/>
      <dgm:t>
        <a:bodyPr/>
        <a:lstStyle/>
        <a:p>
          <a:endParaRPr lang="fr-FR"/>
        </a:p>
      </dgm:t>
    </dgm:pt>
    <dgm:pt modelId="{87C7BA5E-261B-4AA7-B054-156B24855660}">
      <dgm:prSet/>
      <dgm:spPr>
        <a:solidFill>
          <a:schemeClr val="accent2">
            <a:lumMod val="40000"/>
            <a:lumOff val="60000"/>
          </a:schemeClr>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BE" altLang="fr-FR" b="1" i="0" u="none" strike="noStrike" cap="none" normalizeH="0" baseline="0">
              <a:ln>
                <a:noFill/>
              </a:ln>
              <a:solidFill>
                <a:schemeClr val="tx1"/>
              </a:solidFill>
              <a:effectLst/>
              <a:latin typeface="Tahoma" panose="020B0604030504040204" pitchFamily="34" charset="0"/>
            </a:rPr>
            <a:t>DATA </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BE" altLang="fr-FR" b="1" i="0" u="none" strike="noStrike" cap="none" normalizeH="0" baseline="0">
              <a:ln>
                <a:noFill/>
              </a:ln>
              <a:solidFill>
                <a:schemeClr val="tx1"/>
              </a:solidFill>
              <a:effectLst/>
              <a:latin typeface="Tahoma" panose="020B0604030504040204" pitchFamily="34" charset="0"/>
            </a:rPr>
            <a:t>SUBJECT</a:t>
          </a:r>
          <a:endParaRPr kumimoji="0" lang="fr-FR" altLang="fr-FR" b="1" i="0" u="none" strike="noStrike" cap="none" normalizeH="0" baseline="0">
            <a:ln>
              <a:noFill/>
            </a:ln>
            <a:solidFill>
              <a:schemeClr val="tx1"/>
            </a:solidFill>
            <a:effectLst/>
            <a:latin typeface="Tahoma" panose="020B0604030504040204" pitchFamily="34" charset="0"/>
          </a:endParaRPr>
        </a:p>
      </dgm:t>
    </dgm:pt>
    <dgm:pt modelId="{4DC7B63E-A27B-43A3-BA36-A766854D209B}" type="parTrans" cxnId="{6F854959-74C6-47AA-A957-E6334509F162}">
      <dgm:prSet/>
      <dgm:spPr/>
      <dgm:t>
        <a:bodyPr/>
        <a:lstStyle/>
        <a:p>
          <a:endParaRPr lang="fr-FR"/>
        </a:p>
      </dgm:t>
    </dgm:pt>
    <dgm:pt modelId="{3304D441-46E8-45E8-A320-B85EB1021569}" type="sibTrans" cxnId="{6F854959-74C6-47AA-A957-E6334509F162}">
      <dgm:prSet/>
      <dgm:spPr/>
      <dgm:t>
        <a:bodyPr/>
        <a:lstStyle/>
        <a:p>
          <a:endParaRPr lang="fr-FR"/>
        </a:p>
      </dgm:t>
    </dgm:pt>
    <dgm:pt modelId="{1300D0C8-1F4A-4D3F-B947-2A3C453668AA}">
      <dgm:prSet/>
      <dgm:spPr>
        <a:solidFill>
          <a:schemeClr val="accent2">
            <a:lumMod val="40000"/>
            <a:lumOff val="60000"/>
          </a:schemeClr>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BE" altLang="fr-FR" b="1" i="0" u="none" strike="noStrike" cap="none" normalizeH="0" baseline="0">
              <a:ln>
                <a:noFill/>
              </a:ln>
              <a:solidFill>
                <a:schemeClr val="tx1"/>
              </a:solidFill>
              <a:effectLst/>
              <a:latin typeface="Tahoma" panose="020B0604030504040204" pitchFamily="34" charset="0"/>
            </a:rPr>
            <a:t>PROTECTION</a:t>
          </a:r>
          <a:endParaRPr kumimoji="0" lang="fr-FR" altLang="fr-FR" b="1" i="0" u="none" strike="noStrike" cap="none" normalizeH="0" baseline="0">
            <a:ln>
              <a:noFill/>
            </a:ln>
            <a:solidFill>
              <a:schemeClr val="tx1"/>
            </a:solidFill>
            <a:effectLst/>
            <a:latin typeface="Tahoma" panose="020B0604030504040204" pitchFamily="34" charset="0"/>
          </a:endParaRPr>
        </a:p>
      </dgm:t>
    </dgm:pt>
    <dgm:pt modelId="{4212B00B-4F74-42FD-964B-CA8DB648477D}" type="parTrans" cxnId="{B347CA2D-3796-4745-9647-D6BD083D7F95}">
      <dgm:prSet/>
      <dgm:spPr/>
      <dgm:t>
        <a:bodyPr/>
        <a:lstStyle/>
        <a:p>
          <a:endParaRPr lang="fr-FR"/>
        </a:p>
      </dgm:t>
    </dgm:pt>
    <dgm:pt modelId="{B26B1D4B-4997-4431-A286-861FFB132AD2}" type="sibTrans" cxnId="{B347CA2D-3796-4745-9647-D6BD083D7F95}">
      <dgm:prSet/>
      <dgm:spPr/>
      <dgm:t>
        <a:bodyPr/>
        <a:lstStyle/>
        <a:p>
          <a:endParaRPr lang="fr-FR"/>
        </a:p>
      </dgm:t>
    </dgm:pt>
    <dgm:pt modelId="{7B56CF57-1F8E-4C7B-A1AA-AE46E4EEEC2E}">
      <dgm:prSet/>
      <dgm:spPr>
        <a:solidFill>
          <a:schemeClr val="accent2">
            <a:lumMod val="40000"/>
            <a:lumOff val="60000"/>
          </a:schemeClr>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BE" altLang="fr-FR" b="1" i="0" u="none" strike="noStrike" cap="none" normalizeH="0" baseline="0" dirty="0">
              <a:ln>
                <a:noFill/>
              </a:ln>
              <a:solidFill>
                <a:schemeClr val="tx1"/>
              </a:solidFill>
              <a:effectLst/>
              <a:latin typeface="Tahoma" panose="020B0604030504040204" pitchFamily="34" charset="0"/>
            </a:rPr>
            <a:t>SELF</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BE" altLang="fr-FR" b="1" i="0" u="none" strike="noStrike" cap="none" normalizeH="0" baseline="0" dirty="0">
              <a:ln>
                <a:noFill/>
              </a:ln>
              <a:solidFill>
                <a:schemeClr val="tx1"/>
              </a:solidFill>
              <a:effectLst/>
              <a:latin typeface="Tahoma" panose="020B0604030504040204" pitchFamily="34" charset="0"/>
            </a:rPr>
            <a:t>DETERMINATION</a:t>
          </a:r>
          <a:endParaRPr kumimoji="0" lang="fr-FR" altLang="fr-FR" b="1" i="0" u="none" strike="noStrike" cap="none" normalizeH="0" baseline="0" dirty="0">
            <a:ln>
              <a:noFill/>
            </a:ln>
            <a:solidFill>
              <a:schemeClr val="tx1"/>
            </a:solidFill>
            <a:effectLst/>
            <a:latin typeface="Tahoma" panose="020B0604030504040204" pitchFamily="34" charset="0"/>
          </a:endParaRPr>
        </a:p>
      </dgm:t>
    </dgm:pt>
    <dgm:pt modelId="{B90C3ED6-6CD3-4964-8354-50B6EFD0DBF4}" type="parTrans" cxnId="{CA76E83A-CC16-4B3F-A0B9-07ABFBA4DB99}">
      <dgm:prSet/>
      <dgm:spPr/>
      <dgm:t>
        <a:bodyPr/>
        <a:lstStyle/>
        <a:p>
          <a:endParaRPr lang="fr-FR"/>
        </a:p>
      </dgm:t>
    </dgm:pt>
    <dgm:pt modelId="{8B2A8EBE-F11B-4E6D-9CB4-61E5DAD78463}" type="sibTrans" cxnId="{CA76E83A-CC16-4B3F-A0B9-07ABFBA4DB99}">
      <dgm:prSet/>
      <dgm:spPr/>
      <dgm:t>
        <a:bodyPr/>
        <a:lstStyle/>
        <a:p>
          <a:endParaRPr lang="fr-FR"/>
        </a:p>
      </dgm:t>
    </dgm:pt>
    <dgm:pt modelId="{30B24992-66EE-42F0-B2C4-4FFA6BDF881E}">
      <dgm:prSet/>
      <dgm:spPr>
        <a:solidFill>
          <a:schemeClr val="accent6">
            <a:lumMod val="60000"/>
            <a:lumOff val="40000"/>
          </a:schemeClr>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BE" altLang="fr-FR" b="1" i="0" u="none" strike="noStrike" cap="none" normalizeH="0" baseline="0" dirty="0">
              <a:ln>
                <a:noFill/>
              </a:ln>
              <a:solidFill>
                <a:schemeClr val="tx1"/>
              </a:solidFill>
              <a:effectLst/>
              <a:latin typeface="Tahoma" panose="020B0604030504040204" pitchFamily="34" charset="0"/>
            </a:rPr>
            <a:t>THIRD </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BE" altLang="fr-FR" b="1" i="0" u="none" strike="noStrike" cap="none" normalizeH="0" baseline="0" dirty="0">
              <a:ln>
                <a:noFill/>
              </a:ln>
              <a:solidFill>
                <a:schemeClr val="tx1"/>
              </a:solidFill>
              <a:effectLst/>
              <a:latin typeface="Tahoma" panose="020B0604030504040204" pitchFamily="34" charset="0"/>
            </a:rPr>
            <a:t>PARTIES</a:t>
          </a:r>
          <a:endParaRPr kumimoji="0" lang="fr-FR" altLang="fr-FR" b="1" i="0" u="none" strike="noStrike" cap="none" normalizeH="0" baseline="0" dirty="0">
            <a:ln>
              <a:noFill/>
            </a:ln>
            <a:solidFill>
              <a:schemeClr val="tx1"/>
            </a:solidFill>
            <a:effectLst/>
            <a:latin typeface="Tahoma" panose="020B0604030504040204" pitchFamily="34" charset="0"/>
          </a:endParaRPr>
        </a:p>
      </dgm:t>
    </dgm:pt>
    <dgm:pt modelId="{3D134B44-48CC-4B45-9BFE-82D92378E8F9}" type="parTrans" cxnId="{DEC001D1-9098-4064-A3A8-EEAA40F48E51}">
      <dgm:prSet/>
      <dgm:spPr/>
      <dgm:t>
        <a:bodyPr/>
        <a:lstStyle/>
        <a:p>
          <a:endParaRPr lang="fr-FR"/>
        </a:p>
      </dgm:t>
    </dgm:pt>
    <dgm:pt modelId="{3E8AA952-E091-4CD5-B653-654441C73258}" type="sibTrans" cxnId="{DEC001D1-9098-4064-A3A8-EEAA40F48E51}">
      <dgm:prSet/>
      <dgm:spPr/>
      <dgm:t>
        <a:bodyPr/>
        <a:lstStyle/>
        <a:p>
          <a:endParaRPr lang="fr-FR"/>
        </a:p>
      </dgm:t>
    </dgm:pt>
    <dgm:pt modelId="{76F250E4-4C73-4059-8937-3DE506F425D0}">
      <dgm:prSet/>
      <dgm:spPr>
        <a:solidFill>
          <a:schemeClr val="accent6">
            <a:lumMod val="60000"/>
            <a:lumOff val="40000"/>
          </a:schemeClr>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BE" altLang="fr-FR" b="1" i="0" u="none" strike="noStrike" cap="none" normalizeH="0" baseline="0">
              <a:ln>
                <a:noFill/>
              </a:ln>
              <a:solidFill>
                <a:schemeClr val="tx1"/>
              </a:solidFill>
              <a:effectLst/>
              <a:latin typeface="Tahoma" panose="020B0604030504040204" pitchFamily="34" charset="0"/>
            </a:rPr>
            <a:t>ACCESS IS</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BE" altLang="fr-FR" b="1" i="0" u="none" strike="noStrike" cap="none" normalizeH="0" baseline="0">
              <a:ln>
                <a:noFill/>
              </a:ln>
              <a:solidFill>
                <a:schemeClr val="tx1"/>
              </a:solidFill>
              <a:effectLst/>
              <a:latin typeface="Tahoma" panose="020B0604030504040204" pitchFamily="34" charset="0"/>
            </a:rPr>
            <a:t> COMPATIBLE</a:t>
          </a:r>
          <a:endParaRPr kumimoji="0" lang="fr-FR" altLang="fr-FR" b="1" i="0" u="none" strike="noStrike" cap="none" normalizeH="0" baseline="0">
            <a:ln>
              <a:noFill/>
            </a:ln>
            <a:solidFill>
              <a:schemeClr val="tx1"/>
            </a:solidFill>
            <a:effectLst/>
            <a:latin typeface="Tahoma" panose="020B0604030504040204" pitchFamily="34" charset="0"/>
          </a:endParaRPr>
        </a:p>
      </dgm:t>
    </dgm:pt>
    <dgm:pt modelId="{B23784DE-C0A1-4A70-BBFC-6EDC6103F46C}" type="parTrans" cxnId="{4FB285A3-8BFF-4227-AC7F-D715AD624C28}">
      <dgm:prSet/>
      <dgm:spPr/>
      <dgm:t>
        <a:bodyPr/>
        <a:lstStyle/>
        <a:p>
          <a:endParaRPr lang="fr-FR"/>
        </a:p>
      </dgm:t>
    </dgm:pt>
    <dgm:pt modelId="{A5ACE3BF-C424-43AB-92D3-0777085FFF3F}" type="sibTrans" cxnId="{4FB285A3-8BFF-4227-AC7F-D715AD624C28}">
      <dgm:prSet/>
      <dgm:spPr/>
      <dgm:t>
        <a:bodyPr/>
        <a:lstStyle/>
        <a:p>
          <a:endParaRPr lang="fr-FR"/>
        </a:p>
      </dgm:t>
    </dgm:pt>
    <dgm:pt modelId="{576837E6-F35E-4CE8-A443-E22395CBC76E}">
      <dgm:prSet/>
      <dgm:spPr>
        <a:solidFill>
          <a:schemeClr val="accent6">
            <a:lumMod val="60000"/>
            <a:lumOff val="40000"/>
          </a:schemeClr>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BE" altLang="fr-FR" b="1" i="0" u="none" strike="noStrike" cap="none" normalizeH="0" baseline="0">
              <a:ln>
                <a:noFill/>
              </a:ln>
              <a:solidFill>
                <a:schemeClr val="tx1"/>
              </a:solidFill>
              <a:effectLst/>
              <a:latin typeface="Tahoma" panose="020B0604030504040204" pitchFamily="34" charset="0"/>
            </a:rPr>
            <a:t>ACCESS IS  NOT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BE" altLang="fr-FR" b="1" i="0" u="none" strike="noStrike" cap="none" normalizeH="0" baseline="0">
              <a:ln>
                <a:noFill/>
              </a:ln>
              <a:solidFill>
                <a:schemeClr val="tx1"/>
              </a:solidFill>
              <a:effectLst/>
              <a:latin typeface="Tahoma" panose="020B0604030504040204" pitchFamily="34" charset="0"/>
            </a:rPr>
            <a:t>COMPATIBLE</a:t>
          </a:r>
          <a:endParaRPr kumimoji="0" lang="fr-FR" altLang="fr-FR" b="1" i="0" u="none" strike="noStrike" cap="none" normalizeH="0" baseline="0">
            <a:ln>
              <a:noFill/>
            </a:ln>
            <a:solidFill>
              <a:schemeClr val="tx1"/>
            </a:solidFill>
            <a:effectLst/>
            <a:latin typeface="Tahoma" panose="020B0604030504040204" pitchFamily="34" charset="0"/>
          </a:endParaRPr>
        </a:p>
      </dgm:t>
    </dgm:pt>
    <dgm:pt modelId="{DBB7CC99-8370-496F-A89E-4907BDE00D51}" type="parTrans" cxnId="{4B4C8A49-52B6-4950-B28B-9AC5CE9B3679}">
      <dgm:prSet/>
      <dgm:spPr/>
      <dgm:t>
        <a:bodyPr/>
        <a:lstStyle/>
        <a:p>
          <a:endParaRPr lang="fr-FR"/>
        </a:p>
      </dgm:t>
    </dgm:pt>
    <dgm:pt modelId="{4F49FFBB-D628-430A-B60F-E587381DE5CF}" type="sibTrans" cxnId="{4B4C8A49-52B6-4950-B28B-9AC5CE9B3679}">
      <dgm:prSet/>
      <dgm:spPr/>
      <dgm:t>
        <a:bodyPr/>
        <a:lstStyle/>
        <a:p>
          <a:endParaRPr lang="fr-FR"/>
        </a:p>
      </dgm:t>
    </dgm:pt>
    <dgm:pt modelId="{8DE21F1B-CE46-49A8-85D1-F12D9A49FF72}" type="pres">
      <dgm:prSet presAssocID="{0B4C9459-B6CD-43E7-97B6-EA5B7FA6E33F}" presName="hierChild1" presStyleCnt="0">
        <dgm:presLayoutVars>
          <dgm:orgChart val="1"/>
          <dgm:chPref val="1"/>
          <dgm:dir/>
          <dgm:animOne val="branch"/>
          <dgm:animLvl val="lvl"/>
          <dgm:resizeHandles/>
        </dgm:presLayoutVars>
      </dgm:prSet>
      <dgm:spPr/>
    </dgm:pt>
    <dgm:pt modelId="{A439D833-1F75-42B3-842E-CD86943E26AE}" type="pres">
      <dgm:prSet presAssocID="{5EE10325-DB99-49A0-8B6A-3AA8413E697F}" presName="hierRoot1" presStyleCnt="0">
        <dgm:presLayoutVars>
          <dgm:hierBranch/>
        </dgm:presLayoutVars>
      </dgm:prSet>
      <dgm:spPr/>
    </dgm:pt>
    <dgm:pt modelId="{C1E147A2-9550-4D5D-B8FF-81D3E7C025B0}" type="pres">
      <dgm:prSet presAssocID="{5EE10325-DB99-49A0-8B6A-3AA8413E697F}" presName="rootComposite1" presStyleCnt="0"/>
      <dgm:spPr/>
    </dgm:pt>
    <dgm:pt modelId="{53523BF1-CA47-47D7-8C1D-CFEAB23762C9}" type="pres">
      <dgm:prSet presAssocID="{5EE10325-DB99-49A0-8B6A-3AA8413E697F}" presName="rootText1" presStyleLbl="node0" presStyleIdx="0" presStyleCnt="1">
        <dgm:presLayoutVars>
          <dgm:chPref val="3"/>
        </dgm:presLayoutVars>
      </dgm:prSet>
      <dgm:spPr/>
    </dgm:pt>
    <dgm:pt modelId="{DA51F9D3-AAC7-422C-8F95-E315436FFE9F}" type="pres">
      <dgm:prSet presAssocID="{5EE10325-DB99-49A0-8B6A-3AA8413E697F}" presName="rootConnector1" presStyleLbl="node1" presStyleIdx="0" presStyleCnt="0"/>
      <dgm:spPr/>
    </dgm:pt>
    <dgm:pt modelId="{A5F221C5-56EE-48C0-80A3-34FBAFF6615B}" type="pres">
      <dgm:prSet presAssocID="{5EE10325-DB99-49A0-8B6A-3AA8413E697F}" presName="hierChild2" presStyleCnt="0"/>
      <dgm:spPr/>
    </dgm:pt>
    <dgm:pt modelId="{2388EEBB-B4DF-4F79-AA77-54D7808AA98A}" type="pres">
      <dgm:prSet presAssocID="{E0B9F317-E5CB-4895-9D8D-5B28242140EE}" presName="Name35" presStyleLbl="parChTrans1D2" presStyleIdx="0" presStyleCnt="3"/>
      <dgm:spPr/>
    </dgm:pt>
    <dgm:pt modelId="{CAD640FB-AFE3-4FF2-B55C-72DB0A08D821}" type="pres">
      <dgm:prSet presAssocID="{36B769BA-A33D-407A-B11E-ADE71E8950E4}" presName="hierRoot2" presStyleCnt="0">
        <dgm:presLayoutVars>
          <dgm:hierBranch/>
        </dgm:presLayoutVars>
      </dgm:prSet>
      <dgm:spPr/>
    </dgm:pt>
    <dgm:pt modelId="{A729CD4E-AB10-4FC6-98DB-E86D4A1003AF}" type="pres">
      <dgm:prSet presAssocID="{36B769BA-A33D-407A-B11E-ADE71E8950E4}" presName="rootComposite" presStyleCnt="0"/>
      <dgm:spPr/>
    </dgm:pt>
    <dgm:pt modelId="{30E13231-30D0-4DDC-915F-426E47B4B363}" type="pres">
      <dgm:prSet presAssocID="{36B769BA-A33D-407A-B11E-ADE71E8950E4}" presName="rootText" presStyleLbl="node2" presStyleIdx="0" presStyleCnt="3">
        <dgm:presLayoutVars>
          <dgm:chPref val="3"/>
        </dgm:presLayoutVars>
      </dgm:prSet>
      <dgm:spPr/>
    </dgm:pt>
    <dgm:pt modelId="{19441008-2473-4E66-8FB1-264355043910}" type="pres">
      <dgm:prSet presAssocID="{36B769BA-A33D-407A-B11E-ADE71E8950E4}" presName="rootConnector" presStyleLbl="node2" presStyleIdx="0" presStyleCnt="3"/>
      <dgm:spPr/>
    </dgm:pt>
    <dgm:pt modelId="{3A134278-0CEE-4D75-BD23-60AED09F4C01}" type="pres">
      <dgm:prSet presAssocID="{36B769BA-A33D-407A-B11E-ADE71E8950E4}" presName="hierChild4" presStyleCnt="0"/>
      <dgm:spPr/>
    </dgm:pt>
    <dgm:pt modelId="{E085B0F3-B043-467A-A010-970A0916258F}" type="pres">
      <dgm:prSet presAssocID="{FBF692A7-1FC2-40FE-95F0-C917C47F88B9}" presName="Name35" presStyleLbl="parChTrans1D3" presStyleIdx="0" presStyleCnt="6"/>
      <dgm:spPr/>
    </dgm:pt>
    <dgm:pt modelId="{6AA12A5B-B76B-4853-84EC-3D2A8F02E5F8}" type="pres">
      <dgm:prSet presAssocID="{62122D37-CA08-4D68-8D2F-82E295B1AFAF}" presName="hierRoot2" presStyleCnt="0">
        <dgm:presLayoutVars>
          <dgm:hierBranch val="r"/>
        </dgm:presLayoutVars>
      </dgm:prSet>
      <dgm:spPr/>
    </dgm:pt>
    <dgm:pt modelId="{2317E7E0-34BC-4C49-A7ED-D1869428C8C6}" type="pres">
      <dgm:prSet presAssocID="{62122D37-CA08-4D68-8D2F-82E295B1AFAF}" presName="rootComposite" presStyleCnt="0"/>
      <dgm:spPr/>
    </dgm:pt>
    <dgm:pt modelId="{B71CC8E3-162D-4E40-A338-5A5AFF5FE45E}" type="pres">
      <dgm:prSet presAssocID="{62122D37-CA08-4D68-8D2F-82E295B1AFAF}" presName="rootText" presStyleLbl="node3" presStyleIdx="0" presStyleCnt="6">
        <dgm:presLayoutVars>
          <dgm:chPref val="3"/>
        </dgm:presLayoutVars>
      </dgm:prSet>
      <dgm:spPr/>
    </dgm:pt>
    <dgm:pt modelId="{B3CC7378-6899-4E55-B784-12E8C4D82A12}" type="pres">
      <dgm:prSet presAssocID="{62122D37-CA08-4D68-8D2F-82E295B1AFAF}" presName="rootConnector" presStyleLbl="node3" presStyleIdx="0" presStyleCnt="6"/>
      <dgm:spPr/>
    </dgm:pt>
    <dgm:pt modelId="{D7A07E19-F5AC-4B6F-903A-676C013734F9}" type="pres">
      <dgm:prSet presAssocID="{62122D37-CA08-4D68-8D2F-82E295B1AFAF}" presName="hierChild4" presStyleCnt="0"/>
      <dgm:spPr/>
    </dgm:pt>
    <dgm:pt modelId="{E5B9E95D-DBEE-4BC5-999E-F8E7B13C11E7}" type="pres">
      <dgm:prSet presAssocID="{62122D37-CA08-4D68-8D2F-82E295B1AFAF}" presName="hierChild5" presStyleCnt="0"/>
      <dgm:spPr/>
    </dgm:pt>
    <dgm:pt modelId="{70E788B1-1965-4439-A830-FAC79A9AB312}" type="pres">
      <dgm:prSet presAssocID="{F66465CB-2041-4CF6-89B4-04823196A1E4}" presName="Name35" presStyleLbl="parChTrans1D3" presStyleIdx="1" presStyleCnt="6"/>
      <dgm:spPr/>
    </dgm:pt>
    <dgm:pt modelId="{730808BE-FCCB-45F6-AE4B-7E8822F7C909}" type="pres">
      <dgm:prSet presAssocID="{90720464-9ACD-4939-81E4-0C1B93A20C00}" presName="hierRoot2" presStyleCnt="0">
        <dgm:presLayoutVars>
          <dgm:hierBranch val="r"/>
        </dgm:presLayoutVars>
      </dgm:prSet>
      <dgm:spPr/>
    </dgm:pt>
    <dgm:pt modelId="{6204C2AB-2971-4E0B-834D-6E67E118CCD3}" type="pres">
      <dgm:prSet presAssocID="{90720464-9ACD-4939-81E4-0C1B93A20C00}" presName="rootComposite" presStyleCnt="0"/>
      <dgm:spPr/>
    </dgm:pt>
    <dgm:pt modelId="{8BF64E15-46C7-40A0-AFE2-12857D2D6D96}" type="pres">
      <dgm:prSet presAssocID="{90720464-9ACD-4939-81E4-0C1B93A20C00}" presName="rootText" presStyleLbl="node3" presStyleIdx="1" presStyleCnt="6">
        <dgm:presLayoutVars>
          <dgm:chPref val="3"/>
        </dgm:presLayoutVars>
      </dgm:prSet>
      <dgm:spPr/>
    </dgm:pt>
    <dgm:pt modelId="{B993C931-395C-4E98-BBA6-30F5D43050E2}" type="pres">
      <dgm:prSet presAssocID="{90720464-9ACD-4939-81E4-0C1B93A20C00}" presName="rootConnector" presStyleLbl="node3" presStyleIdx="1" presStyleCnt="6"/>
      <dgm:spPr/>
    </dgm:pt>
    <dgm:pt modelId="{A807E6F6-1A3B-405A-8AB1-B9A4D73DBA86}" type="pres">
      <dgm:prSet presAssocID="{90720464-9ACD-4939-81E4-0C1B93A20C00}" presName="hierChild4" presStyleCnt="0"/>
      <dgm:spPr/>
    </dgm:pt>
    <dgm:pt modelId="{AE872924-B92B-4C88-9DC4-BABED08DC630}" type="pres">
      <dgm:prSet presAssocID="{90720464-9ACD-4939-81E4-0C1B93A20C00}" presName="hierChild5" presStyleCnt="0"/>
      <dgm:spPr/>
    </dgm:pt>
    <dgm:pt modelId="{DF6EB906-E4CC-47CB-902C-0DFDCA37CD81}" type="pres">
      <dgm:prSet presAssocID="{36B769BA-A33D-407A-B11E-ADE71E8950E4}" presName="hierChild5" presStyleCnt="0"/>
      <dgm:spPr/>
    </dgm:pt>
    <dgm:pt modelId="{CEFF1745-2CB8-4B83-A89C-749B7033F856}" type="pres">
      <dgm:prSet presAssocID="{4DC7B63E-A27B-43A3-BA36-A766854D209B}" presName="Name35" presStyleLbl="parChTrans1D2" presStyleIdx="1" presStyleCnt="3"/>
      <dgm:spPr/>
    </dgm:pt>
    <dgm:pt modelId="{D350759C-0089-4C9B-BC62-87E88C2D3AB6}" type="pres">
      <dgm:prSet presAssocID="{87C7BA5E-261B-4AA7-B054-156B24855660}" presName="hierRoot2" presStyleCnt="0">
        <dgm:presLayoutVars>
          <dgm:hierBranch/>
        </dgm:presLayoutVars>
      </dgm:prSet>
      <dgm:spPr/>
    </dgm:pt>
    <dgm:pt modelId="{5680468E-F97B-4AF1-8954-16BDE631E416}" type="pres">
      <dgm:prSet presAssocID="{87C7BA5E-261B-4AA7-B054-156B24855660}" presName="rootComposite" presStyleCnt="0"/>
      <dgm:spPr/>
    </dgm:pt>
    <dgm:pt modelId="{08D35F04-6C70-4302-A377-E2BC53F8DE1A}" type="pres">
      <dgm:prSet presAssocID="{87C7BA5E-261B-4AA7-B054-156B24855660}" presName="rootText" presStyleLbl="node2" presStyleIdx="1" presStyleCnt="3">
        <dgm:presLayoutVars>
          <dgm:chPref val="3"/>
        </dgm:presLayoutVars>
      </dgm:prSet>
      <dgm:spPr/>
    </dgm:pt>
    <dgm:pt modelId="{E106D093-5D23-4E73-8BA5-94BD60D7EDD2}" type="pres">
      <dgm:prSet presAssocID="{87C7BA5E-261B-4AA7-B054-156B24855660}" presName="rootConnector" presStyleLbl="node2" presStyleIdx="1" presStyleCnt="3"/>
      <dgm:spPr/>
    </dgm:pt>
    <dgm:pt modelId="{04609E43-43EF-45B8-8B07-847C89966716}" type="pres">
      <dgm:prSet presAssocID="{87C7BA5E-261B-4AA7-B054-156B24855660}" presName="hierChild4" presStyleCnt="0"/>
      <dgm:spPr/>
    </dgm:pt>
    <dgm:pt modelId="{3625B2AA-C381-4B95-8A60-1D3026DCFF60}" type="pres">
      <dgm:prSet presAssocID="{4212B00B-4F74-42FD-964B-CA8DB648477D}" presName="Name35" presStyleLbl="parChTrans1D3" presStyleIdx="2" presStyleCnt="6"/>
      <dgm:spPr/>
    </dgm:pt>
    <dgm:pt modelId="{14159466-6D5A-480A-9F01-CE1DCA6EB2C6}" type="pres">
      <dgm:prSet presAssocID="{1300D0C8-1F4A-4D3F-B947-2A3C453668AA}" presName="hierRoot2" presStyleCnt="0">
        <dgm:presLayoutVars>
          <dgm:hierBranch val="r"/>
        </dgm:presLayoutVars>
      </dgm:prSet>
      <dgm:spPr/>
    </dgm:pt>
    <dgm:pt modelId="{278E63BF-F9EA-4D8D-991B-DC8157406570}" type="pres">
      <dgm:prSet presAssocID="{1300D0C8-1F4A-4D3F-B947-2A3C453668AA}" presName="rootComposite" presStyleCnt="0"/>
      <dgm:spPr/>
    </dgm:pt>
    <dgm:pt modelId="{B1968BEC-9454-4AE1-9F8D-E6A2E3B165B4}" type="pres">
      <dgm:prSet presAssocID="{1300D0C8-1F4A-4D3F-B947-2A3C453668AA}" presName="rootText" presStyleLbl="node3" presStyleIdx="2" presStyleCnt="6">
        <dgm:presLayoutVars>
          <dgm:chPref val="3"/>
        </dgm:presLayoutVars>
      </dgm:prSet>
      <dgm:spPr/>
    </dgm:pt>
    <dgm:pt modelId="{2A314D99-12E9-4368-A841-22D556B7AB09}" type="pres">
      <dgm:prSet presAssocID="{1300D0C8-1F4A-4D3F-B947-2A3C453668AA}" presName="rootConnector" presStyleLbl="node3" presStyleIdx="2" presStyleCnt="6"/>
      <dgm:spPr/>
    </dgm:pt>
    <dgm:pt modelId="{C78C7C23-C4C7-45B2-992C-47E051C4155D}" type="pres">
      <dgm:prSet presAssocID="{1300D0C8-1F4A-4D3F-B947-2A3C453668AA}" presName="hierChild4" presStyleCnt="0"/>
      <dgm:spPr/>
    </dgm:pt>
    <dgm:pt modelId="{CB752ED1-E91E-493B-BDF7-6BA6AF8BC844}" type="pres">
      <dgm:prSet presAssocID="{1300D0C8-1F4A-4D3F-B947-2A3C453668AA}" presName="hierChild5" presStyleCnt="0"/>
      <dgm:spPr/>
    </dgm:pt>
    <dgm:pt modelId="{EF3A7851-1D71-4F3B-992A-9450E0F67C18}" type="pres">
      <dgm:prSet presAssocID="{B90C3ED6-6CD3-4964-8354-50B6EFD0DBF4}" presName="Name35" presStyleLbl="parChTrans1D3" presStyleIdx="3" presStyleCnt="6"/>
      <dgm:spPr/>
    </dgm:pt>
    <dgm:pt modelId="{5196B2A8-93D9-421C-BB6F-40FB2A21F504}" type="pres">
      <dgm:prSet presAssocID="{7B56CF57-1F8E-4C7B-A1AA-AE46E4EEEC2E}" presName="hierRoot2" presStyleCnt="0">
        <dgm:presLayoutVars>
          <dgm:hierBranch val="r"/>
        </dgm:presLayoutVars>
      </dgm:prSet>
      <dgm:spPr/>
    </dgm:pt>
    <dgm:pt modelId="{14D60FC1-C837-443D-A31B-6C8C533B3383}" type="pres">
      <dgm:prSet presAssocID="{7B56CF57-1F8E-4C7B-A1AA-AE46E4EEEC2E}" presName="rootComposite" presStyleCnt="0"/>
      <dgm:spPr/>
    </dgm:pt>
    <dgm:pt modelId="{30E9A5B5-B94D-41A0-8EF0-0D3D5BB1B9D0}" type="pres">
      <dgm:prSet presAssocID="{7B56CF57-1F8E-4C7B-A1AA-AE46E4EEEC2E}" presName="rootText" presStyleLbl="node3" presStyleIdx="3" presStyleCnt="6">
        <dgm:presLayoutVars>
          <dgm:chPref val="3"/>
        </dgm:presLayoutVars>
      </dgm:prSet>
      <dgm:spPr/>
    </dgm:pt>
    <dgm:pt modelId="{D8EEC6B1-AB88-4674-896B-0D1A5A36DBDD}" type="pres">
      <dgm:prSet presAssocID="{7B56CF57-1F8E-4C7B-A1AA-AE46E4EEEC2E}" presName="rootConnector" presStyleLbl="node3" presStyleIdx="3" presStyleCnt="6"/>
      <dgm:spPr/>
    </dgm:pt>
    <dgm:pt modelId="{26FD8E61-E2CF-4085-AA13-A68FC9749033}" type="pres">
      <dgm:prSet presAssocID="{7B56CF57-1F8E-4C7B-A1AA-AE46E4EEEC2E}" presName="hierChild4" presStyleCnt="0"/>
      <dgm:spPr/>
    </dgm:pt>
    <dgm:pt modelId="{A6E2357B-B824-47A6-BEFA-D0058BB1835B}" type="pres">
      <dgm:prSet presAssocID="{7B56CF57-1F8E-4C7B-A1AA-AE46E4EEEC2E}" presName="hierChild5" presStyleCnt="0"/>
      <dgm:spPr/>
    </dgm:pt>
    <dgm:pt modelId="{6E6D58B3-7F3B-44B7-8CC7-AC99FCE95717}" type="pres">
      <dgm:prSet presAssocID="{87C7BA5E-261B-4AA7-B054-156B24855660}" presName="hierChild5" presStyleCnt="0"/>
      <dgm:spPr/>
    </dgm:pt>
    <dgm:pt modelId="{2E2816C7-FEAA-4ED6-BEBB-5257221DA04A}" type="pres">
      <dgm:prSet presAssocID="{3D134B44-48CC-4B45-9BFE-82D92378E8F9}" presName="Name35" presStyleLbl="parChTrans1D2" presStyleIdx="2" presStyleCnt="3"/>
      <dgm:spPr/>
    </dgm:pt>
    <dgm:pt modelId="{F04EB713-B243-4064-BFBC-8BA5F894DBCA}" type="pres">
      <dgm:prSet presAssocID="{30B24992-66EE-42F0-B2C4-4FFA6BDF881E}" presName="hierRoot2" presStyleCnt="0">
        <dgm:presLayoutVars>
          <dgm:hierBranch/>
        </dgm:presLayoutVars>
      </dgm:prSet>
      <dgm:spPr/>
    </dgm:pt>
    <dgm:pt modelId="{45F923DA-6D8D-47FB-9071-56560BB6AECF}" type="pres">
      <dgm:prSet presAssocID="{30B24992-66EE-42F0-B2C4-4FFA6BDF881E}" presName="rootComposite" presStyleCnt="0"/>
      <dgm:spPr/>
    </dgm:pt>
    <dgm:pt modelId="{1FE5E456-BB83-4004-96B4-A8E2DEBE127B}" type="pres">
      <dgm:prSet presAssocID="{30B24992-66EE-42F0-B2C4-4FFA6BDF881E}" presName="rootText" presStyleLbl="node2" presStyleIdx="2" presStyleCnt="3">
        <dgm:presLayoutVars>
          <dgm:chPref val="3"/>
        </dgm:presLayoutVars>
      </dgm:prSet>
      <dgm:spPr/>
    </dgm:pt>
    <dgm:pt modelId="{AEED4135-C8D3-465D-98D1-B8494CCC0CB1}" type="pres">
      <dgm:prSet presAssocID="{30B24992-66EE-42F0-B2C4-4FFA6BDF881E}" presName="rootConnector" presStyleLbl="node2" presStyleIdx="2" presStyleCnt="3"/>
      <dgm:spPr/>
    </dgm:pt>
    <dgm:pt modelId="{334951E3-F724-4BDB-90DA-96C12E29E95A}" type="pres">
      <dgm:prSet presAssocID="{30B24992-66EE-42F0-B2C4-4FFA6BDF881E}" presName="hierChild4" presStyleCnt="0"/>
      <dgm:spPr/>
    </dgm:pt>
    <dgm:pt modelId="{48A9571D-32F4-4B8C-B322-E400CB874ACE}" type="pres">
      <dgm:prSet presAssocID="{B23784DE-C0A1-4A70-BBFC-6EDC6103F46C}" presName="Name35" presStyleLbl="parChTrans1D3" presStyleIdx="4" presStyleCnt="6"/>
      <dgm:spPr/>
    </dgm:pt>
    <dgm:pt modelId="{D02F3B6D-AB86-4246-B601-A8EF14483CA7}" type="pres">
      <dgm:prSet presAssocID="{76F250E4-4C73-4059-8937-3DE506F425D0}" presName="hierRoot2" presStyleCnt="0">
        <dgm:presLayoutVars>
          <dgm:hierBranch val="r"/>
        </dgm:presLayoutVars>
      </dgm:prSet>
      <dgm:spPr/>
    </dgm:pt>
    <dgm:pt modelId="{B9C3AABE-062F-4A8C-B68A-5775B06D2B58}" type="pres">
      <dgm:prSet presAssocID="{76F250E4-4C73-4059-8937-3DE506F425D0}" presName="rootComposite" presStyleCnt="0"/>
      <dgm:spPr/>
    </dgm:pt>
    <dgm:pt modelId="{7A982F5E-DDF0-40FE-9790-7DB3783A29E2}" type="pres">
      <dgm:prSet presAssocID="{76F250E4-4C73-4059-8937-3DE506F425D0}" presName="rootText" presStyleLbl="node3" presStyleIdx="4" presStyleCnt="6">
        <dgm:presLayoutVars>
          <dgm:chPref val="3"/>
        </dgm:presLayoutVars>
      </dgm:prSet>
      <dgm:spPr/>
    </dgm:pt>
    <dgm:pt modelId="{5F9F84B0-4DD2-4DC5-A7B7-83A2D8B95D78}" type="pres">
      <dgm:prSet presAssocID="{76F250E4-4C73-4059-8937-3DE506F425D0}" presName="rootConnector" presStyleLbl="node3" presStyleIdx="4" presStyleCnt="6"/>
      <dgm:spPr/>
    </dgm:pt>
    <dgm:pt modelId="{0EB5522C-54C7-4E8A-848F-2EE23C63FBBA}" type="pres">
      <dgm:prSet presAssocID="{76F250E4-4C73-4059-8937-3DE506F425D0}" presName="hierChild4" presStyleCnt="0"/>
      <dgm:spPr/>
    </dgm:pt>
    <dgm:pt modelId="{0ED12FAC-A9DE-444D-ACFD-8CB7C83E4289}" type="pres">
      <dgm:prSet presAssocID="{76F250E4-4C73-4059-8937-3DE506F425D0}" presName="hierChild5" presStyleCnt="0"/>
      <dgm:spPr/>
    </dgm:pt>
    <dgm:pt modelId="{9C886C46-3FFB-4286-B44C-8FFC8AA7F4DA}" type="pres">
      <dgm:prSet presAssocID="{DBB7CC99-8370-496F-A89E-4907BDE00D51}" presName="Name35" presStyleLbl="parChTrans1D3" presStyleIdx="5" presStyleCnt="6"/>
      <dgm:spPr/>
    </dgm:pt>
    <dgm:pt modelId="{66C0E916-4151-4945-89F1-7404A78D3346}" type="pres">
      <dgm:prSet presAssocID="{576837E6-F35E-4CE8-A443-E22395CBC76E}" presName="hierRoot2" presStyleCnt="0">
        <dgm:presLayoutVars>
          <dgm:hierBranch val="r"/>
        </dgm:presLayoutVars>
      </dgm:prSet>
      <dgm:spPr/>
    </dgm:pt>
    <dgm:pt modelId="{E4ECB05A-385C-4CCF-8F18-89A55F821290}" type="pres">
      <dgm:prSet presAssocID="{576837E6-F35E-4CE8-A443-E22395CBC76E}" presName="rootComposite" presStyleCnt="0"/>
      <dgm:spPr/>
    </dgm:pt>
    <dgm:pt modelId="{F2439BB6-B1DD-4706-B023-D8F472D36BC4}" type="pres">
      <dgm:prSet presAssocID="{576837E6-F35E-4CE8-A443-E22395CBC76E}" presName="rootText" presStyleLbl="node3" presStyleIdx="5" presStyleCnt="6">
        <dgm:presLayoutVars>
          <dgm:chPref val="3"/>
        </dgm:presLayoutVars>
      </dgm:prSet>
      <dgm:spPr/>
    </dgm:pt>
    <dgm:pt modelId="{80D6F33C-5D56-45DB-B472-42502771C92A}" type="pres">
      <dgm:prSet presAssocID="{576837E6-F35E-4CE8-A443-E22395CBC76E}" presName="rootConnector" presStyleLbl="node3" presStyleIdx="5" presStyleCnt="6"/>
      <dgm:spPr/>
    </dgm:pt>
    <dgm:pt modelId="{A0D34A27-EEB5-4E0B-8FFB-2FBFD92BD8EA}" type="pres">
      <dgm:prSet presAssocID="{576837E6-F35E-4CE8-A443-E22395CBC76E}" presName="hierChild4" presStyleCnt="0"/>
      <dgm:spPr/>
    </dgm:pt>
    <dgm:pt modelId="{EA58122F-2710-4189-8BF1-654ED12F6F57}" type="pres">
      <dgm:prSet presAssocID="{576837E6-F35E-4CE8-A443-E22395CBC76E}" presName="hierChild5" presStyleCnt="0"/>
      <dgm:spPr/>
    </dgm:pt>
    <dgm:pt modelId="{3CE69964-9469-4B0C-AF9E-C2B630CFE2C3}" type="pres">
      <dgm:prSet presAssocID="{30B24992-66EE-42F0-B2C4-4FFA6BDF881E}" presName="hierChild5" presStyleCnt="0"/>
      <dgm:spPr/>
    </dgm:pt>
    <dgm:pt modelId="{3106589E-CCB6-405A-9ED8-41BAF62091E5}" type="pres">
      <dgm:prSet presAssocID="{5EE10325-DB99-49A0-8B6A-3AA8413E697F}" presName="hierChild3" presStyleCnt="0"/>
      <dgm:spPr/>
    </dgm:pt>
  </dgm:ptLst>
  <dgm:cxnLst>
    <dgm:cxn modelId="{1CCFC407-2591-4944-B373-CF42637303C3}" srcId="{0B4C9459-B6CD-43E7-97B6-EA5B7FA6E33F}" destId="{5EE10325-DB99-49A0-8B6A-3AA8413E697F}" srcOrd="0" destOrd="0" parTransId="{7CB6E669-0DD1-40FF-9403-16BEE69598D7}" sibTransId="{E3E7A2BF-5EB4-4DFE-BDE2-F29627E83BD0}"/>
    <dgm:cxn modelId="{31E0CF09-F303-4E70-A031-314C0D3207C7}" type="presOf" srcId="{1300D0C8-1F4A-4D3F-B947-2A3C453668AA}" destId="{2A314D99-12E9-4368-A841-22D556B7AB09}" srcOrd="1" destOrd="0" presId="urn:microsoft.com/office/officeart/2005/8/layout/orgChart1"/>
    <dgm:cxn modelId="{BFE24522-319C-4604-9376-703FBB2D99D2}" type="presOf" srcId="{E0B9F317-E5CB-4895-9D8D-5B28242140EE}" destId="{2388EEBB-B4DF-4F79-AA77-54D7808AA98A}" srcOrd="0" destOrd="0" presId="urn:microsoft.com/office/officeart/2005/8/layout/orgChart1"/>
    <dgm:cxn modelId="{90290726-2C87-44A9-AA1C-01E960DE744F}" type="presOf" srcId="{1300D0C8-1F4A-4D3F-B947-2A3C453668AA}" destId="{B1968BEC-9454-4AE1-9F8D-E6A2E3B165B4}" srcOrd="0" destOrd="0" presId="urn:microsoft.com/office/officeart/2005/8/layout/orgChart1"/>
    <dgm:cxn modelId="{B7D99F27-C299-43C5-99B0-32E1D658E8D7}" type="presOf" srcId="{36B769BA-A33D-407A-B11E-ADE71E8950E4}" destId="{19441008-2473-4E66-8FB1-264355043910}" srcOrd="1" destOrd="0" presId="urn:microsoft.com/office/officeart/2005/8/layout/orgChart1"/>
    <dgm:cxn modelId="{447AE728-BB45-4B11-890F-471A555E5B20}" type="presOf" srcId="{7B56CF57-1F8E-4C7B-A1AA-AE46E4EEEC2E}" destId="{30E9A5B5-B94D-41A0-8EF0-0D3D5BB1B9D0}" srcOrd="0" destOrd="0" presId="urn:microsoft.com/office/officeart/2005/8/layout/orgChart1"/>
    <dgm:cxn modelId="{81A0EC2A-412D-4633-BF54-992BCA99E161}" type="presOf" srcId="{5EE10325-DB99-49A0-8B6A-3AA8413E697F}" destId="{53523BF1-CA47-47D7-8C1D-CFEAB23762C9}" srcOrd="0" destOrd="0" presId="urn:microsoft.com/office/officeart/2005/8/layout/orgChart1"/>
    <dgm:cxn modelId="{B347CA2D-3796-4745-9647-D6BD083D7F95}" srcId="{87C7BA5E-261B-4AA7-B054-156B24855660}" destId="{1300D0C8-1F4A-4D3F-B947-2A3C453668AA}" srcOrd="0" destOrd="0" parTransId="{4212B00B-4F74-42FD-964B-CA8DB648477D}" sibTransId="{B26B1D4B-4997-4431-A286-861FFB132AD2}"/>
    <dgm:cxn modelId="{CA76E83A-CC16-4B3F-A0B9-07ABFBA4DB99}" srcId="{87C7BA5E-261B-4AA7-B054-156B24855660}" destId="{7B56CF57-1F8E-4C7B-A1AA-AE46E4EEEC2E}" srcOrd="1" destOrd="0" parTransId="{B90C3ED6-6CD3-4964-8354-50B6EFD0DBF4}" sibTransId="{8B2A8EBE-F11B-4E6D-9CB4-61E5DAD78463}"/>
    <dgm:cxn modelId="{F7041E3E-F6FE-446B-ABC9-F8BE93C1B88F}" type="presOf" srcId="{7B56CF57-1F8E-4C7B-A1AA-AE46E4EEEC2E}" destId="{D8EEC6B1-AB88-4674-896B-0D1A5A36DBDD}" srcOrd="1" destOrd="0" presId="urn:microsoft.com/office/officeart/2005/8/layout/orgChart1"/>
    <dgm:cxn modelId="{B315063F-5641-45ED-AAED-C6DCE539A30F}" type="presOf" srcId="{3D134B44-48CC-4B45-9BFE-82D92378E8F9}" destId="{2E2816C7-FEAA-4ED6-BEBB-5257221DA04A}" srcOrd="0" destOrd="0" presId="urn:microsoft.com/office/officeart/2005/8/layout/orgChart1"/>
    <dgm:cxn modelId="{3038C95F-52E1-40F1-8EE5-2F134EE57957}" type="presOf" srcId="{F66465CB-2041-4CF6-89B4-04823196A1E4}" destId="{70E788B1-1965-4439-A830-FAC79A9AB312}" srcOrd="0" destOrd="0" presId="urn:microsoft.com/office/officeart/2005/8/layout/orgChart1"/>
    <dgm:cxn modelId="{ACDA1C60-231E-4EFA-B670-B7E41EF3CCDB}" type="presOf" srcId="{90720464-9ACD-4939-81E4-0C1B93A20C00}" destId="{8BF64E15-46C7-40A0-AFE2-12857D2D6D96}" srcOrd="0" destOrd="0" presId="urn:microsoft.com/office/officeart/2005/8/layout/orgChart1"/>
    <dgm:cxn modelId="{D2D75342-F090-4780-9822-85D02A53E84D}" type="presOf" srcId="{0B4C9459-B6CD-43E7-97B6-EA5B7FA6E33F}" destId="{8DE21F1B-CE46-49A8-85D1-F12D9A49FF72}" srcOrd="0" destOrd="0" presId="urn:microsoft.com/office/officeart/2005/8/layout/orgChart1"/>
    <dgm:cxn modelId="{7D906566-B709-4152-91AE-403713621163}" type="presOf" srcId="{4DC7B63E-A27B-43A3-BA36-A766854D209B}" destId="{CEFF1745-2CB8-4B83-A89C-749B7033F856}" srcOrd="0" destOrd="0" presId="urn:microsoft.com/office/officeart/2005/8/layout/orgChart1"/>
    <dgm:cxn modelId="{4B4C8A49-52B6-4950-B28B-9AC5CE9B3679}" srcId="{30B24992-66EE-42F0-B2C4-4FFA6BDF881E}" destId="{576837E6-F35E-4CE8-A443-E22395CBC76E}" srcOrd="1" destOrd="0" parTransId="{DBB7CC99-8370-496F-A89E-4907BDE00D51}" sibTransId="{4F49FFBB-D628-430A-B60F-E587381DE5CF}"/>
    <dgm:cxn modelId="{0611654B-62EA-4E62-91BC-D798CA1B5465}" type="presOf" srcId="{87C7BA5E-261B-4AA7-B054-156B24855660}" destId="{08D35F04-6C70-4302-A377-E2BC53F8DE1A}" srcOrd="0" destOrd="0" presId="urn:microsoft.com/office/officeart/2005/8/layout/orgChart1"/>
    <dgm:cxn modelId="{0281E36F-1A8F-445C-836D-E5708DAE0F6A}" type="presOf" srcId="{576837E6-F35E-4CE8-A443-E22395CBC76E}" destId="{80D6F33C-5D56-45DB-B472-42502771C92A}" srcOrd="1" destOrd="0" presId="urn:microsoft.com/office/officeart/2005/8/layout/orgChart1"/>
    <dgm:cxn modelId="{683AC352-A050-401A-ACDE-462DFA2E78D6}" srcId="{36B769BA-A33D-407A-B11E-ADE71E8950E4}" destId="{62122D37-CA08-4D68-8D2F-82E295B1AFAF}" srcOrd="0" destOrd="0" parTransId="{FBF692A7-1FC2-40FE-95F0-C917C47F88B9}" sibTransId="{B0542156-1854-41F4-9068-988370631DE7}"/>
    <dgm:cxn modelId="{C5CB6C77-C987-4C13-AC32-A7C75E4F393D}" type="presOf" srcId="{36B769BA-A33D-407A-B11E-ADE71E8950E4}" destId="{30E13231-30D0-4DDC-915F-426E47B4B363}" srcOrd="0" destOrd="0" presId="urn:microsoft.com/office/officeart/2005/8/layout/orgChart1"/>
    <dgm:cxn modelId="{14E07778-7B95-4C1C-A1F5-025F6F99EC21}" type="presOf" srcId="{576837E6-F35E-4CE8-A443-E22395CBC76E}" destId="{F2439BB6-B1DD-4706-B023-D8F472D36BC4}" srcOrd="0" destOrd="0" presId="urn:microsoft.com/office/officeart/2005/8/layout/orgChart1"/>
    <dgm:cxn modelId="{D6122859-E6BF-4C87-A3BC-43A556298EE3}" type="presOf" srcId="{62122D37-CA08-4D68-8D2F-82E295B1AFAF}" destId="{B71CC8E3-162D-4E40-A338-5A5AFF5FE45E}" srcOrd="0" destOrd="0" presId="urn:microsoft.com/office/officeart/2005/8/layout/orgChart1"/>
    <dgm:cxn modelId="{6F854959-74C6-47AA-A957-E6334509F162}" srcId="{5EE10325-DB99-49A0-8B6A-3AA8413E697F}" destId="{87C7BA5E-261B-4AA7-B054-156B24855660}" srcOrd="1" destOrd="0" parTransId="{4DC7B63E-A27B-43A3-BA36-A766854D209B}" sibTransId="{3304D441-46E8-45E8-A320-B85EB1021569}"/>
    <dgm:cxn modelId="{DC82D096-A30C-43B7-8219-9C80481136AD}" type="presOf" srcId="{76F250E4-4C73-4059-8937-3DE506F425D0}" destId="{5F9F84B0-4DD2-4DC5-A7B7-83A2D8B95D78}" srcOrd="1" destOrd="0" presId="urn:microsoft.com/office/officeart/2005/8/layout/orgChart1"/>
    <dgm:cxn modelId="{4FB285A3-8BFF-4227-AC7F-D715AD624C28}" srcId="{30B24992-66EE-42F0-B2C4-4FFA6BDF881E}" destId="{76F250E4-4C73-4059-8937-3DE506F425D0}" srcOrd="0" destOrd="0" parTransId="{B23784DE-C0A1-4A70-BBFC-6EDC6103F46C}" sibTransId="{A5ACE3BF-C424-43AB-92D3-0777085FFF3F}"/>
    <dgm:cxn modelId="{0A20C2AF-8460-4295-8074-44C8B46A31E5}" type="presOf" srcId="{DBB7CC99-8370-496F-A89E-4907BDE00D51}" destId="{9C886C46-3FFB-4286-B44C-8FFC8AA7F4DA}" srcOrd="0" destOrd="0" presId="urn:microsoft.com/office/officeart/2005/8/layout/orgChart1"/>
    <dgm:cxn modelId="{741B48B2-3CB5-4D7E-82A8-D152D45610C8}" type="presOf" srcId="{62122D37-CA08-4D68-8D2F-82E295B1AFAF}" destId="{B3CC7378-6899-4E55-B784-12E8C4D82A12}" srcOrd="1" destOrd="0" presId="urn:microsoft.com/office/officeart/2005/8/layout/orgChart1"/>
    <dgm:cxn modelId="{3EA5D4B8-D353-4024-8854-20072F34A4D6}" type="presOf" srcId="{FBF692A7-1FC2-40FE-95F0-C917C47F88B9}" destId="{E085B0F3-B043-467A-A010-970A0916258F}" srcOrd="0" destOrd="0" presId="urn:microsoft.com/office/officeart/2005/8/layout/orgChart1"/>
    <dgm:cxn modelId="{26F916BB-D70A-4ED1-BEE8-9926CD487E2F}" type="presOf" srcId="{90720464-9ACD-4939-81E4-0C1B93A20C00}" destId="{B993C931-395C-4E98-BBA6-30F5D43050E2}" srcOrd="1" destOrd="0" presId="urn:microsoft.com/office/officeart/2005/8/layout/orgChart1"/>
    <dgm:cxn modelId="{9F70E8C0-2AD2-47C5-97D7-0B08C5576A33}" type="presOf" srcId="{B90C3ED6-6CD3-4964-8354-50B6EFD0DBF4}" destId="{EF3A7851-1D71-4F3B-992A-9450E0F67C18}" srcOrd="0" destOrd="0" presId="urn:microsoft.com/office/officeart/2005/8/layout/orgChart1"/>
    <dgm:cxn modelId="{F76E4FC2-DECE-474C-810B-5E7181D2D9EB}" type="presOf" srcId="{B23784DE-C0A1-4A70-BBFC-6EDC6103F46C}" destId="{48A9571D-32F4-4B8C-B322-E400CB874ACE}" srcOrd="0" destOrd="0" presId="urn:microsoft.com/office/officeart/2005/8/layout/orgChart1"/>
    <dgm:cxn modelId="{8D2796CB-B25F-4752-809C-0C9312DC0AD3}" type="presOf" srcId="{30B24992-66EE-42F0-B2C4-4FFA6BDF881E}" destId="{1FE5E456-BB83-4004-96B4-A8E2DEBE127B}" srcOrd="0" destOrd="0" presId="urn:microsoft.com/office/officeart/2005/8/layout/orgChart1"/>
    <dgm:cxn modelId="{DEC001D1-9098-4064-A3A8-EEAA40F48E51}" srcId="{5EE10325-DB99-49A0-8B6A-3AA8413E697F}" destId="{30B24992-66EE-42F0-B2C4-4FFA6BDF881E}" srcOrd="2" destOrd="0" parTransId="{3D134B44-48CC-4B45-9BFE-82D92378E8F9}" sibTransId="{3E8AA952-E091-4CD5-B653-654441C73258}"/>
    <dgm:cxn modelId="{4E5FE8D1-E5B3-40C2-AC0D-CEF03ACF9D0D}" type="presOf" srcId="{5EE10325-DB99-49A0-8B6A-3AA8413E697F}" destId="{DA51F9D3-AAC7-422C-8F95-E315436FFE9F}" srcOrd="1" destOrd="0" presId="urn:microsoft.com/office/officeart/2005/8/layout/orgChart1"/>
    <dgm:cxn modelId="{D6647AD2-E745-4BDE-B0A5-D57FA7B6326D}" type="presOf" srcId="{76F250E4-4C73-4059-8937-3DE506F425D0}" destId="{7A982F5E-DDF0-40FE-9790-7DB3783A29E2}" srcOrd="0" destOrd="0" presId="urn:microsoft.com/office/officeart/2005/8/layout/orgChart1"/>
    <dgm:cxn modelId="{7DAF20D5-8E1C-4CEF-84E9-E69BDAE8C80C}" type="presOf" srcId="{87C7BA5E-261B-4AA7-B054-156B24855660}" destId="{E106D093-5D23-4E73-8BA5-94BD60D7EDD2}" srcOrd="1" destOrd="0" presId="urn:microsoft.com/office/officeart/2005/8/layout/orgChart1"/>
    <dgm:cxn modelId="{3F7E30E2-0FF7-442E-B2C5-8B347FEC830D}" srcId="{5EE10325-DB99-49A0-8B6A-3AA8413E697F}" destId="{36B769BA-A33D-407A-B11E-ADE71E8950E4}" srcOrd="0" destOrd="0" parTransId="{E0B9F317-E5CB-4895-9D8D-5B28242140EE}" sibTransId="{D1ABF394-337A-4825-9C9D-2C0743BB8BDD}"/>
    <dgm:cxn modelId="{9262E3E6-E701-4B7A-B65F-6E159BF5A976}" type="presOf" srcId="{4212B00B-4F74-42FD-964B-CA8DB648477D}" destId="{3625B2AA-C381-4B95-8A60-1D3026DCFF60}" srcOrd="0" destOrd="0" presId="urn:microsoft.com/office/officeart/2005/8/layout/orgChart1"/>
    <dgm:cxn modelId="{B4C0ABEA-0E9F-4D36-851D-E3A634FC0B86}" type="presOf" srcId="{30B24992-66EE-42F0-B2C4-4FFA6BDF881E}" destId="{AEED4135-C8D3-465D-98D1-B8494CCC0CB1}" srcOrd="1" destOrd="0" presId="urn:microsoft.com/office/officeart/2005/8/layout/orgChart1"/>
    <dgm:cxn modelId="{3E4AF7F4-5624-430F-B139-D2E5FCFDA656}" srcId="{36B769BA-A33D-407A-B11E-ADE71E8950E4}" destId="{90720464-9ACD-4939-81E4-0C1B93A20C00}" srcOrd="1" destOrd="0" parTransId="{F66465CB-2041-4CF6-89B4-04823196A1E4}" sibTransId="{4C582C15-9CBE-496F-8419-7219768F3995}"/>
    <dgm:cxn modelId="{2DBA27A2-39C4-459B-AA2E-C540997BCF7B}" type="presParOf" srcId="{8DE21F1B-CE46-49A8-85D1-F12D9A49FF72}" destId="{A439D833-1F75-42B3-842E-CD86943E26AE}" srcOrd="0" destOrd="0" presId="urn:microsoft.com/office/officeart/2005/8/layout/orgChart1"/>
    <dgm:cxn modelId="{885E007C-5B92-4960-A908-D0812CDC883B}" type="presParOf" srcId="{A439D833-1F75-42B3-842E-CD86943E26AE}" destId="{C1E147A2-9550-4D5D-B8FF-81D3E7C025B0}" srcOrd="0" destOrd="0" presId="urn:microsoft.com/office/officeart/2005/8/layout/orgChart1"/>
    <dgm:cxn modelId="{0086E229-439B-4317-AA6F-48AEEEF0C76F}" type="presParOf" srcId="{C1E147A2-9550-4D5D-B8FF-81D3E7C025B0}" destId="{53523BF1-CA47-47D7-8C1D-CFEAB23762C9}" srcOrd="0" destOrd="0" presId="urn:microsoft.com/office/officeart/2005/8/layout/orgChart1"/>
    <dgm:cxn modelId="{31A5E6F7-594B-4AEB-87FA-7BCC427FA49D}" type="presParOf" srcId="{C1E147A2-9550-4D5D-B8FF-81D3E7C025B0}" destId="{DA51F9D3-AAC7-422C-8F95-E315436FFE9F}" srcOrd="1" destOrd="0" presId="urn:microsoft.com/office/officeart/2005/8/layout/orgChart1"/>
    <dgm:cxn modelId="{7EC611DB-333C-415A-A63E-7A504FBCF965}" type="presParOf" srcId="{A439D833-1F75-42B3-842E-CD86943E26AE}" destId="{A5F221C5-56EE-48C0-80A3-34FBAFF6615B}" srcOrd="1" destOrd="0" presId="urn:microsoft.com/office/officeart/2005/8/layout/orgChart1"/>
    <dgm:cxn modelId="{C5B94C14-1651-4FFD-A6DD-31207C3802FF}" type="presParOf" srcId="{A5F221C5-56EE-48C0-80A3-34FBAFF6615B}" destId="{2388EEBB-B4DF-4F79-AA77-54D7808AA98A}" srcOrd="0" destOrd="0" presId="urn:microsoft.com/office/officeart/2005/8/layout/orgChart1"/>
    <dgm:cxn modelId="{87FB904C-A5C8-4518-952E-A08B6648CD4F}" type="presParOf" srcId="{A5F221C5-56EE-48C0-80A3-34FBAFF6615B}" destId="{CAD640FB-AFE3-4FF2-B55C-72DB0A08D821}" srcOrd="1" destOrd="0" presId="urn:microsoft.com/office/officeart/2005/8/layout/orgChart1"/>
    <dgm:cxn modelId="{D0AD62B2-8ABA-4CE9-A6D1-3669F3F4C018}" type="presParOf" srcId="{CAD640FB-AFE3-4FF2-B55C-72DB0A08D821}" destId="{A729CD4E-AB10-4FC6-98DB-E86D4A1003AF}" srcOrd="0" destOrd="0" presId="urn:microsoft.com/office/officeart/2005/8/layout/orgChart1"/>
    <dgm:cxn modelId="{42ECF9C1-394C-44A2-9B64-D21B7BB8C6D1}" type="presParOf" srcId="{A729CD4E-AB10-4FC6-98DB-E86D4A1003AF}" destId="{30E13231-30D0-4DDC-915F-426E47B4B363}" srcOrd="0" destOrd="0" presId="urn:microsoft.com/office/officeart/2005/8/layout/orgChart1"/>
    <dgm:cxn modelId="{847EEAB3-7A43-47A0-B006-D93E82A7E2BC}" type="presParOf" srcId="{A729CD4E-AB10-4FC6-98DB-E86D4A1003AF}" destId="{19441008-2473-4E66-8FB1-264355043910}" srcOrd="1" destOrd="0" presId="urn:microsoft.com/office/officeart/2005/8/layout/orgChart1"/>
    <dgm:cxn modelId="{E06A9345-3A30-4DC0-BF3E-6159204E3A48}" type="presParOf" srcId="{CAD640FB-AFE3-4FF2-B55C-72DB0A08D821}" destId="{3A134278-0CEE-4D75-BD23-60AED09F4C01}" srcOrd="1" destOrd="0" presId="urn:microsoft.com/office/officeart/2005/8/layout/orgChart1"/>
    <dgm:cxn modelId="{6E660F90-F6B0-496C-B7D1-FECB823E0C67}" type="presParOf" srcId="{3A134278-0CEE-4D75-BD23-60AED09F4C01}" destId="{E085B0F3-B043-467A-A010-970A0916258F}" srcOrd="0" destOrd="0" presId="urn:microsoft.com/office/officeart/2005/8/layout/orgChart1"/>
    <dgm:cxn modelId="{A368D5DC-91E2-489A-BFE1-4FE3547DAB46}" type="presParOf" srcId="{3A134278-0CEE-4D75-BD23-60AED09F4C01}" destId="{6AA12A5B-B76B-4853-84EC-3D2A8F02E5F8}" srcOrd="1" destOrd="0" presId="urn:microsoft.com/office/officeart/2005/8/layout/orgChart1"/>
    <dgm:cxn modelId="{F832F719-76AE-44C6-83DD-874CA139C96B}" type="presParOf" srcId="{6AA12A5B-B76B-4853-84EC-3D2A8F02E5F8}" destId="{2317E7E0-34BC-4C49-A7ED-D1869428C8C6}" srcOrd="0" destOrd="0" presId="urn:microsoft.com/office/officeart/2005/8/layout/orgChart1"/>
    <dgm:cxn modelId="{D0635609-3747-4764-B25C-A789CC9EBB97}" type="presParOf" srcId="{2317E7E0-34BC-4C49-A7ED-D1869428C8C6}" destId="{B71CC8E3-162D-4E40-A338-5A5AFF5FE45E}" srcOrd="0" destOrd="0" presId="urn:microsoft.com/office/officeart/2005/8/layout/orgChart1"/>
    <dgm:cxn modelId="{12AA47AE-0183-4B32-B945-D329D844891C}" type="presParOf" srcId="{2317E7E0-34BC-4C49-A7ED-D1869428C8C6}" destId="{B3CC7378-6899-4E55-B784-12E8C4D82A12}" srcOrd="1" destOrd="0" presId="urn:microsoft.com/office/officeart/2005/8/layout/orgChart1"/>
    <dgm:cxn modelId="{AC9F637D-793E-4F16-8CCA-8477F3D4BB86}" type="presParOf" srcId="{6AA12A5B-B76B-4853-84EC-3D2A8F02E5F8}" destId="{D7A07E19-F5AC-4B6F-903A-676C013734F9}" srcOrd="1" destOrd="0" presId="urn:microsoft.com/office/officeart/2005/8/layout/orgChart1"/>
    <dgm:cxn modelId="{DB5636C7-3EA9-424F-A78E-720455524F79}" type="presParOf" srcId="{6AA12A5B-B76B-4853-84EC-3D2A8F02E5F8}" destId="{E5B9E95D-DBEE-4BC5-999E-F8E7B13C11E7}" srcOrd="2" destOrd="0" presId="urn:microsoft.com/office/officeart/2005/8/layout/orgChart1"/>
    <dgm:cxn modelId="{20107423-2BF9-4207-A30A-CF338359C6FC}" type="presParOf" srcId="{3A134278-0CEE-4D75-BD23-60AED09F4C01}" destId="{70E788B1-1965-4439-A830-FAC79A9AB312}" srcOrd="2" destOrd="0" presId="urn:microsoft.com/office/officeart/2005/8/layout/orgChart1"/>
    <dgm:cxn modelId="{40F30DD2-90AA-4324-A8EF-AE7F812E5600}" type="presParOf" srcId="{3A134278-0CEE-4D75-BD23-60AED09F4C01}" destId="{730808BE-FCCB-45F6-AE4B-7E8822F7C909}" srcOrd="3" destOrd="0" presId="urn:microsoft.com/office/officeart/2005/8/layout/orgChart1"/>
    <dgm:cxn modelId="{9283F4B9-446F-4BE4-9437-69BBC8670B40}" type="presParOf" srcId="{730808BE-FCCB-45F6-AE4B-7E8822F7C909}" destId="{6204C2AB-2971-4E0B-834D-6E67E118CCD3}" srcOrd="0" destOrd="0" presId="urn:microsoft.com/office/officeart/2005/8/layout/orgChart1"/>
    <dgm:cxn modelId="{474F3FB4-CF47-4427-BECC-5F9BE77D1F47}" type="presParOf" srcId="{6204C2AB-2971-4E0B-834D-6E67E118CCD3}" destId="{8BF64E15-46C7-40A0-AFE2-12857D2D6D96}" srcOrd="0" destOrd="0" presId="urn:microsoft.com/office/officeart/2005/8/layout/orgChart1"/>
    <dgm:cxn modelId="{260DCF78-3E4B-4B9A-83B9-CA668A69CCBB}" type="presParOf" srcId="{6204C2AB-2971-4E0B-834D-6E67E118CCD3}" destId="{B993C931-395C-4E98-BBA6-30F5D43050E2}" srcOrd="1" destOrd="0" presId="urn:microsoft.com/office/officeart/2005/8/layout/orgChart1"/>
    <dgm:cxn modelId="{A1EC4E3A-E882-4BAF-9B8C-8A95F393945B}" type="presParOf" srcId="{730808BE-FCCB-45F6-AE4B-7E8822F7C909}" destId="{A807E6F6-1A3B-405A-8AB1-B9A4D73DBA86}" srcOrd="1" destOrd="0" presId="urn:microsoft.com/office/officeart/2005/8/layout/orgChart1"/>
    <dgm:cxn modelId="{4710338A-D2BD-4573-A62C-8CDFEC48E88C}" type="presParOf" srcId="{730808BE-FCCB-45F6-AE4B-7E8822F7C909}" destId="{AE872924-B92B-4C88-9DC4-BABED08DC630}" srcOrd="2" destOrd="0" presId="urn:microsoft.com/office/officeart/2005/8/layout/orgChart1"/>
    <dgm:cxn modelId="{D583A9F7-26D3-463F-8105-044A14CB5FFA}" type="presParOf" srcId="{CAD640FB-AFE3-4FF2-B55C-72DB0A08D821}" destId="{DF6EB906-E4CC-47CB-902C-0DFDCA37CD81}" srcOrd="2" destOrd="0" presId="urn:microsoft.com/office/officeart/2005/8/layout/orgChart1"/>
    <dgm:cxn modelId="{38C7BA9E-0E03-40B3-9533-15E99E0FCE52}" type="presParOf" srcId="{A5F221C5-56EE-48C0-80A3-34FBAFF6615B}" destId="{CEFF1745-2CB8-4B83-A89C-749B7033F856}" srcOrd="2" destOrd="0" presId="urn:microsoft.com/office/officeart/2005/8/layout/orgChart1"/>
    <dgm:cxn modelId="{DDA72E62-153B-44F6-B240-02F68FA6970C}" type="presParOf" srcId="{A5F221C5-56EE-48C0-80A3-34FBAFF6615B}" destId="{D350759C-0089-4C9B-BC62-87E88C2D3AB6}" srcOrd="3" destOrd="0" presId="urn:microsoft.com/office/officeart/2005/8/layout/orgChart1"/>
    <dgm:cxn modelId="{3B5DD419-EABB-4C68-9680-DEF03859E9AC}" type="presParOf" srcId="{D350759C-0089-4C9B-BC62-87E88C2D3AB6}" destId="{5680468E-F97B-4AF1-8954-16BDE631E416}" srcOrd="0" destOrd="0" presId="urn:microsoft.com/office/officeart/2005/8/layout/orgChart1"/>
    <dgm:cxn modelId="{3E9DC1FA-E7AE-495C-9B9B-C1C47EED0738}" type="presParOf" srcId="{5680468E-F97B-4AF1-8954-16BDE631E416}" destId="{08D35F04-6C70-4302-A377-E2BC53F8DE1A}" srcOrd="0" destOrd="0" presId="urn:microsoft.com/office/officeart/2005/8/layout/orgChart1"/>
    <dgm:cxn modelId="{99EBEF66-38A9-416A-92E4-68DEEBB96552}" type="presParOf" srcId="{5680468E-F97B-4AF1-8954-16BDE631E416}" destId="{E106D093-5D23-4E73-8BA5-94BD60D7EDD2}" srcOrd="1" destOrd="0" presId="urn:microsoft.com/office/officeart/2005/8/layout/orgChart1"/>
    <dgm:cxn modelId="{911C0DD5-A092-4A8F-801E-9C343329512B}" type="presParOf" srcId="{D350759C-0089-4C9B-BC62-87E88C2D3AB6}" destId="{04609E43-43EF-45B8-8B07-847C89966716}" srcOrd="1" destOrd="0" presId="urn:microsoft.com/office/officeart/2005/8/layout/orgChart1"/>
    <dgm:cxn modelId="{51380603-ECDF-4C8F-B1D4-3B80B500E732}" type="presParOf" srcId="{04609E43-43EF-45B8-8B07-847C89966716}" destId="{3625B2AA-C381-4B95-8A60-1D3026DCFF60}" srcOrd="0" destOrd="0" presId="urn:microsoft.com/office/officeart/2005/8/layout/orgChart1"/>
    <dgm:cxn modelId="{118400A6-F48A-403C-BF13-83BADC234CFB}" type="presParOf" srcId="{04609E43-43EF-45B8-8B07-847C89966716}" destId="{14159466-6D5A-480A-9F01-CE1DCA6EB2C6}" srcOrd="1" destOrd="0" presId="urn:microsoft.com/office/officeart/2005/8/layout/orgChart1"/>
    <dgm:cxn modelId="{F8F9C484-C9D5-4296-BE1A-8FB94C8DE13A}" type="presParOf" srcId="{14159466-6D5A-480A-9F01-CE1DCA6EB2C6}" destId="{278E63BF-F9EA-4D8D-991B-DC8157406570}" srcOrd="0" destOrd="0" presId="urn:microsoft.com/office/officeart/2005/8/layout/orgChart1"/>
    <dgm:cxn modelId="{F0FF961C-C5E5-416E-8932-05C3320A624C}" type="presParOf" srcId="{278E63BF-F9EA-4D8D-991B-DC8157406570}" destId="{B1968BEC-9454-4AE1-9F8D-E6A2E3B165B4}" srcOrd="0" destOrd="0" presId="urn:microsoft.com/office/officeart/2005/8/layout/orgChart1"/>
    <dgm:cxn modelId="{8EAACD83-87CA-4631-A26C-7F6486FEA3D2}" type="presParOf" srcId="{278E63BF-F9EA-4D8D-991B-DC8157406570}" destId="{2A314D99-12E9-4368-A841-22D556B7AB09}" srcOrd="1" destOrd="0" presId="urn:microsoft.com/office/officeart/2005/8/layout/orgChart1"/>
    <dgm:cxn modelId="{C51C84C2-EE18-40BF-8F78-7258505C6DC5}" type="presParOf" srcId="{14159466-6D5A-480A-9F01-CE1DCA6EB2C6}" destId="{C78C7C23-C4C7-45B2-992C-47E051C4155D}" srcOrd="1" destOrd="0" presId="urn:microsoft.com/office/officeart/2005/8/layout/orgChart1"/>
    <dgm:cxn modelId="{D0D2216F-FBD5-493D-9F4E-B2AE83C35004}" type="presParOf" srcId="{14159466-6D5A-480A-9F01-CE1DCA6EB2C6}" destId="{CB752ED1-E91E-493B-BDF7-6BA6AF8BC844}" srcOrd="2" destOrd="0" presId="urn:microsoft.com/office/officeart/2005/8/layout/orgChart1"/>
    <dgm:cxn modelId="{9322C342-A549-44BB-AC90-76E29FD28207}" type="presParOf" srcId="{04609E43-43EF-45B8-8B07-847C89966716}" destId="{EF3A7851-1D71-4F3B-992A-9450E0F67C18}" srcOrd="2" destOrd="0" presId="urn:microsoft.com/office/officeart/2005/8/layout/orgChart1"/>
    <dgm:cxn modelId="{1E8D4523-B7DD-4DF5-82FF-7D9364608D96}" type="presParOf" srcId="{04609E43-43EF-45B8-8B07-847C89966716}" destId="{5196B2A8-93D9-421C-BB6F-40FB2A21F504}" srcOrd="3" destOrd="0" presId="urn:microsoft.com/office/officeart/2005/8/layout/orgChart1"/>
    <dgm:cxn modelId="{9ECD85A3-10A0-4347-AC3E-98322F4CA0C9}" type="presParOf" srcId="{5196B2A8-93D9-421C-BB6F-40FB2A21F504}" destId="{14D60FC1-C837-443D-A31B-6C8C533B3383}" srcOrd="0" destOrd="0" presId="urn:microsoft.com/office/officeart/2005/8/layout/orgChart1"/>
    <dgm:cxn modelId="{07563A7B-3F49-46E4-A454-5BB9CDC1C2C7}" type="presParOf" srcId="{14D60FC1-C837-443D-A31B-6C8C533B3383}" destId="{30E9A5B5-B94D-41A0-8EF0-0D3D5BB1B9D0}" srcOrd="0" destOrd="0" presId="urn:microsoft.com/office/officeart/2005/8/layout/orgChart1"/>
    <dgm:cxn modelId="{4ACD81E9-15CE-4E38-806B-BC60D18EFB84}" type="presParOf" srcId="{14D60FC1-C837-443D-A31B-6C8C533B3383}" destId="{D8EEC6B1-AB88-4674-896B-0D1A5A36DBDD}" srcOrd="1" destOrd="0" presId="urn:microsoft.com/office/officeart/2005/8/layout/orgChart1"/>
    <dgm:cxn modelId="{38650A9A-570B-4A05-BEC6-900FFF4B8D67}" type="presParOf" srcId="{5196B2A8-93D9-421C-BB6F-40FB2A21F504}" destId="{26FD8E61-E2CF-4085-AA13-A68FC9749033}" srcOrd="1" destOrd="0" presId="urn:microsoft.com/office/officeart/2005/8/layout/orgChart1"/>
    <dgm:cxn modelId="{F0536371-2288-45A5-8E46-1772105DEF13}" type="presParOf" srcId="{5196B2A8-93D9-421C-BB6F-40FB2A21F504}" destId="{A6E2357B-B824-47A6-BEFA-D0058BB1835B}" srcOrd="2" destOrd="0" presId="urn:microsoft.com/office/officeart/2005/8/layout/orgChart1"/>
    <dgm:cxn modelId="{E11A1A82-B72C-4C61-8B13-822EC00EE992}" type="presParOf" srcId="{D350759C-0089-4C9B-BC62-87E88C2D3AB6}" destId="{6E6D58B3-7F3B-44B7-8CC7-AC99FCE95717}" srcOrd="2" destOrd="0" presId="urn:microsoft.com/office/officeart/2005/8/layout/orgChart1"/>
    <dgm:cxn modelId="{B11037D7-FDA4-4FE6-81C3-C1356756CF3C}" type="presParOf" srcId="{A5F221C5-56EE-48C0-80A3-34FBAFF6615B}" destId="{2E2816C7-FEAA-4ED6-BEBB-5257221DA04A}" srcOrd="4" destOrd="0" presId="urn:microsoft.com/office/officeart/2005/8/layout/orgChart1"/>
    <dgm:cxn modelId="{123B5AFD-1EE5-409B-BBBD-B04A7B9E92BB}" type="presParOf" srcId="{A5F221C5-56EE-48C0-80A3-34FBAFF6615B}" destId="{F04EB713-B243-4064-BFBC-8BA5F894DBCA}" srcOrd="5" destOrd="0" presId="urn:microsoft.com/office/officeart/2005/8/layout/orgChart1"/>
    <dgm:cxn modelId="{386D1C20-4E0F-4CD6-9470-C9F4CA8F5A26}" type="presParOf" srcId="{F04EB713-B243-4064-BFBC-8BA5F894DBCA}" destId="{45F923DA-6D8D-47FB-9071-56560BB6AECF}" srcOrd="0" destOrd="0" presId="urn:microsoft.com/office/officeart/2005/8/layout/orgChart1"/>
    <dgm:cxn modelId="{E0B1515A-83E1-48CC-9205-30E120ADCBBF}" type="presParOf" srcId="{45F923DA-6D8D-47FB-9071-56560BB6AECF}" destId="{1FE5E456-BB83-4004-96B4-A8E2DEBE127B}" srcOrd="0" destOrd="0" presId="urn:microsoft.com/office/officeart/2005/8/layout/orgChart1"/>
    <dgm:cxn modelId="{DF1E1720-13B7-49AB-8A53-CC90C19FC9B3}" type="presParOf" srcId="{45F923DA-6D8D-47FB-9071-56560BB6AECF}" destId="{AEED4135-C8D3-465D-98D1-B8494CCC0CB1}" srcOrd="1" destOrd="0" presId="urn:microsoft.com/office/officeart/2005/8/layout/orgChart1"/>
    <dgm:cxn modelId="{4C86AB42-3699-4892-A6EC-E7640C632A5E}" type="presParOf" srcId="{F04EB713-B243-4064-BFBC-8BA5F894DBCA}" destId="{334951E3-F724-4BDB-90DA-96C12E29E95A}" srcOrd="1" destOrd="0" presId="urn:microsoft.com/office/officeart/2005/8/layout/orgChart1"/>
    <dgm:cxn modelId="{7CDF7F31-E6BE-48F8-A202-7261A9CFC24F}" type="presParOf" srcId="{334951E3-F724-4BDB-90DA-96C12E29E95A}" destId="{48A9571D-32F4-4B8C-B322-E400CB874ACE}" srcOrd="0" destOrd="0" presId="urn:microsoft.com/office/officeart/2005/8/layout/orgChart1"/>
    <dgm:cxn modelId="{88C12A11-635C-4C7A-B826-D781D51BA789}" type="presParOf" srcId="{334951E3-F724-4BDB-90DA-96C12E29E95A}" destId="{D02F3B6D-AB86-4246-B601-A8EF14483CA7}" srcOrd="1" destOrd="0" presId="urn:microsoft.com/office/officeart/2005/8/layout/orgChart1"/>
    <dgm:cxn modelId="{33DA24D5-C64D-484D-833D-CFD32BCCC904}" type="presParOf" srcId="{D02F3B6D-AB86-4246-B601-A8EF14483CA7}" destId="{B9C3AABE-062F-4A8C-B68A-5775B06D2B58}" srcOrd="0" destOrd="0" presId="urn:microsoft.com/office/officeart/2005/8/layout/orgChart1"/>
    <dgm:cxn modelId="{B1950857-0059-4F6A-AD66-2C045233FA64}" type="presParOf" srcId="{B9C3AABE-062F-4A8C-B68A-5775B06D2B58}" destId="{7A982F5E-DDF0-40FE-9790-7DB3783A29E2}" srcOrd="0" destOrd="0" presId="urn:microsoft.com/office/officeart/2005/8/layout/orgChart1"/>
    <dgm:cxn modelId="{31157D9A-2FC8-4D80-818B-D42DD8E9C811}" type="presParOf" srcId="{B9C3AABE-062F-4A8C-B68A-5775B06D2B58}" destId="{5F9F84B0-4DD2-4DC5-A7B7-83A2D8B95D78}" srcOrd="1" destOrd="0" presId="urn:microsoft.com/office/officeart/2005/8/layout/orgChart1"/>
    <dgm:cxn modelId="{B0C4E592-9896-4EEC-A1F2-44BA62D91A41}" type="presParOf" srcId="{D02F3B6D-AB86-4246-B601-A8EF14483CA7}" destId="{0EB5522C-54C7-4E8A-848F-2EE23C63FBBA}" srcOrd="1" destOrd="0" presId="urn:microsoft.com/office/officeart/2005/8/layout/orgChart1"/>
    <dgm:cxn modelId="{FDD4B65F-0AA4-4517-992D-AB3480BEDF67}" type="presParOf" srcId="{D02F3B6D-AB86-4246-B601-A8EF14483CA7}" destId="{0ED12FAC-A9DE-444D-ACFD-8CB7C83E4289}" srcOrd="2" destOrd="0" presId="urn:microsoft.com/office/officeart/2005/8/layout/orgChart1"/>
    <dgm:cxn modelId="{B5F5636F-E00A-454E-B862-0B2A3B535373}" type="presParOf" srcId="{334951E3-F724-4BDB-90DA-96C12E29E95A}" destId="{9C886C46-3FFB-4286-B44C-8FFC8AA7F4DA}" srcOrd="2" destOrd="0" presId="urn:microsoft.com/office/officeart/2005/8/layout/orgChart1"/>
    <dgm:cxn modelId="{37E3DEB2-977A-4116-A139-A46B7A4FEF62}" type="presParOf" srcId="{334951E3-F724-4BDB-90DA-96C12E29E95A}" destId="{66C0E916-4151-4945-89F1-7404A78D3346}" srcOrd="3" destOrd="0" presId="urn:microsoft.com/office/officeart/2005/8/layout/orgChart1"/>
    <dgm:cxn modelId="{C7650488-E267-4C28-B3AF-620FDF62F782}" type="presParOf" srcId="{66C0E916-4151-4945-89F1-7404A78D3346}" destId="{E4ECB05A-385C-4CCF-8F18-89A55F821290}" srcOrd="0" destOrd="0" presId="urn:microsoft.com/office/officeart/2005/8/layout/orgChart1"/>
    <dgm:cxn modelId="{4F7F4480-B1B5-4E85-A797-1A887264D7AE}" type="presParOf" srcId="{E4ECB05A-385C-4CCF-8F18-89A55F821290}" destId="{F2439BB6-B1DD-4706-B023-D8F472D36BC4}" srcOrd="0" destOrd="0" presId="urn:microsoft.com/office/officeart/2005/8/layout/orgChart1"/>
    <dgm:cxn modelId="{75108FD5-363E-4AE5-A4EE-D1AA84058186}" type="presParOf" srcId="{E4ECB05A-385C-4CCF-8F18-89A55F821290}" destId="{80D6F33C-5D56-45DB-B472-42502771C92A}" srcOrd="1" destOrd="0" presId="urn:microsoft.com/office/officeart/2005/8/layout/orgChart1"/>
    <dgm:cxn modelId="{9F995077-DDCD-4671-BADB-EB88FBE372D6}" type="presParOf" srcId="{66C0E916-4151-4945-89F1-7404A78D3346}" destId="{A0D34A27-EEB5-4E0B-8FFB-2FBFD92BD8EA}" srcOrd="1" destOrd="0" presId="urn:microsoft.com/office/officeart/2005/8/layout/orgChart1"/>
    <dgm:cxn modelId="{C1146F36-B2F3-445E-9B47-1213029C44A4}" type="presParOf" srcId="{66C0E916-4151-4945-89F1-7404A78D3346}" destId="{EA58122F-2710-4189-8BF1-654ED12F6F57}" srcOrd="2" destOrd="0" presId="urn:microsoft.com/office/officeart/2005/8/layout/orgChart1"/>
    <dgm:cxn modelId="{9D94BE44-57ED-427C-90BF-5E8F7455393C}" type="presParOf" srcId="{F04EB713-B243-4064-BFBC-8BA5F894DBCA}" destId="{3CE69964-9469-4B0C-AF9E-C2B630CFE2C3}" srcOrd="2" destOrd="0" presId="urn:microsoft.com/office/officeart/2005/8/layout/orgChart1"/>
    <dgm:cxn modelId="{17C15C0C-B651-449B-8EAF-92AC19E02FD5}" type="presParOf" srcId="{A439D833-1F75-42B3-842E-CD86943E26AE}" destId="{3106589E-CCB6-405A-9ED8-41BAF62091E5}"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886C46-3FFB-4286-B44C-8FFC8AA7F4DA}">
      <dsp:nvSpPr>
        <dsp:cNvPr id="0" name=""/>
        <dsp:cNvSpPr/>
      </dsp:nvSpPr>
      <dsp:spPr>
        <a:xfrm>
          <a:off x="7406340" y="2579079"/>
          <a:ext cx="753431" cy="261521"/>
        </a:xfrm>
        <a:custGeom>
          <a:avLst/>
          <a:gdLst/>
          <a:ahLst/>
          <a:cxnLst/>
          <a:rect l="0" t="0" r="0" b="0"/>
          <a:pathLst>
            <a:path>
              <a:moveTo>
                <a:pt x="0" y="0"/>
              </a:moveTo>
              <a:lnTo>
                <a:pt x="0" y="130760"/>
              </a:lnTo>
              <a:lnTo>
                <a:pt x="753431" y="130760"/>
              </a:lnTo>
              <a:lnTo>
                <a:pt x="753431" y="26152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8A9571D-32F4-4B8C-B322-E400CB874ACE}">
      <dsp:nvSpPr>
        <dsp:cNvPr id="0" name=""/>
        <dsp:cNvSpPr/>
      </dsp:nvSpPr>
      <dsp:spPr>
        <a:xfrm>
          <a:off x="6652908" y="2579079"/>
          <a:ext cx="753431" cy="261521"/>
        </a:xfrm>
        <a:custGeom>
          <a:avLst/>
          <a:gdLst/>
          <a:ahLst/>
          <a:cxnLst/>
          <a:rect l="0" t="0" r="0" b="0"/>
          <a:pathLst>
            <a:path>
              <a:moveTo>
                <a:pt x="753431" y="0"/>
              </a:moveTo>
              <a:lnTo>
                <a:pt x="753431" y="130760"/>
              </a:lnTo>
              <a:lnTo>
                <a:pt x="0" y="130760"/>
              </a:lnTo>
              <a:lnTo>
                <a:pt x="0" y="26152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E2816C7-FEAA-4ED6-BEBB-5257221DA04A}">
      <dsp:nvSpPr>
        <dsp:cNvPr id="0" name=""/>
        <dsp:cNvSpPr/>
      </dsp:nvSpPr>
      <dsp:spPr>
        <a:xfrm>
          <a:off x="4392612" y="1694886"/>
          <a:ext cx="3013727" cy="261521"/>
        </a:xfrm>
        <a:custGeom>
          <a:avLst/>
          <a:gdLst/>
          <a:ahLst/>
          <a:cxnLst/>
          <a:rect l="0" t="0" r="0" b="0"/>
          <a:pathLst>
            <a:path>
              <a:moveTo>
                <a:pt x="0" y="0"/>
              </a:moveTo>
              <a:lnTo>
                <a:pt x="0" y="130760"/>
              </a:lnTo>
              <a:lnTo>
                <a:pt x="3013727" y="130760"/>
              </a:lnTo>
              <a:lnTo>
                <a:pt x="3013727" y="26152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F3A7851-1D71-4F3B-992A-9450E0F67C18}">
      <dsp:nvSpPr>
        <dsp:cNvPr id="0" name=""/>
        <dsp:cNvSpPr/>
      </dsp:nvSpPr>
      <dsp:spPr>
        <a:xfrm>
          <a:off x="4392612" y="2579079"/>
          <a:ext cx="753431" cy="261521"/>
        </a:xfrm>
        <a:custGeom>
          <a:avLst/>
          <a:gdLst/>
          <a:ahLst/>
          <a:cxnLst/>
          <a:rect l="0" t="0" r="0" b="0"/>
          <a:pathLst>
            <a:path>
              <a:moveTo>
                <a:pt x="0" y="0"/>
              </a:moveTo>
              <a:lnTo>
                <a:pt x="0" y="130760"/>
              </a:lnTo>
              <a:lnTo>
                <a:pt x="753431" y="130760"/>
              </a:lnTo>
              <a:lnTo>
                <a:pt x="753431" y="26152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625B2AA-C381-4B95-8A60-1D3026DCFF60}">
      <dsp:nvSpPr>
        <dsp:cNvPr id="0" name=""/>
        <dsp:cNvSpPr/>
      </dsp:nvSpPr>
      <dsp:spPr>
        <a:xfrm>
          <a:off x="3639180" y="2579079"/>
          <a:ext cx="753431" cy="261521"/>
        </a:xfrm>
        <a:custGeom>
          <a:avLst/>
          <a:gdLst/>
          <a:ahLst/>
          <a:cxnLst/>
          <a:rect l="0" t="0" r="0" b="0"/>
          <a:pathLst>
            <a:path>
              <a:moveTo>
                <a:pt x="753431" y="0"/>
              </a:moveTo>
              <a:lnTo>
                <a:pt x="753431" y="130760"/>
              </a:lnTo>
              <a:lnTo>
                <a:pt x="0" y="130760"/>
              </a:lnTo>
              <a:lnTo>
                <a:pt x="0" y="26152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EFF1745-2CB8-4B83-A89C-749B7033F856}">
      <dsp:nvSpPr>
        <dsp:cNvPr id="0" name=""/>
        <dsp:cNvSpPr/>
      </dsp:nvSpPr>
      <dsp:spPr>
        <a:xfrm>
          <a:off x="4346892" y="1694886"/>
          <a:ext cx="91440" cy="261521"/>
        </a:xfrm>
        <a:custGeom>
          <a:avLst/>
          <a:gdLst/>
          <a:ahLst/>
          <a:cxnLst/>
          <a:rect l="0" t="0" r="0" b="0"/>
          <a:pathLst>
            <a:path>
              <a:moveTo>
                <a:pt x="45720" y="0"/>
              </a:moveTo>
              <a:lnTo>
                <a:pt x="45720" y="26152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0E788B1-1965-4439-A830-FAC79A9AB312}">
      <dsp:nvSpPr>
        <dsp:cNvPr id="0" name=""/>
        <dsp:cNvSpPr/>
      </dsp:nvSpPr>
      <dsp:spPr>
        <a:xfrm>
          <a:off x="1378884" y="2579079"/>
          <a:ext cx="753431" cy="261521"/>
        </a:xfrm>
        <a:custGeom>
          <a:avLst/>
          <a:gdLst/>
          <a:ahLst/>
          <a:cxnLst/>
          <a:rect l="0" t="0" r="0" b="0"/>
          <a:pathLst>
            <a:path>
              <a:moveTo>
                <a:pt x="0" y="0"/>
              </a:moveTo>
              <a:lnTo>
                <a:pt x="0" y="130760"/>
              </a:lnTo>
              <a:lnTo>
                <a:pt x="753431" y="130760"/>
              </a:lnTo>
              <a:lnTo>
                <a:pt x="753431" y="26152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085B0F3-B043-467A-A010-970A0916258F}">
      <dsp:nvSpPr>
        <dsp:cNvPr id="0" name=""/>
        <dsp:cNvSpPr/>
      </dsp:nvSpPr>
      <dsp:spPr>
        <a:xfrm>
          <a:off x="625452" y="2579079"/>
          <a:ext cx="753431" cy="261521"/>
        </a:xfrm>
        <a:custGeom>
          <a:avLst/>
          <a:gdLst/>
          <a:ahLst/>
          <a:cxnLst/>
          <a:rect l="0" t="0" r="0" b="0"/>
          <a:pathLst>
            <a:path>
              <a:moveTo>
                <a:pt x="753431" y="0"/>
              </a:moveTo>
              <a:lnTo>
                <a:pt x="753431" y="130760"/>
              </a:lnTo>
              <a:lnTo>
                <a:pt x="0" y="130760"/>
              </a:lnTo>
              <a:lnTo>
                <a:pt x="0" y="26152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388EEBB-B4DF-4F79-AA77-54D7808AA98A}">
      <dsp:nvSpPr>
        <dsp:cNvPr id="0" name=""/>
        <dsp:cNvSpPr/>
      </dsp:nvSpPr>
      <dsp:spPr>
        <a:xfrm>
          <a:off x="1378884" y="1694886"/>
          <a:ext cx="3013727" cy="261521"/>
        </a:xfrm>
        <a:custGeom>
          <a:avLst/>
          <a:gdLst/>
          <a:ahLst/>
          <a:cxnLst/>
          <a:rect l="0" t="0" r="0" b="0"/>
          <a:pathLst>
            <a:path>
              <a:moveTo>
                <a:pt x="3013727" y="0"/>
              </a:moveTo>
              <a:lnTo>
                <a:pt x="3013727" y="130760"/>
              </a:lnTo>
              <a:lnTo>
                <a:pt x="0" y="130760"/>
              </a:lnTo>
              <a:lnTo>
                <a:pt x="0" y="26152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3523BF1-CA47-47D7-8C1D-CFEAB23762C9}">
      <dsp:nvSpPr>
        <dsp:cNvPr id="0" name=""/>
        <dsp:cNvSpPr/>
      </dsp:nvSpPr>
      <dsp:spPr>
        <a:xfrm>
          <a:off x="3769941" y="1072215"/>
          <a:ext cx="1245342" cy="622671"/>
        </a:xfrm>
        <a:prstGeom prst="rect">
          <a:avLst/>
        </a:prstGeom>
        <a:solidFill>
          <a:srgbClr val="0000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BE" altLang="fr-FR" sz="1100" b="1" i="0" u="none" strike="noStrike" kern="1200" cap="none" normalizeH="0" baseline="0" dirty="0">
              <a:ln>
                <a:noFill/>
              </a:ln>
              <a:solidFill>
                <a:schemeClr val="bg1"/>
              </a:solidFill>
              <a:effectLst/>
              <a:latin typeface="Tahoma" panose="020B0604030504040204" pitchFamily="34" charset="0"/>
            </a:rPr>
            <a:t>ACCESS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BE" altLang="fr-FR" sz="1100" b="1" i="0" u="none" strike="noStrike" kern="1200" cap="none" normalizeH="0" baseline="0" dirty="0">
              <a:ln>
                <a:noFill/>
              </a:ln>
              <a:solidFill>
                <a:schemeClr val="bg1"/>
              </a:solidFill>
              <a:effectLst/>
              <a:latin typeface="Tahoma" panose="020B0604030504040204" pitchFamily="34" charset="0"/>
            </a:rPr>
            <a:t>&amp; COMMU-</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BE" altLang="fr-FR" sz="1100" b="1" i="0" u="none" strike="noStrike" kern="1200" cap="none" normalizeH="0" baseline="0" dirty="0">
              <a:ln>
                <a:noFill/>
              </a:ln>
              <a:solidFill>
                <a:schemeClr val="bg1"/>
              </a:solidFill>
              <a:effectLst/>
              <a:latin typeface="Tahoma" panose="020B0604030504040204" pitchFamily="34" charset="0"/>
            </a:rPr>
            <a:t>NICATION</a:t>
          </a:r>
          <a:endParaRPr kumimoji="0" lang="fr-FR" altLang="fr-FR" sz="1100" b="1" i="0" u="none" strike="noStrike" kern="1200" cap="none" normalizeH="0" baseline="0" dirty="0">
            <a:ln>
              <a:noFill/>
            </a:ln>
            <a:solidFill>
              <a:schemeClr val="bg1"/>
            </a:solidFill>
            <a:effectLst/>
            <a:latin typeface="Tahoma" panose="020B0604030504040204" pitchFamily="34" charset="0"/>
          </a:endParaRPr>
        </a:p>
      </dsp:txBody>
      <dsp:txXfrm>
        <a:off x="3769941" y="1072215"/>
        <a:ext cx="1245342" cy="622671"/>
      </dsp:txXfrm>
    </dsp:sp>
    <dsp:sp modelId="{30E13231-30D0-4DDC-915F-426E47B4B363}">
      <dsp:nvSpPr>
        <dsp:cNvPr id="0" name=""/>
        <dsp:cNvSpPr/>
      </dsp:nvSpPr>
      <dsp:spPr>
        <a:xfrm>
          <a:off x="756213" y="1956407"/>
          <a:ext cx="1245342" cy="622671"/>
        </a:xfrm>
        <a:prstGeom prst="rect">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BE" altLang="fr-FR" sz="1100" b="1" i="0" u="none" strike="noStrike" kern="1200" cap="none" normalizeH="0" baseline="0" dirty="0">
              <a:ln>
                <a:noFill/>
              </a:ln>
              <a:solidFill>
                <a:schemeClr val="tx1"/>
              </a:solidFill>
              <a:effectLst/>
              <a:latin typeface="Tahoma" panose="020B0604030504040204" pitchFamily="34" charset="0"/>
            </a:rPr>
            <a:t>DATA </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BE" altLang="fr-FR" sz="1100" b="1" i="0" u="none" strike="noStrike" kern="1200" cap="none" normalizeH="0" baseline="0" dirty="0">
              <a:ln>
                <a:noFill/>
              </a:ln>
              <a:solidFill>
                <a:schemeClr val="tx1"/>
              </a:solidFill>
              <a:effectLst/>
              <a:latin typeface="Tahoma" panose="020B0604030504040204" pitchFamily="34" charset="0"/>
            </a:rPr>
            <a:t>CONTROLLER</a:t>
          </a:r>
          <a:endParaRPr kumimoji="0" lang="fr-FR" altLang="fr-FR" sz="1100" b="1" i="0" u="none" strike="noStrike" kern="1200" cap="none" normalizeH="0" baseline="0" dirty="0">
            <a:ln>
              <a:noFill/>
            </a:ln>
            <a:solidFill>
              <a:schemeClr val="tx1"/>
            </a:solidFill>
            <a:effectLst/>
            <a:latin typeface="Tahoma" panose="020B0604030504040204" pitchFamily="34" charset="0"/>
          </a:endParaRPr>
        </a:p>
      </dsp:txBody>
      <dsp:txXfrm>
        <a:off x="756213" y="1956407"/>
        <a:ext cx="1245342" cy="622671"/>
      </dsp:txXfrm>
    </dsp:sp>
    <dsp:sp modelId="{B71CC8E3-162D-4E40-A338-5A5AFF5FE45E}">
      <dsp:nvSpPr>
        <dsp:cNvPr id="0" name=""/>
        <dsp:cNvSpPr/>
      </dsp:nvSpPr>
      <dsp:spPr>
        <a:xfrm>
          <a:off x="2781" y="2840600"/>
          <a:ext cx="1245342" cy="622671"/>
        </a:xfrm>
        <a:prstGeom prst="rect">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BE" altLang="fr-FR" sz="1100" b="1" i="0" u="none" strike="noStrike" kern="1200" cap="none" normalizeH="0" baseline="0" dirty="0">
              <a:ln>
                <a:noFill/>
              </a:ln>
              <a:solidFill>
                <a:schemeClr val="tx1"/>
              </a:solidFill>
              <a:effectLst/>
              <a:latin typeface="Tahoma" panose="020B0604030504040204" pitchFamily="34" charset="0"/>
            </a:rPr>
            <a:t>STAFF</a:t>
          </a:r>
          <a:endParaRPr kumimoji="0" lang="fr-FR" altLang="fr-FR" sz="1100" b="1" i="0" u="none" strike="noStrike" kern="1200" cap="none" normalizeH="0" baseline="0" dirty="0">
            <a:ln>
              <a:noFill/>
            </a:ln>
            <a:solidFill>
              <a:schemeClr val="tx1"/>
            </a:solidFill>
            <a:effectLst/>
            <a:latin typeface="Tahoma" panose="020B0604030504040204" pitchFamily="34" charset="0"/>
          </a:endParaRPr>
        </a:p>
      </dsp:txBody>
      <dsp:txXfrm>
        <a:off x="2781" y="2840600"/>
        <a:ext cx="1245342" cy="622671"/>
      </dsp:txXfrm>
    </dsp:sp>
    <dsp:sp modelId="{8BF64E15-46C7-40A0-AFE2-12857D2D6D96}">
      <dsp:nvSpPr>
        <dsp:cNvPr id="0" name=""/>
        <dsp:cNvSpPr/>
      </dsp:nvSpPr>
      <dsp:spPr>
        <a:xfrm>
          <a:off x="1509645" y="2840600"/>
          <a:ext cx="1245342" cy="622671"/>
        </a:xfrm>
        <a:prstGeom prst="rect">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BE" altLang="fr-FR" sz="1100" b="1" i="0" u="none" strike="noStrike" kern="1200" cap="none" normalizeH="0" baseline="0">
              <a:ln>
                <a:noFill/>
              </a:ln>
              <a:solidFill>
                <a:schemeClr val="tx1"/>
              </a:solidFill>
              <a:effectLst/>
              <a:latin typeface="Tahoma" panose="020B0604030504040204" pitchFamily="34" charset="0"/>
            </a:rPr>
            <a:t>PROCESSOR</a:t>
          </a:r>
          <a:endParaRPr kumimoji="0" lang="fr-FR" altLang="fr-FR" sz="1100" b="1" i="0" u="none" strike="noStrike" kern="1200" cap="none" normalizeH="0" baseline="0">
            <a:ln>
              <a:noFill/>
            </a:ln>
            <a:solidFill>
              <a:schemeClr val="tx1"/>
            </a:solidFill>
            <a:effectLst/>
            <a:latin typeface="Tahoma" panose="020B0604030504040204" pitchFamily="34" charset="0"/>
          </a:endParaRPr>
        </a:p>
      </dsp:txBody>
      <dsp:txXfrm>
        <a:off x="1509645" y="2840600"/>
        <a:ext cx="1245342" cy="622671"/>
      </dsp:txXfrm>
    </dsp:sp>
    <dsp:sp modelId="{08D35F04-6C70-4302-A377-E2BC53F8DE1A}">
      <dsp:nvSpPr>
        <dsp:cNvPr id="0" name=""/>
        <dsp:cNvSpPr/>
      </dsp:nvSpPr>
      <dsp:spPr>
        <a:xfrm>
          <a:off x="3769941" y="1956407"/>
          <a:ext cx="1245342" cy="622671"/>
        </a:xfrm>
        <a:prstGeom prst="rect">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BE" altLang="fr-FR" sz="1100" b="1" i="0" u="none" strike="noStrike" kern="1200" cap="none" normalizeH="0" baseline="0">
              <a:ln>
                <a:noFill/>
              </a:ln>
              <a:solidFill>
                <a:schemeClr val="tx1"/>
              </a:solidFill>
              <a:effectLst/>
              <a:latin typeface="Tahoma" panose="020B0604030504040204" pitchFamily="34" charset="0"/>
            </a:rPr>
            <a:t>DATA </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BE" altLang="fr-FR" sz="1100" b="1" i="0" u="none" strike="noStrike" kern="1200" cap="none" normalizeH="0" baseline="0">
              <a:ln>
                <a:noFill/>
              </a:ln>
              <a:solidFill>
                <a:schemeClr val="tx1"/>
              </a:solidFill>
              <a:effectLst/>
              <a:latin typeface="Tahoma" panose="020B0604030504040204" pitchFamily="34" charset="0"/>
            </a:rPr>
            <a:t>SUBJECT</a:t>
          </a:r>
          <a:endParaRPr kumimoji="0" lang="fr-FR" altLang="fr-FR" sz="1100" b="1" i="0" u="none" strike="noStrike" kern="1200" cap="none" normalizeH="0" baseline="0">
            <a:ln>
              <a:noFill/>
            </a:ln>
            <a:solidFill>
              <a:schemeClr val="tx1"/>
            </a:solidFill>
            <a:effectLst/>
            <a:latin typeface="Tahoma" panose="020B0604030504040204" pitchFamily="34" charset="0"/>
          </a:endParaRPr>
        </a:p>
      </dsp:txBody>
      <dsp:txXfrm>
        <a:off x="3769941" y="1956407"/>
        <a:ext cx="1245342" cy="622671"/>
      </dsp:txXfrm>
    </dsp:sp>
    <dsp:sp modelId="{B1968BEC-9454-4AE1-9F8D-E6A2E3B165B4}">
      <dsp:nvSpPr>
        <dsp:cNvPr id="0" name=""/>
        <dsp:cNvSpPr/>
      </dsp:nvSpPr>
      <dsp:spPr>
        <a:xfrm>
          <a:off x="3016509" y="2840600"/>
          <a:ext cx="1245342" cy="622671"/>
        </a:xfrm>
        <a:prstGeom prst="rect">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BE" altLang="fr-FR" sz="1100" b="1" i="0" u="none" strike="noStrike" kern="1200" cap="none" normalizeH="0" baseline="0">
              <a:ln>
                <a:noFill/>
              </a:ln>
              <a:solidFill>
                <a:schemeClr val="tx1"/>
              </a:solidFill>
              <a:effectLst/>
              <a:latin typeface="Tahoma" panose="020B0604030504040204" pitchFamily="34" charset="0"/>
            </a:rPr>
            <a:t>PROTECTION</a:t>
          </a:r>
          <a:endParaRPr kumimoji="0" lang="fr-FR" altLang="fr-FR" sz="1100" b="1" i="0" u="none" strike="noStrike" kern="1200" cap="none" normalizeH="0" baseline="0">
            <a:ln>
              <a:noFill/>
            </a:ln>
            <a:solidFill>
              <a:schemeClr val="tx1"/>
            </a:solidFill>
            <a:effectLst/>
            <a:latin typeface="Tahoma" panose="020B0604030504040204" pitchFamily="34" charset="0"/>
          </a:endParaRPr>
        </a:p>
      </dsp:txBody>
      <dsp:txXfrm>
        <a:off x="3016509" y="2840600"/>
        <a:ext cx="1245342" cy="622671"/>
      </dsp:txXfrm>
    </dsp:sp>
    <dsp:sp modelId="{30E9A5B5-B94D-41A0-8EF0-0D3D5BB1B9D0}">
      <dsp:nvSpPr>
        <dsp:cNvPr id="0" name=""/>
        <dsp:cNvSpPr/>
      </dsp:nvSpPr>
      <dsp:spPr>
        <a:xfrm>
          <a:off x="4523373" y="2840600"/>
          <a:ext cx="1245342" cy="622671"/>
        </a:xfrm>
        <a:prstGeom prst="rect">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BE" altLang="fr-FR" sz="1100" b="1" i="0" u="none" strike="noStrike" kern="1200" cap="none" normalizeH="0" baseline="0" dirty="0">
              <a:ln>
                <a:noFill/>
              </a:ln>
              <a:solidFill>
                <a:schemeClr val="tx1"/>
              </a:solidFill>
              <a:effectLst/>
              <a:latin typeface="Tahoma" panose="020B0604030504040204" pitchFamily="34" charset="0"/>
            </a:rPr>
            <a:t>SELF</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BE" altLang="fr-FR" sz="1100" b="1" i="0" u="none" strike="noStrike" kern="1200" cap="none" normalizeH="0" baseline="0" dirty="0">
              <a:ln>
                <a:noFill/>
              </a:ln>
              <a:solidFill>
                <a:schemeClr val="tx1"/>
              </a:solidFill>
              <a:effectLst/>
              <a:latin typeface="Tahoma" panose="020B0604030504040204" pitchFamily="34" charset="0"/>
            </a:rPr>
            <a:t>DETERMINATION</a:t>
          </a:r>
          <a:endParaRPr kumimoji="0" lang="fr-FR" altLang="fr-FR" sz="1100" b="1" i="0" u="none" strike="noStrike" kern="1200" cap="none" normalizeH="0" baseline="0" dirty="0">
            <a:ln>
              <a:noFill/>
            </a:ln>
            <a:solidFill>
              <a:schemeClr val="tx1"/>
            </a:solidFill>
            <a:effectLst/>
            <a:latin typeface="Tahoma" panose="020B0604030504040204" pitchFamily="34" charset="0"/>
          </a:endParaRPr>
        </a:p>
      </dsp:txBody>
      <dsp:txXfrm>
        <a:off x="4523373" y="2840600"/>
        <a:ext cx="1245342" cy="622671"/>
      </dsp:txXfrm>
    </dsp:sp>
    <dsp:sp modelId="{1FE5E456-BB83-4004-96B4-A8E2DEBE127B}">
      <dsp:nvSpPr>
        <dsp:cNvPr id="0" name=""/>
        <dsp:cNvSpPr/>
      </dsp:nvSpPr>
      <dsp:spPr>
        <a:xfrm>
          <a:off x="6783669" y="1956407"/>
          <a:ext cx="1245342" cy="622671"/>
        </a:xfrm>
        <a:prstGeom prst="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BE" altLang="fr-FR" sz="1100" b="1" i="0" u="none" strike="noStrike" kern="1200" cap="none" normalizeH="0" baseline="0" dirty="0">
              <a:ln>
                <a:noFill/>
              </a:ln>
              <a:solidFill>
                <a:schemeClr val="tx1"/>
              </a:solidFill>
              <a:effectLst/>
              <a:latin typeface="Tahoma" panose="020B0604030504040204" pitchFamily="34" charset="0"/>
            </a:rPr>
            <a:t>THIRD </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BE" altLang="fr-FR" sz="1100" b="1" i="0" u="none" strike="noStrike" kern="1200" cap="none" normalizeH="0" baseline="0" dirty="0">
              <a:ln>
                <a:noFill/>
              </a:ln>
              <a:solidFill>
                <a:schemeClr val="tx1"/>
              </a:solidFill>
              <a:effectLst/>
              <a:latin typeface="Tahoma" panose="020B0604030504040204" pitchFamily="34" charset="0"/>
            </a:rPr>
            <a:t>PARTIES</a:t>
          </a:r>
          <a:endParaRPr kumimoji="0" lang="fr-FR" altLang="fr-FR" sz="1100" b="1" i="0" u="none" strike="noStrike" kern="1200" cap="none" normalizeH="0" baseline="0" dirty="0">
            <a:ln>
              <a:noFill/>
            </a:ln>
            <a:solidFill>
              <a:schemeClr val="tx1"/>
            </a:solidFill>
            <a:effectLst/>
            <a:latin typeface="Tahoma" panose="020B0604030504040204" pitchFamily="34" charset="0"/>
          </a:endParaRPr>
        </a:p>
      </dsp:txBody>
      <dsp:txXfrm>
        <a:off x="6783669" y="1956407"/>
        <a:ext cx="1245342" cy="622671"/>
      </dsp:txXfrm>
    </dsp:sp>
    <dsp:sp modelId="{7A982F5E-DDF0-40FE-9790-7DB3783A29E2}">
      <dsp:nvSpPr>
        <dsp:cNvPr id="0" name=""/>
        <dsp:cNvSpPr/>
      </dsp:nvSpPr>
      <dsp:spPr>
        <a:xfrm>
          <a:off x="6030237" y="2840600"/>
          <a:ext cx="1245342" cy="622671"/>
        </a:xfrm>
        <a:prstGeom prst="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BE" altLang="fr-FR" sz="1100" b="1" i="0" u="none" strike="noStrike" kern="1200" cap="none" normalizeH="0" baseline="0">
              <a:ln>
                <a:noFill/>
              </a:ln>
              <a:solidFill>
                <a:schemeClr val="tx1"/>
              </a:solidFill>
              <a:effectLst/>
              <a:latin typeface="Tahoma" panose="020B0604030504040204" pitchFamily="34" charset="0"/>
            </a:rPr>
            <a:t>ACCESS IS</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BE" altLang="fr-FR" sz="1100" b="1" i="0" u="none" strike="noStrike" kern="1200" cap="none" normalizeH="0" baseline="0">
              <a:ln>
                <a:noFill/>
              </a:ln>
              <a:solidFill>
                <a:schemeClr val="tx1"/>
              </a:solidFill>
              <a:effectLst/>
              <a:latin typeface="Tahoma" panose="020B0604030504040204" pitchFamily="34" charset="0"/>
            </a:rPr>
            <a:t> COMPATIBLE</a:t>
          </a:r>
          <a:endParaRPr kumimoji="0" lang="fr-FR" altLang="fr-FR" sz="1100" b="1" i="0" u="none" strike="noStrike" kern="1200" cap="none" normalizeH="0" baseline="0">
            <a:ln>
              <a:noFill/>
            </a:ln>
            <a:solidFill>
              <a:schemeClr val="tx1"/>
            </a:solidFill>
            <a:effectLst/>
            <a:latin typeface="Tahoma" panose="020B0604030504040204" pitchFamily="34" charset="0"/>
          </a:endParaRPr>
        </a:p>
      </dsp:txBody>
      <dsp:txXfrm>
        <a:off x="6030237" y="2840600"/>
        <a:ext cx="1245342" cy="622671"/>
      </dsp:txXfrm>
    </dsp:sp>
    <dsp:sp modelId="{F2439BB6-B1DD-4706-B023-D8F472D36BC4}">
      <dsp:nvSpPr>
        <dsp:cNvPr id="0" name=""/>
        <dsp:cNvSpPr/>
      </dsp:nvSpPr>
      <dsp:spPr>
        <a:xfrm>
          <a:off x="7537101" y="2840600"/>
          <a:ext cx="1245342" cy="622671"/>
        </a:xfrm>
        <a:prstGeom prst="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BE" altLang="fr-FR" sz="1100" b="1" i="0" u="none" strike="noStrike" kern="1200" cap="none" normalizeH="0" baseline="0">
              <a:ln>
                <a:noFill/>
              </a:ln>
              <a:solidFill>
                <a:schemeClr val="tx1"/>
              </a:solidFill>
              <a:effectLst/>
              <a:latin typeface="Tahoma" panose="020B0604030504040204" pitchFamily="34" charset="0"/>
            </a:rPr>
            <a:t>ACCESS IS  NOT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BE" altLang="fr-FR" sz="1100" b="1" i="0" u="none" strike="noStrike" kern="1200" cap="none" normalizeH="0" baseline="0">
              <a:ln>
                <a:noFill/>
              </a:ln>
              <a:solidFill>
                <a:schemeClr val="tx1"/>
              </a:solidFill>
              <a:effectLst/>
              <a:latin typeface="Tahoma" panose="020B0604030504040204" pitchFamily="34" charset="0"/>
            </a:rPr>
            <a:t>COMPATIBLE</a:t>
          </a:r>
          <a:endParaRPr kumimoji="0" lang="fr-FR" altLang="fr-FR" sz="1100" b="1" i="0" u="none" strike="noStrike" kern="1200" cap="none" normalizeH="0" baseline="0">
            <a:ln>
              <a:noFill/>
            </a:ln>
            <a:solidFill>
              <a:schemeClr val="tx1"/>
            </a:solidFill>
            <a:effectLst/>
            <a:latin typeface="Tahoma" panose="020B0604030504040204" pitchFamily="34" charset="0"/>
          </a:endParaRPr>
        </a:p>
      </dsp:txBody>
      <dsp:txXfrm>
        <a:off x="7537101" y="2840600"/>
        <a:ext cx="1245342" cy="622671"/>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701335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6AAD9E55-746C-4667-A944-D11CCEBDC2E6}" type="datetimeFigureOut">
              <a:rPr lang="fr-FR" smtClean="0"/>
              <a:t>21/11/2022</a:t>
            </a:fld>
            <a:endParaRPr lang="fr-FR"/>
          </a:p>
        </p:txBody>
      </p:sp>
      <p:sp>
        <p:nvSpPr>
          <p:cNvPr id="4" name="Espace réservé de l'image des diapositives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A3A0E092-DDF4-41A9-BB3F-C4980DBECA8A}" type="slidenum">
              <a:rPr lang="fr-FR" smtClean="0"/>
              <a:t>‹N°›</a:t>
            </a:fld>
            <a:endParaRPr lang="fr-FR"/>
          </a:p>
        </p:txBody>
      </p:sp>
    </p:spTree>
    <p:extLst>
      <p:ext uri="{BB962C8B-B14F-4D97-AF65-F5344CB8AC3E}">
        <p14:creationId xmlns:p14="http://schemas.microsoft.com/office/powerpoint/2010/main" val="2020369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7244434-7514-4C25-ACD7-1684FD0F8F46}" type="slidenum">
              <a:rPr kumimoji="0" lang="fr-FR" altLang="fr-FR"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fr-FR" altLang="fr-FR"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p:spPr>
        <p:txBody>
          <a:bodyPr/>
          <a:lstStyle/>
          <a:p>
            <a:pPr eaLnBrk="1" hangingPunct="1"/>
            <a:endParaRPr lang="en-US" altLang="fr-FR"/>
          </a:p>
        </p:txBody>
      </p:sp>
    </p:spTree>
    <p:extLst>
      <p:ext uri="{BB962C8B-B14F-4D97-AF65-F5344CB8AC3E}">
        <p14:creationId xmlns:p14="http://schemas.microsoft.com/office/powerpoint/2010/main" val="32789069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7244434-7514-4C25-ACD7-1684FD0F8F46}" type="slidenum">
              <a:rPr kumimoji="0" lang="fr-FR" altLang="fr-FR"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fr-FR" altLang="fr-FR"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p:spPr>
        <p:txBody>
          <a:bodyPr/>
          <a:lstStyle/>
          <a:p>
            <a:pPr eaLnBrk="1" hangingPunct="1"/>
            <a:endParaRPr lang="en-US" altLang="fr-FR"/>
          </a:p>
        </p:txBody>
      </p:sp>
    </p:spTree>
    <p:extLst>
      <p:ext uri="{BB962C8B-B14F-4D97-AF65-F5344CB8AC3E}">
        <p14:creationId xmlns:p14="http://schemas.microsoft.com/office/powerpoint/2010/main" val="3461422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9814C11-D109-08EC-870E-51B3A38005DF}"/>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893D1B82-3BA6-40A4-3BB3-C7B88E0E180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A60E1C41-BFCB-4240-FC5A-DC8D32A04A3F}"/>
              </a:ext>
            </a:extLst>
          </p:cNvPr>
          <p:cNvSpPr>
            <a:spLocks noGrp="1"/>
          </p:cNvSpPr>
          <p:nvPr>
            <p:ph type="dt" sz="half" idx="10"/>
          </p:nvPr>
        </p:nvSpPr>
        <p:spPr/>
        <p:txBody>
          <a:bodyPr/>
          <a:lstStyle/>
          <a:p>
            <a:fld id="{07D220C4-17AF-44B8-9707-C5B7207FEF37}" type="datetimeFigureOut">
              <a:rPr lang="fr-FR" smtClean="0"/>
              <a:t>21/11/2022</a:t>
            </a:fld>
            <a:endParaRPr lang="fr-FR"/>
          </a:p>
        </p:txBody>
      </p:sp>
      <p:sp>
        <p:nvSpPr>
          <p:cNvPr id="5" name="Espace réservé du pied de page 4">
            <a:extLst>
              <a:ext uri="{FF2B5EF4-FFF2-40B4-BE49-F238E27FC236}">
                <a16:creationId xmlns:a16="http://schemas.microsoft.com/office/drawing/2014/main" id="{956C2797-B371-F4C1-5326-08672246DA9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F16B0D8-8810-6A44-3D41-2A79C7227F6F}"/>
              </a:ext>
            </a:extLst>
          </p:cNvPr>
          <p:cNvSpPr>
            <a:spLocks noGrp="1"/>
          </p:cNvSpPr>
          <p:nvPr>
            <p:ph type="sldNum" sz="quarter" idx="12"/>
          </p:nvPr>
        </p:nvSpPr>
        <p:spPr/>
        <p:txBody>
          <a:bodyPr/>
          <a:lstStyle/>
          <a:p>
            <a:fld id="{1AF5E794-A403-4B7A-9D6C-A3DDAB99270C}" type="slidenum">
              <a:rPr lang="fr-FR" smtClean="0"/>
              <a:t>‹N°›</a:t>
            </a:fld>
            <a:endParaRPr lang="fr-FR"/>
          </a:p>
        </p:txBody>
      </p:sp>
    </p:spTree>
    <p:extLst>
      <p:ext uri="{BB962C8B-B14F-4D97-AF65-F5344CB8AC3E}">
        <p14:creationId xmlns:p14="http://schemas.microsoft.com/office/powerpoint/2010/main" val="14356554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C9775DE-4E11-3A98-EA52-5E8B371DB690}"/>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CBF58846-2EA9-E04A-D173-65D899F73C6B}"/>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E9B467B-4256-C571-3934-E7A8739F2B25}"/>
              </a:ext>
            </a:extLst>
          </p:cNvPr>
          <p:cNvSpPr>
            <a:spLocks noGrp="1"/>
          </p:cNvSpPr>
          <p:nvPr>
            <p:ph type="dt" sz="half" idx="10"/>
          </p:nvPr>
        </p:nvSpPr>
        <p:spPr/>
        <p:txBody>
          <a:bodyPr/>
          <a:lstStyle/>
          <a:p>
            <a:fld id="{07D220C4-17AF-44B8-9707-C5B7207FEF37}" type="datetimeFigureOut">
              <a:rPr lang="fr-FR" smtClean="0"/>
              <a:t>21/11/2022</a:t>
            </a:fld>
            <a:endParaRPr lang="fr-FR"/>
          </a:p>
        </p:txBody>
      </p:sp>
      <p:sp>
        <p:nvSpPr>
          <p:cNvPr id="5" name="Espace réservé du pied de page 4">
            <a:extLst>
              <a:ext uri="{FF2B5EF4-FFF2-40B4-BE49-F238E27FC236}">
                <a16:creationId xmlns:a16="http://schemas.microsoft.com/office/drawing/2014/main" id="{F70DC38D-1B8B-2F31-520F-9E2FA47ED45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90F1794-AD34-8DFB-8595-06975C89A24E}"/>
              </a:ext>
            </a:extLst>
          </p:cNvPr>
          <p:cNvSpPr>
            <a:spLocks noGrp="1"/>
          </p:cNvSpPr>
          <p:nvPr>
            <p:ph type="sldNum" sz="quarter" idx="12"/>
          </p:nvPr>
        </p:nvSpPr>
        <p:spPr/>
        <p:txBody>
          <a:bodyPr/>
          <a:lstStyle/>
          <a:p>
            <a:fld id="{1AF5E794-A403-4B7A-9D6C-A3DDAB99270C}" type="slidenum">
              <a:rPr lang="fr-FR" smtClean="0"/>
              <a:t>‹N°›</a:t>
            </a:fld>
            <a:endParaRPr lang="fr-FR"/>
          </a:p>
        </p:txBody>
      </p:sp>
    </p:spTree>
    <p:extLst>
      <p:ext uri="{BB962C8B-B14F-4D97-AF65-F5344CB8AC3E}">
        <p14:creationId xmlns:p14="http://schemas.microsoft.com/office/powerpoint/2010/main" val="22043009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1335037F-0D9D-5C4D-F21D-71B09CBD6D1D}"/>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57A2290D-68AB-81EC-07E4-E92CA3BB28B5}"/>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8F67120-56D5-715A-0A53-CB35DE45FABF}"/>
              </a:ext>
            </a:extLst>
          </p:cNvPr>
          <p:cNvSpPr>
            <a:spLocks noGrp="1"/>
          </p:cNvSpPr>
          <p:nvPr>
            <p:ph type="dt" sz="half" idx="10"/>
          </p:nvPr>
        </p:nvSpPr>
        <p:spPr/>
        <p:txBody>
          <a:bodyPr/>
          <a:lstStyle/>
          <a:p>
            <a:fld id="{07D220C4-17AF-44B8-9707-C5B7207FEF37}" type="datetimeFigureOut">
              <a:rPr lang="fr-FR" smtClean="0"/>
              <a:t>21/11/2022</a:t>
            </a:fld>
            <a:endParaRPr lang="fr-FR"/>
          </a:p>
        </p:txBody>
      </p:sp>
      <p:sp>
        <p:nvSpPr>
          <p:cNvPr id="5" name="Espace réservé du pied de page 4">
            <a:extLst>
              <a:ext uri="{FF2B5EF4-FFF2-40B4-BE49-F238E27FC236}">
                <a16:creationId xmlns:a16="http://schemas.microsoft.com/office/drawing/2014/main" id="{8DD94C7E-2FA4-3F71-4282-CA8B07FAB38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D05CBDB-7721-B7D1-6507-92E8395D42F9}"/>
              </a:ext>
            </a:extLst>
          </p:cNvPr>
          <p:cNvSpPr>
            <a:spLocks noGrp="1"/>
          </p:cNvSpPr>
          <p:nvPr>
            <p:ph type="sldNum" sz="quarter" idx="12"/>
          </p:nvPr>
        </p:nvSpPr>
        <p:spPr/>
        <p:txBody>
          <a:bodyPr/>
          <a:lstStyle/>
          <a:p>
            <a:fld id="{1AF5E794-A403-4B7A-9D6C-A3DDAB99270C}" type="slidenum">
              <a:rPr lang="fr-FR" smtClean="0"/>
              <a:t>‹N°›</a:t>
            </a:fld>
            <a:endParaRPr lang="fr-FR"/>
          </a:p>
        </p:txBody>
      </p:sp>
    </p:spTree>
    <p:extLst>
      <p:ext uri="{BB962C8B-B14F-4D97-AF65-F5344CB8AC3E}">
        <p14:creationId xmlns:p14="http://schemas.microsoft.com/office/powerpoint/2010/main" val="21409612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077D723-1971-6EC4-D786-35041613B8FD}"/>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71F496B9-434F-1142-B5D9-F404FA9BAA08}"/>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003DD50-70AE-A067-DFAB-9A9936BBCA6C}"/>
              </a:ext>
            </a:extLst>
          </p:cNvPr>
          <p:cNvSpPr>
            <a:spLocks noGrp="1"/>
          </p:cNvSpPr>
          <p:nvPr>
            <p:ph type="dt" sz="half" idx="10"/>
          </p:nvPr>
        </p:nvSpPr>
        <p:spPr/>
        <p:txBody>
          <a:bodyPr/>
          <a:lstStyle/>
          <a:p>
            <a:fld id="{07D220C4-17AF-44B8-9707-C5B7207FEF37}" type="datetimeFigureOut">
              <a:rPr lang="fr-FR" smtClean="0"/>
              <a:t>21/11/2022</a:t>
            </a:fld>
            <a:endParaRPr lang="fr-FR"/>
          </a:p>
        </p:txBody>
      </p:sp>
      <p:sp>
        <p:nvSpPr>
          <p:cNvPr id="5" name="Espace réservé du pied de page 4">
            <a:extLst>
              <a:ext uri="{FF2B5EF4-FFF2-40B4-BE49-F238E27FC236}">
                <a16:creationId xmlns:a16="http://schemas.microsoft.com/office/drawing/2014/main" id="{C1A7533E-2715-FC2A-9B20-9B1B24A9A31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FB6F3F6-59B2-DEBC-0050-6718678A83C5}"/>
              </a:ext>
            </a:extLst>
          </p:cNvPr>
          <p:cNvSpPr>
            <a:spLocks noGrp="1"/>
          </p:cNvSpPr>
          <p:nvPr>
            <p:ph type="sldNum" sz="quarter" idx="12"/>
          </p:nvPr>
        </p:nvSpPr>
        <p:spPr/>
        <p:txBody>
          <a:bodyPr/>
          <a:lstStyle/>
          <a:p>
            <a:fld id="{1AF5E794-A403-4B7A-9D6C-A3DDAB99270C}" type="slidenum">
              <a:rPr lang="fr-FR" smtClean="0"/>
              <a:t>‹N°›</a:t>
            </a:fld>
            <a:endParaRPr lang="fr-FR"/>
          </a:p>
        </p:txBody>
      </p:sp>
    </p:spTree>
    <p:extLst>
      <p:ext uri="{BB962C8B-B14F-4D97-AF65-F5344CB8AC3E}">
        <p14:creationId xmlns:p14="http://schemas.microsoft.com/office/powerpoint/2010/main" val="3398560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27B6096-04DE-2509-FD4D-712EE9DF1522}"/>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17943606-0A27-EB79-8982-92C7ED59276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92BDD885-DC75-801D-53EC-67AFC3BF1421}"/>
              </a:ext>
            </a:extLst>
          </p:cNvPr>
          <p:cNvSpPr>
            <a:spLocks noGrp="1"/>
          </p:cNvSpPr>
          <p:nvPr>
            <p:ph type="dt" sz="half" idx="10"/>
          </p:nvPr>
        </p:nvSpPr>
        <p:spPr/>
        <p:txBody>
          <a:bodyPr/>
          <a:lstStyle/>
          <a:p>
            <a:fld id="{07D220C4-17AF-44B8-9707-C5B7207FEF37}" type="datetimeFigureOut">
              <a:rPr lang="fr-FR" smtClean="0"/>
              <a:t>21/11/2022</a:t>
            </a:fld>
            <a:endParaRPr lang="fr-FR"/>
          </a:p>
        </p:txBody>
      </p:sp>
      <p:sp>
        <p:nvSpPr>
          <p:cNvPr id="5" name="Espace réservé du pied de page 4">
            <a:extLst>
              <a:ext uri="{FF2B5EF4-FFF2-40B4-BE49-F238E27FC236}">
                <a16:creationId xmlns:a16="http://schemas.microsoft.com/office/drawing/2014/main" id="{FC1E21CB-4FBB-94EE-E337-B38EB14A049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D51DE79-E79D-450C-9A85-6E7EB5770E75}"/>
              </a:ext>
            </a:extLst>
          </p:cNvPr>
          <p:cNvSpPr>
            <a:spLocks noGrp="1"/>
          </p:cNvSpPr>
          <p:nvPr>
            <p:ph type="sldNum" sz="quarter" idx="12"/>
          </p:nvPr>
        </p:nvSpPr>
        <p:spPr/>
        <p:txBody>
          <a:bodyPr/>
          <a:lstStyle/>
          <a:p>
            <a:fld id="{1AF5E794-A403-4B7A-9D6C-A3DDAB99270C}" type="slidenum">
              <a:rPr lang="fr-FR" smtClean="0"/>
              <a:t>‹N°›</a:t>
            </a:fld>
            <a:endParaRPr lang="fr-FR"/>
          </a:p>
        </p:txBody>
      </p:sp>
    </p:spTree>
    <p:extLst>
      <p:ext uri="{BB962C8B-B14F-4D97-AF65-F5344CB8AC3E}">
        <p14:creationId xmlns:p14="http://schemas.microsoft.com/office/powerpoint/2010/main" val="42664873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1F703B1-43C5-C972-4282-799536EAAAB6}"/>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25649B9B-555B-7AEC-88DE-9A9957DF26C0}"/>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22AC41F6-3A9C-5FB6-E34C-0C81DE6FAEF7}"/>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0EADA09C-9741-A6EA-E765-7BB206B3E95F}"/>
              </a:ext>
            </a:extLst>
          </p:cNvPr>
          <p:cNvSpPr>
            <a:spLocks noGrp="1"/>
          </p:cNvSpPr>
          <p:nvPr>
            <p:ph type="dt" sz="half" idx="10"/>
          </p:nvPr>
        </p:nvSpPr>
        <p:spPr/>
        <p:txBody>
          <a:bodyPr/>
          <a:lstStyle/>
          <a:p>
            <a:fld id="{07D220C4-17AF-44B8-9707-C5B7207FEF37}" type="datetimeFigureOut">
              <a:rPr lang="fr-FR" smtClean="0"/>
              <a:t>21/11/2022</a:t>
            </a:fld>
            <a:endParaRPr lang="fr-FR"/>
          </a:p>
        </p:txBody>
      </p:sp>
      <p:sp>
        <p:nvSpPr>
          <p:cNvPr id="6" name="Espace réservé du pied de page 5">
            <a:extLst>
              <a:ext uri="{FF2B5EF4-FFF2-40B4-BE49-F238E27FC236}">
                <a16:creationId xmlns:a16="http://schemas.microsoft.com/office/drawing/2014/main" id="{6CD5827E-C7CE-43FD-1D36-AF6AF2BDA24B}"/>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A205D90B-4BC6-DF61-D813-2ED4852E628F}"/>
              </a:ext>
            </a:extLst>
          </p:cNvPr>
          <p:cNvSpPr>
            <a:spLocks noGrp="1"/>
          </p:cNvSpPr>
          <p:nvPr>
            <p:ph type="sldNum" sz="quarter" idx="12"/>
          </p:nvPr>
        </p:nvSpPr>
        <p:spPr/>
        <p:txBody>
          <a:bodyPr/>
          <a:lstStyle/>
          <a:p>
            <a:fld id="{1AF5E794-A403-4B7A-9D6C-A3DDAB99270C}" type="slidenum">
              <a:rPr lang="fr-FR" smtClean="0"/>
              <a:t>‹N°›</a:t>
            </a:fld>
            <a:endParaRPr lang="fr-FR"/>
          </a:p>
        </p:txBody>
      </p:sp>
    </p:spTree>
    <p:extLst>
      <p:ext uri="{BB962C8B-B14F-4D97-AF65-F5344CB8AC3E}">
        <p14:creationId xmlns:p14="http://schemas.microsoft.com/office/powerpoint/2010/main" val="3948166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1A1B19B-520C-C4E0-F89D-011D6993B3D3}"/>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63AC767F-EE66-D468-38A2-2FA5D1F9229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571A519F-8074-9C07-D017-DDD128BD40F1}"/>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BB4A028A-C979-F675-1181-11D9BF4522B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261FC063-153B-CE4E-9F6F-E09A9B6C2817}"/>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D126E1EF-F1B0-CBC7-5A75-004CC184D1BB}"/>
              </a:ext>
            </a:extLst>
          </p:cNvPr>
          <p:cNvSpPr>
            <a:spLocks noGrp="1"/>
          </p:cNvSpPr>
          <p:nvPr>
            <p:ph type="dt" sz="half" idx="10"/>
          </p:nvPr>
        </p:nvSpPr>
        <p:spPr/>
        <p:txBody>
          <a:bodyPr/>
          <a:lstStyle/>
          <a:p>
            <a:fld id="{07D220C4-17AF-44B8-9707-C5B7207FEF37}" type="datetimeFigureOut">
              <a:rPr lang="fr-FR" smtClean="0"/>
              <a:t>21/11/2022</a:t>
            </a:fld>
            <a:endParaRPr lang="fr-FR"/>
          </a:p>
        </p:txBody>
      </p:sp>
      <p:sp>
        <p:nvSpPr>
          <p:cNvPr id="8" name="Espace réservé du pied de page 7">
            <a:extLst>
              <a:ext uri="{FF2B5EF4-FFF2-40B4-BE49-F238E27FC236}">
                <a16:creationId xmlns:a16="http://schemas.microsoft.com/office/drawing/2014/main" id="{1B5F43F0-C8B1-B8E4-2744-74AA9F9FE373}"/>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7B3B3EE5-E64B-863C-21AB-EF934357F50A}"/>
              </a:ext>
            </a:extLst>
          </p:cNvPr>
          <p:cNvSpPr>
            <a:spLocks noGrp="1"/>
          </p:cNvSpPr>
          <p:nvPr>
            <p:ph type="sldNum" sz="quarter" idx="12"/>
          </p:nvPr>
        </p:nvSpPr>
        <p:spPr/>
        <p:txBody>
          <a:bodyPr/>
          <a:lstStyle/>
          <a:p>
            <a:fld id="{1AF5E794-A403-4B7A-9D6C-A3DDAB99270C}" type="slidenum">
              <a:rPr lang="fr-FR" smtClean="0"/>
              <a:t>‹N°›</a:t>
            </a:fld>
            <a:endParaRPr lang="fr-FR"/>
          </a:p>
        </p:txBody>
      </p:sp>
    </p:spTree>
    <p:extLst>
      <p:ext uri="{BB962C8B-B14F-4D97-AF65-F5344CB8AC3E}">
        <p14:creationId xmlns:p14="http://schemas.microsoft.com/office/powerpoint/2010/main" val="3594967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3B0AA75-5734-6CCC-53F7-8F6DE1A1F2CA}"/>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D68100B3-B714-A086-FEB5-1CE1DFE6AA73}"/>
              </a:ext>
            </a:extLst>
          </p:cNvPr>
          <p:cNvSpPr>
            <a:spLocks noGrp="1"/>
          </p:cNvSpPr>
          <p:nvPr>
            <p:ph type="dt" sz="half" idx="10"/>
          </p:nvPr>
        </p:nvSpPr>
        <p:spPr/>
        <p:txBody>
          <a:bodyPr/>
          <a:lstStyle/>
          <a:p>
            <a:fld id="{07D220C4-17AF-44B8-9707-C5B7207FEF37}" type="datetimeFigureOut">
              <a:rPr lang="fr-FR" smtClean="0"/>
              <a:t>21/11/2022</a:t>
            </a:fld>
            <a:endParaRPr lang="fr-FR"/>
          </a:p>
        </p:txBody>
      </p:sp>
      <p:sp>
        <p:nvSpPr>
          <p:cNvPr id="4" name="Espace réservé du pied de page 3">
            <a:extLst>
              <a:ext uri="{FF2B5EF4-FFF2-40B4-BE49-F238E27FC236}">
                <a16:creationId xmlns:a16="http://schemas.microsoft.com/office/drawing/2014/main" id="{E404F840-310A-B38C-7136-BAA26695391F}"/>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FDAC2D7E-701E-AE5F-242B-D73F609AB77D}"/>
              </a:ext>
            </a:extLst>
          </p:cNvPr>
          <p:cNvSpPr>
            <a:spLocks noGrp="1"/>
          </p:cNvSpPr>
          <p:nvPr>
            <p:ph type="sldNum" sz="quarter" idx="12"/>
          </p:nvPr>
        </p:nvSpPr>
        <p:spPr/>
        <p:txBody>
          <a:bodyPr/>
          <a:lstStyle/>
          <a:p>
            <a:fld id="{1AF5E794-A403-4B7A-9D6C-A3DDAB99270C}" type="slidenum">
              <a:rPr lang="fr-FR" smtClean="0"/>
              <a:t>‹N°›</a:t>
            </a:fld>
            <a:endParaRPr lang="fr-FR"/>
          </a:p>
        </p:txBody>
      </p:sp>
    </p:spTree>
    <p:extLst>
      <p:ext uri="{BB962C8B-B14F-4D97-AF65-F5344CB8AC3E}">
        <p14:creationId xmlns:p14="http://schemas.microsoft.com/office/powerpoint/2010/main" val="32827098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AE1706EC-AD43-ABBD-3735-DB3F6488A50D}"/>
              </a:ext>
            </a:extLst>
          </p:cNvPr>
          <p:cNvSpPr>
            <a:spLocks noGrp="1"/>
          </p:cNvSpPr>
          <p:nvPr>
            <p:ph type="dt" sz="half" idx="10"/>
          </p:nvPr>
        </p:nvSpPr>
        <p:spPr/>
        <p:txBody>
          <a:bodyPr/>
          <a:lstStyle/>
          <a:p>
            <a:fld id="{07D220C4-17AF-44B8-9707-C5B7207FEF37}" type="datetimeFigureOut">
              <a:rPr lang="fr-FR" smtClean="0"/>
              <a:t>21/11/2022</a:t>
            </a:fld>
            <a:endParaRPr lang="fr-FR"/>
          </a:p>
        </p:txBody>
      </p:sp>
      <p:sp>
        <p:nvSpPr>
          <p:cNvPr id="3" name="Espace réservé du pied de page 2">
            <a:extLst>
              <a:ext uri="{FF2B5EF4-FFF2-40B4-BE49-F238E27FC236}">
                <a16:creationId xmlns:a16="http://schemas.microsoft.com/office/drawing/2014/main" id="{8B67A97F-0943-6338-0C10-6334FEC071C4}"/>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711C9316-F7DF-2C01-860B-BA76B9DF3CBE}"/>
              </a:ext>
            </a:extLst>
          </p:cNvPr>
          <p:cNvSpPr>
            <a:spLocks noGrp="1"/>
          </p:cNvSpPr>
          <p:nvPr>
            <p:ph type="sldNum" sz="quarter" idx="12"/>
          </p:nvPr>
        </p:nvSpPr>
        <p:spPr/>
        <p:txBody>
          <a:bodyPr/>
          <a:lstStyle/>
          <a:p>
            <a:fld id="{1AF5E794-A403-4B7A-9D6C-A3DDAB99270C}" type="slidenum">
              <a:rPr lang="fr-FR" smtClean="0"/>
              <a:t>‹N°›</a:t>
            </a:fld>
            <a:endParaRPr lang="fr-FR"/>
          </a:p>
        </p:txBody>
      </p:sp>
    </p:spTree>
    <p:extLst>
      <p:ext uri="{BB962C8B-B14F-4D97-AF65-F5344CB8AC3E}">
        <p14:creationId xmlns:p14="http://schemas.microsoft.com/office/powerpoint/2010/main" val="2707085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5F5085E-556D-6F94-D5AA-75B42B7D9E08}"/>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3F3D110A-480C-7FC8-5209-A0C8FA6BBC3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D63109D8-ADCD-D14B-9F4D-DD3C931C3A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48070DF3-79AB-172D-99F1-962D48BFCB58}"/>
              </a:ext>
            </a:extLst>
          </p:cNvPr>
          <p:cNvSpPr>
            <a:spLocks noGrp="1"/>
          </p:cNvSpPr>
          <p:nvPr>
            <p:ph type="dt" sz="half" idx="10"/>
          </p:nvPr>
        </p:nvSpPr>
        <p:spPr/>
        <p:txBody>
          <a:bodyPr/>
          <a:lstStyle/>
          <a:p>
            <a:fld id="{07D220C4-17AF-44B8-9707-C5B7207FEF37}" type="datetimeFigureOut">
              <a:rPr lang="fr-FR" smtClean="0"/>
              <a:t>21/11/2022</a:t>
            </a:fld>
            <a:endParaRPr lang="fr-FR"/>
          </a:p>
        </p:txBody>
      </p:sp>
      <p:sp>
        <p:nvSpPr>
          <p:cNvPr id="6" name="Espace réservé du pied de page 5">
            <a:extLst>
              <a:ext uri="{FF2B5EF4-FFF2-40B4-BE49-F238E27FC236}">
                <a16:creationId xmlns:a16="http://schemas.microsoft.com/office/drawing/2014/main" id="{F4CC32A7-0B89-4703-6B2A-033461BBB14F}"/>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03E21B8E-D830-9123-472A-8A7B882F6367}"/>
              </a:ext>
            </a:extLst>
          </p:cNvPr>
          <p:cNvSpPr>
            <a:spLocks noGrp="1"/>
          </p:cNvSpPr>
          <p:nvPr>
            <p:ph type="sldNum" sz="quarter" idx="12"/>
          </p:nvPr>
        </p:nvSpPr>
        <p:spPr/>
        <p:txBody>
          <a:bodyPr/>
          <a:lstStyle/>
          <a:p>
            <a:fld id="{1AF5E794-A403-4B7A-9D6C-A3DDAB99270C}" type="slidenum">
              <a:rPr lang="fr-FR" smtClean="0"/>
              <a:t>‹N°›</a:t>
            </a:fld>
            <a:endParaRPr lang="fr-FR"/>
          </a:p>
        </p:txBody>
      </p:sp>
    </p:spTree>
    <p:extLst>
      <p:ext uri="{BB962C8B-B14F-4D97-AF65-F5344CB8AC3E}">
        <p14:creationId xmlns:p14="http://schemas.microsoft.com/office/powerpoint/2010/main" val="39460259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DB67CB9-8902-C598-1E90-9CC66BE3B42C}"/>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98761A57-A816-1624-EC38-FB3D24AA81B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35B6AC7F-54D1-E040-24CD-D38291F25A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18F28269-BFBA-E0C2-AC54-454AB5A820DD}"/>
              </a:ext>
            </a:extLst>
          </p:cNvPr>
          <p:cNvSpPr>
            <a:spLocks noGrp="1"/>
          </p:cNvSpPr>
          <p:nvPr>
            <p:ph type="dt" sz="half" idx="10"/>
          </p:nvPr>
        </p:nvSpPr>
        <p:spPr/>
        <p:txBody>
          <a:bodyPr/>
          <a:lstStyle/>
          <a:p>
            <a:fld id="{07D220C4-17AF-44B8-9707-C5B7207FEF37}" type="datetimeFigureOut">
              <a:rPr lang="fr-FR" smtClean="0"/>
              <a:t>21/11/2022</a:t>
            </a:fld>
            <a:endParaRPr lang="fr-FR"/>
          </a:p>
        </p:txBody>
      </p:sp>
      <p:sp>
        <p:nvSpPr>
          <p:cNvPr id="6" name="Espace réservé du pied de page 5">
            <a:extLst>
              <a:ext uri="{FF2B5EF4-FFF2-40B4-BE49-F238E27FC236}">
                <a16:creationId xmlns:a16="http://schemas.microsoft.com/office/drawing/2014/main" id="{FF8E58AD-9E18-79B7-5444-111852C1F130}"/>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30073290-7A12-5F3D-94E9-6251EDA99319}"/>
              </a:ext>
            </a:extLst>
          </p:cNvPr>
          <p:cNvSpPr>
            <a:spLocks noGrp="1"/>
          </p:cNvSpPr>
          <p:nvPr>
            <p:ph type="sldNum" sz="quarter" idx="12"/>
          </p:nvPr>
        </p:nvSpPr>
        <p:spPr/>
        <p:txBody>
          <a:bodyPr/>
          <a:lstStyle/>
          <a:p>
            <a:fld id="{1AF5E794-A403-4B7A-9D6C-A3DDAB99270C}" type="slidenum">
              <a:rPr lang="fr-FR" smtClean="0"/>
              <a:t>‹N°›</a:t>
            </a:fld>
            <a:endParaRPr lang="fr-FR"/>
          </a:p>
        </p:txBody>
      </p:sp>
    </p:spTree>
    <p:extLst>
      <p:ext uri="{BB962C8B-B14F-4D97-AF65-F5344CB8AC3E}">
        <p14:creationId xmlns:p14="http://schemas.microsoft.com/office/powerpoint/2010/main" val="2797082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3625FE28-A4D3-3BD1-E84A-79C43C1DBA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CA2B18A5-AEC0-3C2B-F5FC-FDA30643CD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DFA045A-3E31-F756-DF82-01C1A369998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D220C4-17AF-44B8-9707-C5B7207FEF37}" type="datetimeFigureOut">
              <a:rPr lang="fr-FR" smtClean="0"/>
              <a:t>21/11/2022</a:t>
            </a:fld>
            <a:endParaRPr lang="fr-FR"/>
          </a:p>
        </p:txBody>
      </p:sp>
      <p:sp>
        <p:nvSpPr>
          <p:cNvPr id="5" name="Espace réservé du pied de page 4">
            <a:extLst>
              <a:ext uri="{FF2B5EF4-FFF2-40B4-BE49-F238E27FC236}">
                <a16:creationId xmlns:a16="http://schemas.microsoft.com/office/drawing/2014/main" id="{5D2E12AD-D6D6-01FE-9E88-B6228AE8B3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490AFA20-3817-97F6-7278-202D0275BFA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F5E794-A403-4B7A-9D6C-A3DDAB99270C}" type="slidenum">
              <a:rPr lang="fr-FR" smtClean="0"/>
              <a:t>‹N°›</a:t>
            </a:fld>
            <a:endParaRPr lang="fr-FR"/>
          </a:p>
        </p:txBody>
      </p:sp>
    </p:spTree>
    <p:extLst>
      <p:ext uri="{BB962C8B-B14F-4D97-AF65-F5344CB8AC3E}">
        <p14:creationId xmlns:p14="http://schemas.microsoft.com/office/powerpoint/2010/main" val="5137444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jpe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B2B2B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CA06CD6-90CA-4C45-856C-6771339E1E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0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re 1">
            <a:extLst>
              <a:ext uri="{FF2B5EF4-FFF2-40B4-BE49-F238E27FC236}">
                <a16:creationId xmlns:a16="http://schemas.microsoft.com/office/drawing/2014/main" id="{01F4ABA9-6494-B347-9EE8-2980397D949C}"/>
              </a:ext>
            </a:extLst>
          </p:cNvPr>
          <p:cNvSpPr txBox="1">
            <a:spLocks/>
          </p:cNvSpPr>
          <p:nvPr/>
        </p:nvSpPr>
        <p:spPr>
          <a:xfrm>
            <a:off x="838200" y="963507"/>
            <a:ext cx="3494362" cy="493098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spcAft>
                <a:spcPts val="600"/>
              </a:spcAft>
            </a:pPr>
            <a:r>
              <a:rPr lang="en-US" sz="4400" b="1" kern="1200" dirty="0">
                <a:solidFill>
                  <a:schemeClr val="bg1"/>
                </a:solidFill>
                <a:latin typeface="+mj-lt"/>
                <a:ea typeface="+mj-ea"/>
                <a:cs typeface="+mj-cs"/>
              </a:rPr>
              <a:t>HERVEG</a:t>
            </a:r>
          </a:p>
        </p:txBody>
      </p:sp>
      <p:cxnSp>
        <p:nvCxnSpPr>
          <p:cNvPr id="14" name="Straight Connector 13">
            <a:extLst>
              <a:ext uri="{FF2B5EF4-FFF2-40B4-BE49-F238E27FC236}">
                <a16:creationId xmlns:a16="http://schemas.microsoft.com/office/drawing/2014/main" id="{5021601D-2758-4B15-A31C-FDA184C51B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Sous-titre 2">
            <a:extLst>
              <a:ext uri="{FF2B5EF4-FFF2-40B4-BE49-F238E27FC236}">
                <a16:creationId xmlns:a16="http://schemas.microsoft.com/office/drawing/2014/main" id="{87F5B27D-E8FF-10D4-C1FE-4B6F6676BEF6}"/>
              </a:ext>
            </a:extLst>
          </p:cNvPr>
          <p:cNvSpPr>
            <a:spLocks noGrp="1"/>
          </p:cNvSpPr>
          <p:nvPr>
            <p:ph type="subTitle" idx="1"/>
          </p:nvPr>
        </p:nvSpPr>
        <p:spPr>
          <a:xfrm>
            <a:off x="5136896" y="2714197"/>
            <a:ext cx="6250940" cy="1429606"/>
          </a:xfrm>
        </p:spPr>
        <p:txBody>
          <a:bodyPr vert="horz" lIns="91440" tIns="45720" rIns="91440" bIns="45720" rtlCol="0" anchor="ctr">
            <a:noAutofit/>
          </a:bodyPr>
          <a:lstStyle/>
          <a:p>
            <a:pPr algn="l"/>
            <a:r>
              <a:rPr lang="en-US" b="1" cap="small" dirty="0"/>
              <a:t>L’accès au dossier </a:t>
            </a:r>
            <a:r>
              <a:rPr lang="en-US" b="1" cap="small" dirty="0" err="1"/>
              <a:t>médical</a:t>
            </a:r>
            <a:endParaRPr lang="en-US" b="1" cap="small" dirty="0"/>
          </a:p>
          <a:p>
            <a:pPr algn="l"/>
            <a:r>
              <a:rPr lang="en-US" sz="2000" cap="small" dirty="0" err="1"/>
              <a:t>Séminaire</a:t>
            </a:r>
            <a:r>
              <a:rPr lang="en-US" sz="2000" cap="small" dirty="0"/>
              <a:t> de </a:t>
            </a:r>
            <a:r>
              <a:rPr lang="en-US" sz="2000" cap="small" dirty="0" err="1"/>
              <a:t>l’ABSYM</a:t>
            </a:r>
            <a:r>
              <a:rPr lang="en-US" sz="2000" cap="small" dirty="0"/>
              <a:t> - Samedi 26 </a:t>
            </a:r>
            <a:r>
              <a:rPr lang="en-US" sz="2000" cap="small" dirty="0" err="1"/>
              <a:t>Novembre</a:t>
            </a:r>
            <a:r>
              <a:rPr lang="en-US" sz="2000" cap="small" dirty="0"/>
              <a:t> 2022</a:t>
            </a:r>
          </a:p>
        </p:txBody>
      </p:sp>
    </p:spTree>
    <p:extLst>
      <p:ext uri="{BB962C8B-B14F-4D97-AF65-F5344CB8AC3E}">
        <p14:creationId xmlns:p14="http://schemas.microsoft.com/office/powerpoint/2010/main" val="8169996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969696"/>
        </a:solidFill>
        <a:effectLst/>
      </p:bgPr>
    </p:bg>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BC53F6D2-EF14-9728-DAF3-22DC2F4BA666}"/>
              </a:ext>
            </a:extLst>
          </p:cNvPr>
          <p:cNvSpPr txBox="1"/>
          <p:nvPr/>
        </p:nvSpPr>
        <p:spPr>
          <a:xfrm>
            <a:off x="942121" y="797510"/>
            <a:ext cx="10048568" cy="5262979"/>
          </a:xfrm>
          <a:prstGeom prst="rect">
            <a:avLst/>
          </a:prstGeom>
          <a:solidFill>
            <a:srgbClr val="B2B2B2"/>
          </a:solidFill>
        </p:spPr>
        <p:txBody>
          <a:bodyPr wrap="square" rtlCol="0">
            <a:noAutofit/>
          </a:bodyPr>
          <a:lstStyle/>
          <a:p>
            <a:pPr marL="342900" lvl="0" indent="-342900">
              <a:spcBef>
                <a:spcPts val="1200"/>
              </a:spcBef>
              <a:buFont typeface="Wingdings" panose="05000000000000000000" pitchFamily="2" charset="2"/>
              <a:buChar char=""/>
            </a:pPr>
            <a:r>
              <a:rPr lang="fr-FR" sz="2400" b="1" dirty="0">
                <a:solidFill>
                  <a:prstClr val="white"/>
                </a:solidFill>
                <a:latin typeface="Tahoma" panose="020B0604030504040204" pitchFamily="34" charset="0"/>
                <a:ea typeface="Tahoma" panose="020B0604030504040204" pitchFamily="34" charset="0"/>
                <a:cs typeface="Tahoma" panose="020B0604030504040204" pitchFamily="34" charset="0"/>
              </a:rPr>
              <a:t>Une restriction à l’accès d’une personne aux informations relatives à sa santé peut s’expliquer par la nécessité de protéger une tierce personne </a:t>
            </a:r>
            <a:r>
              <a:rPr lang="fr-FR" sz="2000" dirty="0">
                <a:solidFill>
                  <a:prstClr val="white"/>
                </a:solidFill>
                <a:latin typeface="Tahoma" panose="020B0604030504040204" pitchFamily="34" charset="0"/>
                <a:ea typeface="Tahoma" panose="020B0604030504040204" pitchFamily="34" charset="0"/>
                <a:cs typeface="Tahoma" panose="020B0604030504040204" pitchFamily="34" charset="0"/>
              </a:rPr>
              <a:t>(voyez: Com. E.D.H., 8 novembre 1989, Lehmann c. République fédérale d’Allemagne, n° 13957/88)</a:t>
            </a:r>
          </a:p>
          <a:p>
            <a:pPr marL="342900" lvl="0" indent="-342900">
              <a:spcBef>
                <a:spcPts val="1200"/>
              </a:spcBef>
              <a:buFont typeface="Wingdings" panose="05000000000000000000" pitchFamily="2" charset="2"/>
              <a:buChar char=""/>
            </a:pPr>
            <a:r>
              <a:rPr lang="fr-FR" sz="2400" b="1" dirty="0">
                <a:solidFill>
                  <a:prstClr val="white"/>
                </a:solidFill>
                <a:latin typeface="Tahoma" panose="020B0604030504040204" pitchFamily="34" charset="0"/>
                <a:ea typeface="Tahoma" panose="020B0604030504040204" pitchFamily="34" charset="0"/>
                <a:cs typeface="Tahoma" panose="020B0604030504040204" pitchFamily="34" charset="0"/>
              </a:rPr>
              <a:t>Une restriction à l’accès d’une personne aux informations relatives à sa santé peut aussi se justifier par la volonté de la protéger contre les effets néfastes qu’un accès direct pourrait avoir sur sa santé </a:t>
            </a:r>
            <a:r>
              <a:rPr lang="fr-FR" sz="2000" dirty="0">
                <a:solidFill>
                  <a:prstClr val="white"/>
                </a:solidFill>
                <a:latin typeface="Tahoma" panose="020B0604030504040204" pitchFamily="34" charset="0"/>
                <a:ea typeface="Tahoma" panose="020B0604030504040204" pitchFamily="34" charset="0"/>
                <a:cs typeface="Tahoma" panose="020B0604030504040204" pitchFamily="34" charset="0"/>
              </a:rPr>
              <a:t>(Com. E.D.H., 28 février 1996, Martin c. Royaume-Uni, n° 27533/95)</a:t>
            </a:r>
          </a:p>
        </p:txBody>
      </p:sp>
    </p:spTree>
    <p:extLst>
      <p:ext uri="{BB962C8B-B14F-4D97-AF65-F5344CB8AC3E}">
        <p14:creationId xmlns:p14="http://schemas.microsoft.com/office/powerpoint/2010/main" val="36466005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969696"/>
        </a:solidFill>
        <a:effectLst/>
      </p:bgPr>
    </p:bg>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BC53F6D2-EF14-9728-DAF3-22DC2F4BA666}"/>
              </a:ext>
            </a:extLst>
          </p:cNvPr>
          <p:cNvSpPr txBox="1"/>
          <p:nvPr/>
        </p:nvSpPr>
        <p:spPr>
          <a:xfrm>
            <a:off x="942121" y="797510"/>
            <a:ext cx="10048568" cy="5262979"/>
          </a:xfrm>
          <a:prstGeom prst="rect">
            <a:avLst/>
          </a:prstGeom>
          <a:solidFill>
            <a:srgbClr val="B2B2B2"/>
          </a:solidFill>
        </p:spPr>
        <p:txBody>
          <a:bodyPr wrap="square" rtlCol="0">
            <a:noAutofit/>
          </a:bodyPr>
          <a:lstStyle/>
          <a:p>
            <a:pPr marL="342900" lvl="0" indent="-342900">
              <a:spcBef>
                <a:spcPts val="1200"/>
              </a:spcBef>
              <a:buFont typeface="Wingdings" panose="05000000000000000000" pitchFamily="2" charset="2"/>
              <a:buChar char=""/>
            </a:pPr>
            <a:r>
              <a:rPr lang="fr-FR" sz="2400" b="1" dirty="0">
                <a:solidFill>
                  <a:prstClr val="white"/>
                </a:solidFill>
                <a:latin typeface="Tahoma" panose="020B0604030504040204" pitchFamily="34" charset="0"/>
                <a:ea typeface="Tahoma" panose="020B0604030504040204" pitchFamily="34" charset="0"/>
                <a:cs typeface="Tahoma" panose="020B0604030504040204" pitchFamily="34" charset="0"/>
              </a:rPr>
              <a:t>Par contre, une restriction à l’accès d’une personne aux informations relatives à sa santé justifiée par la volonté de prévenir leur utilisation abusive, par la personne concernée ou par des tiers, n’est pas fondée </a:t>
            </a:r>
            <a:r>
              <a:rPr lang="fr-FR" sz="2000" dirty="0">
                <a:solidFill>
                  <a:prstClr val="white"/>
                </a:solidFill>
                <a:latin typeface="Tahoma" panose="020B0604030504040204" pitchFamily="34" charset="0"/>
                <a:ea typeface="Tahoma" panose="020B0604030504040204" pitchFamily="34" charset="0"/>
                <a:cs typeface="Tahoma" panose="020B0604030504040204" pitchFamily="34" charset="0"/>
              </a:rPr>
              <a:t>(Cour E.D.H., arrêt du 28 avril 2009, K.H. et autres c. Slovaquie, n° 32881/04)</a:t>
            </a:r>
          </a:p>
          <a:p>
            <a:pPr marL="360363" lvl="0">
              <a:spcBef>
                <a:spcPts val="1200"/>
              </a:spcBef>
            </a:pPr>
            <a:r>
              <a:rPr lang="fr-FR" b="1" dirty="0">
                <a:solidFill>
                  <a:prstClr val="white"/>
                </a:solidFill>
                <a:latin typeface="Tahoma" panose="020B0604030504040204" pitchFamily="34" charset="0"/>
                <a:ea typeface="Tahoma" panose="020B0604030504040204" pitchFamily="34" charset="0"/>
                <a:cs typeface="Tahoma" panose="020B0604030504040204" pitchFamily="34" charset="0"/>
              </a:rPr>
              <a:t>En effet, le risque d’un abus par des tiers peut être combattu autrement que par le refus de délivrer des copies des dossiers médicaux aux personnes concernées. Par exemple, la communication ou la divulgation de données à caractère personnel relatives à la santé incompatible avec les garanties de l’article 8 de la Convention peut être évitée en incorporant dans le droit national des mesures appropriées visant à limiter strictement les circonstances dans lesquelles ces données peuvent être divulguées et les personnes susceptibles de pouvoir accéder aux dossiers.</a:t>
            </a:r>
          </a:p>
        </p:txBody>
      </p:sp>
    </p:spTree>
    <p:extLst>
      <p:ext uri="{BB962C8B-B14F-4D97-AF65-F5344CB8AC3E}">
        <p14:creationId xmlns:p14="http://schemas.microsoft.com/office/powerpoint/2010/main" val="22187157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969696"/>
        </a:solidFill>
        <a:effectLst/>
      </p:bgPr>
    </p:bg>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BC53F6D2-EF14-9728-DAF3-22DC2F4BA666}"/>
              </a:ext>
            </a:extLst>
          </p:cNvPr>
          <p:cNvSpPr txBox="1"/>
          <p:nvPr/>
        </p:nvSpPr>
        <p:spPr>
          <a:xfrm>
            <a:off x="942121" y="797510"/>
            <a:ext cx="10048568" cy="5262979"/>
          </a:xfrm>
          <a:prstGeom prst="rect">
            <a:avLst/>
          </a:prstGeom>
          <a:solidFill>
            <a:srgbClr val="B2B2B2"/>
          </a:solidFill>
        </p:spPr>
        <p:txBody>
          <a:bodyPr wrap="square" rtlCol="0">
            <a:noAutofit/>
          </a:bodyPr>
          <a:lstStyle/>
          <a:p>
            <a:pPr marL="342900" lvl="0" indent="-342900">
              <a:spcBef>
                <a:spcPts val="1200"/>
              </a:spcBef>
              <a:buFont typeface="Wingdings" panose="05000000000000000000" pitchFamily="2" charset="2"/>
              <a:buChar char=""/>
            </a:pPr>
            <a:r>
              <a:rPr lang="fr-FR" sz="2400" b="1" dirty="0">
                <a:solidFill>
                  <a:prstClr val="white"/>
                </a:solidFill>
                <a:latin typeface="Tahoma" panose="020B0604030504040204" pitchFamily="34" charset="0"/>
                <a:ea typeface="Tahoma" panose="020B0604030504040204" pitchFamily="34" charset="0"/>
                <a:cs typeface="Tahoma" panose="020B0604030504040204" pitchFamily="34" charset="0"/>
              </a:rPr>
              <a:t>Le fait que la personne concernée soit détenue ne la prive pas d’avoir accès aux informations relatives à sa santé </a:t>
            </a:r>
            <a:r>
              <a:rPr lang="fr-FR" sz="2000" dirty="0">
                <a:solidFill>
                  <a:prstClr val="white"/>
                </a:solidFill>
                <a:latin typeface="Tahoma" panose="020B0604030504040204" pitchFamily="34" charset="0"/>
                <a:ea typeface="Tahoma" panose="020B0604030504040204" pitchFamily="34" charset="0"/>
                <a:cs typeface="Tahoma" panose="020B0604030504040204" pitchFamily="34" charset="0"/>
              </a:rPr>
              <a:t>(Cour E.D.H., arrêt du 20 janvier 2009, </a:t>
            </a:r>
            <a:r>
              <a:rPr lang="fr-FR" sz="2000" dirty="0" err="1">
                <a:solidFill>
                  <a:prstClr val="white"/>
                </a:solidFill>
                <a:latin typeface="Tahoma" panose="020B0604030504040204" pitchFamily="34" charset="0"/>
                <a:ea typeface="Tahoma" panose="020B0604030504040204" pitchFamily="34" charset="0"/>
                <a:cs typeface="Tahoma" panose="020B0604030504040204" pitchFamily="34" charset="0"/>
              </a:rPr>
              <a:t>Uslu</a:t>
            </a:r>
            <a:r>
              <a:rPr lang="fr-FR" sz="2000" dirty="0">
                <a:solidFill>
                  <a:prstClr val="white"/>
                </a:solidFill>
                <a:latin typeface="Tahoma" panose="020B0604030504040204" pitchFamily="34" charset="0"/>
                <a:ea typeface="Tahoma" panose="020B0604030504040204" pitchFamily="34" charset="0"/>
                <a:cs typeface="Tahoma" panose="020B0604030504040204" pitchFamily="34" charset="0"/>
              </a:rPr>
              <a:t> c. Turquie (n° 2), n° 23815/04)</a:t>
            </a:r>
          </a:p>
          <a:p>
            <a:pPr marL="342900" lvl="0" indent="-342900">
              <a:spcBef>
                <a:spcPts val="1200"/>
              </a:spcBef>
              <a:buFont typeface="Wingdings" panose="05000000000000000000" pitchFamily="2" charset="2"/>
              <a:buChar char=""/>
            </a:pPr>
            <a:endParaRPr lang="fr-FR" sz="2000" dirty="0">
              <a:solidFill>
                <a:prstClr val="white"/>
              </a:solidFill>
              <a:latin typeface="Tahoma" panose="020B0604030504040204" pitchFamily="34" charset="0"/>
              <a:ea typeface="Tahoma" panose="020B0604030504040204" pitchFamily="34" charset="0"/>
              <a:cs typeface="Tahoma" panose="020B0604030504040204" pitchFamily="34" charset="0"/>
            </a:endParaRPr>
          </a:p>
          <a:p>
            <a:pPr marL="342900" lvl="0" indent="-342900">
              <a:spcBef>
                <a:spcPts val="1200"/>
              </a:spcBef>
              <a:buFont typeface="Wingdings" panose="05000000000000000000" pitchFamily="2" charset="2"/>
              <a:buChar char=""/>
            </a:pPr>
            <a:r>
              <a:rPr lang="fr-FR" sz="2000" dirty="0">
                <a:solidFill>
                  <a:prstClr val="white"/>
                </a:solidFill>
                <a:latin typeface="Tahoma" panose="020B0604030504040204" pitchFamily="34" charset="0"/>
                <a:ea typeface="Tahoma" panose="020B0604030504040204" pitchFamily="34" charset="0"/>
                <a:cs typeface="Tahoma" panose="020B0604030504040204" pitchFamily="34" charset="0"/>
              </a:rPr>
              <a:t>Voyez aussi la Recommandation CM/Rec(2019)2 du Comité des Ministres aux États membres en matière de protection des données relatives à la santé (adoptée par le Comité des Ministres le 27 mars 2019, lors de la 1342e réunion des Délégués des Ministres) (Droit du Conseil de l’Europe)</a:t>
            </a:r>
          </a:p>
        </p:txBody>
      </p:sp>
    </p:spTree>
    <p:extLst>
      <p:ext uri="{BB962C8B-B14F-4D97-AF65-F5344CB8AC3E}">
        <p14:creationId xmlns:p14="http://schemas.microsoft.com/office/powerpoint/2010/main" val="30187824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969696"/>
        </a:solidFill>
        <a:effectLst/>
      </p:bgPr>
    </p:bg>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BC53F6D2-EF14-9728-DAF3-22DC2F4BA666}"/>
              </a:ext>
            </a:extLst>
          </p:cNvPr>
          <p:cNvSpPr txBox="1"/>
          <p:nvPr/>
        </p:nvSpPr>
        <p:spPr>
          <a:xfrm>
            <a:off x="942121" y="797510"/>
            <a:ext cx="10048568" cy="5262979"/>
          </a:xfrm>
          <a:prstGeom prst="rect">
            <a:avLst/>
          </a:prstGeom>
          <a:solidFill>
            <a:srgbClr val="B2B2B2"/>
          </a:solidFill>
        </p:spPr>
        <p:txBody>
          <a:bodyPr wrap="square" rtlCol="0">
            <a:noAutofit/>
          </a:bodyPr>
          <a:lstStyle/>
          <a:p>
            <a:pPr algn="l"/>
            <a:r>
              <a:rPr lang="fr-FR" sz="2800" b="1" dirty="0">
                <a:latin typeface="Tahoma" panose="020B0604030504040204" pitchFamily="34" charset="0"/>
                <a:ea typeface="Tahoma" panose="020B0604030504040204" pitchFamily="34" charset="0"/>
                <a:cs typeface="Tahoma" panose="020B0604030504040204" pitchFamily="34" charset="0"/>
              </a:rPr>
              <a:t>Accès par le patient</a:t>
            </a:r>
            <a:endParaRPr lang="fr-FR" sz="105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L="457200" lvl="0" indent="-457200">
              <a:spcBef>
                <a:spcPts val="1200"/>
              </a:spcBef>
              <a:buFont typeface="+mj-lt"/>
              <a:buAutoNum type="arabicParenR"/>
            </a:pPr>
            <a:r>
              <a:rPr lang="fr-BE" sz="2400" dirty="0">
                <a:solidFill>
                  <a:prstClr val="white"/>
                </a:solidFill>
                <a:latin typeface="Tahoma" panose="020B0604030504040204" pitchFamily="34" charset="0"/>
                <a:ea typeface="Tahoma" panose="020B0604030504040204" pitchFamily="34" charset="0"/>
                <a:cs typeface="Tahoma" panose="020B0604030504040204" pitchFamily="34" charset="0"/>
              </a:rPr>
              <a:t>S</a:t>
            </a:r>
            <a:r>
              <a:rPr lang="fr-FR" sz="2400" dirty="0" err="1">
                <a:solidFill>
                  <a:prstClr val="white"/>
                </a:solidFill>
                <a:latin typeface="Tahoma" panose="020B0604030504040204" pitchFamily="34" charset="0"/>
                <a:ea typeface="Tahoma" panose="020B0604030504040204" pitchFamily="34" charset="0"/>
                <a:cs typeface="Tahoma" panose="020B0604030504040204" pitchFamily="34" charset="0"/>
              </a:rPr>
              <a:t>ous</a:t>
            </a:r>
            <a:r>
              <a:rPr lang="fr-FR" sz="2400" dirty="0">
                <a:solidFill>
                  <a:prstClr val="white"/>
                </a:solidFill>
                <a:latin typeface="Tahoma" panose="020B0604030504040204" pitchFamily="34" charset="0"/>
                <a:ea typeface="Tahoma" panose="020B0604030504040204" pitchFamily="34" charset="0"/>
                <a:cs typeface="Tahoma" panose="020B0604030504040204" pitchFamily="34" charset="0"/>
              </a:rPr>
              <a:t> l’angle du droit au respect de la vie privée (art. 8 C.E.D.H.)</a:t>
            </a:r>
          </a:p>
          <a:p>
            <a:pPr marL="457200" lvl="0" indent="-457200">
              <a:spcBef>
                <a:spcPts val="1200"/>
              </a:spcBef>
              <a:buFont typeface="+mj-lt"/>
              <a:buAutoNum type="arabicParenR"/>
            </a:pPr>
            <a:r>
              <a:rPr lang="fr-FR" sz="2400" b="1" dirty="0">
                <a:solidFill>
                  <a:prstClr val="white"/>
                </a:solidFill>
                <a:latin typeface="Tahoma" panose="020B0604030504040204" pitchFamily="34" charset="0"/>
                <a:ea typeface="Tahoma" panose="020B0604030504040204" pitchFamily="34" charset="0"/>
                <a:cs typeface="Tahoma" panose="020B0604030504040204" pitchFamily="34" charset="0"/>
              </a:rPr>
              <a:t>Sous l’angle du Règlement général sur la protection des données [RGPD]</a:t>
            </a:r>
          </a:p>
          <a:p>
            <a:pPr marL="457200" lvl="0" indent="-457200">
              <a:spcBef>
                <a:spcPts val="1200"/>
              </a:spcBef>
              <a:buFont typeface="+mj-lt"/>
              <a:buAutoNum type="arabicParenR"/>
            </a:pPr>
            <a:r>
              <a:rPr lang="fr-FR" sz="2400" dirty="0">
                <a:solidFill>
                  <a:prstClr val="white"/>
                </a:solidFill>
                <a:latin typeface="Tahoma" panose="020B0604030504040204" pitchFamily="34" charset="0"/>
                <a:ea typeface="Tahoma" panose="020B0604030504040204" pitchFamily="34" charset="0"/>
                <a:cs typeface="Tahoma" panose="020B0604030504040204" pitchFamily="34" charset="0"/>
              </a:rPr>
              <a:t>Sous l’angle de la loi du 22 août 2002 relative aux droits du patient</a:t>
            </a:r>
          </a:p>
          <a:p>
            <a:pPr marL="457200" lvl="0" indent="-457200">
              <a:spcBef>
                <a:spcPts val="1200"/>
              </a:spcBef>
              <a:buFont typeface="+mj-lt"/>
              <a:buAutoNum type="arabicParenR"/>
            </a:pPr>
            <a:r>
              <a:rPr lang="fr-FR" sz="2400" dirty="0">
                <a:solidFill>
                  <a:prstClr val="white"/>
                </a:solidFill>
                <a:latin typeface="Tahoma" panose="020B0604030504040204" pitchFamily="34" charset="0"/>
                <a:ea typeface="Tahoma" panose="020B0604030504040204" pitchFamily="34" charset="0"/>
                <a:cs typeface="Tahoma" panose="020B0604030504040204" pitchFamily="34" charset="0"/>
              </a:rPr>
              <a:t>Sous l’angle de l’arrêté royal du 3 mai 1999 (DMH)</a:t>
            </a:r>
          </a:p>
          <a:p>
            <a:pPr marL="457200" indent="-457200">
              <a:spcBef>
                <a:spcPts val="1200"/>
              </a:spcBef>
              <a:buFont typeface="+mj-lt"/>
              <a:buAutoNum type="arabicParenR"/>
            </a:pPr>
            <a:r>
              <a:rPr lang="fr-FR" sz="2400" dirty="0">
                <a:solidFill>
                  <a:prstClr val="white"/>
                </a:solidFill>
                <a:latin typeface="Tahoma" panose="020B0604030504040204" pitchFamily="34" charset="0"/>
                <a:ea typeface="Tahoma" panose="020B0604030504040204" pitchFamily="34" charset="0"/>
                <a:cs typeface="Tahoma" panose="020B0604030504040204" pitchFamily="34" charset="0"/>
              </a:rPr>
              <a:t>Sous l’angle de la Directive 2011/24/UE relative à l’application des droits des patients en matière de soins de santé transfrontaliers</a:t>
            </a:r>
          </a:p>
        </p:txBody>
      </p:sp>
    </p:spTree>
    <p:extLst>
      <p:ext uri="{BB962C8B-B14F-4D97-AF65-F5344CB8AC3E}">
        <p14:creationId xmlns:p14="http://schemas.microsoft.com/office/powerpoint/2010/main" val="1525671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969696"/>
        </a:solidFill>
        <a:effectLst/>
      </p:bgPr>
    </p:bg>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BC53F6D2-EF14-9728-DAF3-22DC2F4BA666}"/>
              </a:ext>
            </a:extLst>
          </p:cNvPr>
          <p:cNvSpPr txBox="1"/>
          <p:nvPr/>
        </p:nvSpPr>
        <p:spPr>
          <a:xfrm>
            <a:off x="942121" y="797510"/>
            <a:ext cx="10048568" cy="5262979"/>
          </a:xfrm>
          <a:prstGeom prst="rect">
            <a:avLst/>
          </a:prstGeom>
          <a:solidFill>
            <a:srgbClr val="B2B2B2"/>
          </a:solidFill>
        </p:spPr>
        <p:txBody>
          <a:bodyPr wrap="square" rtlCol="0">
            <a:noAutofit/>
          </a:bodyPr>
          <a:lstStyle/>
          <a:p>
            <a:pPr marL="342900" lvl="0" indent="-342900">
              <a:spcBef>
                <a:spcPts val="1200"/>
              </a:spcBef>
              <a:buFont typeface="Wingdings" panose="05000000000000000000" pitchFamily="2" charset="2"/>
              <a:buChar char=""/>
            </a:pPr>
            <a:endParaRPr lang="fr-FR" sz="2400" b="1" dirty="0">
              <a:solidFill>
                <a:prstClr val="white"/>
              </a:solidFill>
              <a:latin typeface="Tahoma" panose="020B0604030504040204" pitchFamily="34" charset="0"/>
              <a:ea typeface="Tahoma" panose="020B0604030504040204" pitchFamily="34" charset="0"/>
              <a:cs typeface="Tahoma" panose="020B0604030504040204" pitchFamily="34" charset="0"/>
            </a:endParaRPr>
          </a:p>
          <a:p>
            <a:pPr marL="342900" lvl="0" indent="-342900">
              <a:spcBef>
                <a:spcPts val="1200"/>
              </a:spcBef>
              <a:buFont typeface="Wingdings" panose="05000000000000000000" pitchFamily="2" charset="2"/>
              <a:buChar char=""/>
            </a:pPr>
            <a:endParaRPr lang="fr-FR" sz="2400" b="1" dirty="0">
              <a:solidFill>
                <a:prstClr val="white"/>
              </a:solidFill>
              <a:latin typeface="Tahoma" panose="020B0604030504040204" pitchFamily="34" charset="0"/>
              <a:ea typeface="Tahoma" panose="020B0604030504040204" pitchFamily="34" charset="0"/>
              <a:cs typeface="Tahoma" panose="020B0604030504040204" pitchFamily="34" charset="0"/>
            </a:endParaRPr>
          </a:p>
          <a:p>
            <a:pPr marL="342900" lvl="0" indent="-342900">
              <a:spcBef>
                <a:spcPts val="1200"/>
              </a:spcBef>
              <a:buFont typeface="Wingdings" panose="05000000000000000000" pitchFamily="2" charset="2"/>
              <a:buChar char=""/>
            </a:pPr>
            <a:endParaRPr lang="fr-FR" sz="2400" b="1" dirty="0">
              <a:solidFill>
                <a:prstClr val="white"/>
              </a:solidFill>
              <a:latin typeface="Tahoma" panose="020B0604030504040204" pitchFamily="34" charset="0"/>
              <a:ea typeface="Tahoma" panose="020B0604030504040204" pitchFamily="34" charset="0"/>
              <a:cs typeface="Tahoma" panose="020B0604030504040204" pitchFamily="34" charset="0"/>
            </a:endParaRPr>
          </a:p>
          <a:p>
            <a:pPr lvl="0">
              <a:spcBef>
                <a:spcPts val="1200"/>
              </a:spcBef>
            </a:pPr>
            <a:endParaRPr lang="fr-FR" sz="2400" b="1" dirty="0">
              <a:solidFill>
                <a:prstClr val="white"/>
              </a:solidFill>
              <a:latin typeface="Tahoma" panose="020B0604030504040204" pitchFamily="34" charset="0"/>
              <a:ea typeface="Tahoma" panose="020B0604030504040204" pitchFamily="34" charset="0"/>
              <a:cs typeface="Tahoma" panose="020B0604030504040204" pitchFamily="34" charset="0"/>
            </a:endParaRPr>
          </a:p>
          <a:p>
            <a:pPr lvl="0" algn="ctr">
              <a:spcBef>
                <a:spcPts val="1200"/>
              </a:spcBef>
            </a:pPr>
            <a:r>
              <a:rPr lang="fr-FR" sz="2400" b="1" dirty="0">
                <a:solidFill>
                  <a:prstClr val="white"/>
                </a:solidFill>
                <a:latin typeface="Tahoma" panose="020B0604030504040204" pitchFamily="34" charset="0"/>
                <a:ea typeface="Tahoma" panose="020B0604030504040204" pitchFamily="34" charset="0"/>
                <a:cs typeface="Tahoma" panose="020B0604030504040204" pitchFamily="34" charset="0"/>
              </a:rPr>
              <a:t>Obligation du responsable du traitement</a:t>
            </a:r>
          </a:p>
          <a:p>
            <a:pPr lvl="0" algn="ctr">
              <a:spcBef>
                <a:spcPts val="1200"/>
              </a:spcBef>
            </a:pPr>
            <a:r>
              <a:rPr lang="fr-FR" sz="2400" b="1" dirty="0">
                <a:solidFill>
                  <a:prstClr val="white"/>
                </a:solidFill>
                <a:latin typeface="Tahoma" panose="020B0604030504040204" pitchFamily="34" charset="0"/>
                <a:ea typeface="Tahoma" panose="020B0604030504040204" pitchFamily="34" charset="0"/>
                <a:cs typeface="Tahoma" panose="020B0604030504040204" pitchFamily="34" charset="0"/>
              </a:rPr>
              <a:t> de faciliter l’exercice des droits (art. 12 RGPD)</a:t>
            </a:r>
          </a:p>
        </p:txBody>
      </p:sp>
    </p:spTree>
    <p:extLst>
      <p:ext uri="{BB962C8B-B14F-4D97-AF65-F5344CB8AC3E}">
        <p14:creationId xmlns:p14="http://schemas.microsoft.com/office/powerpoint/2010/main" val="26291155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969696"/>
        </a:solidFill>
        <a:effectLst/>
      </p:bgPr>
    </p:bg>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BC53F6D2-EF14-9728-DAF3-22DC2F4BA666}"/>
              </a:ext>
            </a:extLst>
          </p:cNvPr>
          <p:cNvSpPr txBox="1"/>
          <p:nvPr/>
        </p:nvSpPr>
        <p:spPr>
          <a:xfrm>
            <a:off x="942121" y="797510"/>
            <a:ext cx="10048568" cy="5262979"/>
          </a:xfrm>
          <a:prstGeom prst="rect">
            <a:avLst/>
          </a:prstGeom>
          <a:solidFill>
            <a:srgbClr val="B2B2B2"/>
          </a:solidFill>
        </p:spPr>
        <p:txBody>
          <a:bodyPr wrap="square" rtlCol="0">
            <a:noAutofit/>
          </a:bodyPr>
          <a:lstStyle/>
          <a:p>
            <a:pPr marL="342900" lvl="0" indent="-342900">
              <a:spcBef>
                <a:spcPts val="1200"/>
              </a:spcBef>
              <a:buFont typeface="Wingdings" panose="05000000000000000000" pitchFamily="2" charset="2"/>
              <a:buChar char=""/>
            </a:pPr>
            <a:r>
              <a:rPr lang="fr-FR" sz="2400" b="1" dirty="0">
                <a:solidFill>
                  <a:prstClr val="white"/>
                </a:solidFill>
                <a:latin typeface="Tahoma" panose="020B0604030504040204" pitchFamily="34" charset="0"/>
                <a:ea typeface="Tahoma" panose="020B0604030504040204" pitchFamily="34" charset="0"/>
                <a:cs typeface="Tahoma" panose="020B0604030504040204" pitchFamily="34" charset="0"/>
              </a:rPr>
              <a:t>Droit d’accès aux données traitées (art. 15 RGPD):</a:t>
            </a:r>
          </a:p>
          <a:p>
            <a:pPr lvl="0">
              <a:spcBef>
                <a:spcPts val="1200"/>
              </a:spcBef>
            </a:pPr>
            <a:r>
              <a:rPr lang="fr-FR" sz="1600" b="1" dirty="0">
                <a:solidFill>
                  <a:prstClr val="white"/>
                </a:solidFill>
                <a:latin typeface="Tahoma" panose="020B0604030504040204" pitchFamily="34" charset="0"/>
                <a:ea typeface="Tahoma" panose="020B0604030504040204" pitchFamily="34" charset="0"/>
                <a:cs typeface="Tahoma" panose="020B0604030504040204" pitchFamily="34" charset="0"/>
              </a:rPr>
              <a:t>La personne concernée a le droit d'obtenir du responsable du traitement la confirmation que des données à caractère personnel la concernant sont ou ne sont pas traitées et, lorsqu'elles le sont, l'accès auxdites données à caractère personnel ainsi que les informations suivantes:</a:t>
            </a:r>
          </a:p>
          <a:p>
            <a:pPr marL="269875" lvl="0" indent="-269875">
              <a:spcBef>
                <a:spcPts val="1200"/>
              </a:spcBef>
            </a:pPr>
            <a:r>
              <a:rPr lang="fr-FR" sz="1600" b="1" dirty="0">
                <a:solidFill>
                  <a:prstClr val="white"/>
                </a:solidFill>
                <a:latin typeface="Tahoma" panose="020B0604030504040204" pitchFamily="34" charset="0"/>
                <a:ea typeface="Tahoma" panose="020B0604030504040204" pitchFamily="34" charset="0"/>
                <a:cs typeface="Tahoma" panose="020B0604030504040204" pitchFamily="34" charset="0"/>
              </a:rPr>
              <a:t>1° les finalités du traitement;</a:t>
            </a:r>
          </a:p>
          <a:p>
            <a:pPr marL="269875" lvl="0" indent="-269875">
              <a:spcBef>
                <a:spcPts val="1200"/>
              </a:spcBef>
            </a:pPr>
            <a:r>
              <a:rPr lang="fr-FR" sz="1600" b="1" dirty="0">
                <a:solidFill>
                  <a:prstClr val="white"/>
                </a:solidFill>
                <a:latin typeface="Tahoma" panose="020B0604030504040204" pitchFamily="34" charset="0"/>
                <a:ea typeface="Tahoma" panose="020B0604030504040204" pitchFamily="34" charset="0"/>
                <a:cs typeface="Tahoma" panose="020B0604030504040204" pitchFamily="34" charset="0"/>
              </a:rPr>
              <a:t>2° les catégories de données à caractère personnel concernées;</a:t>
            </a:r>
          </a:p>
          <a:p>
            <a:pPr marL="269875" lvl="0" indent="-269875">
              <a:spcBef>
                <a:spcPts val="1200"/>
              </a:spcBef>
            </a:pPr>
            <a:r>
              <a:rPr lang="fr-FR" sz="1600" b="1" dirty="0">
                <a:solidFill>
                  <a:prstClr val="white"/>
                </a:solidFill>
                <a:latin typeface="Tahoma" panose="020B0604030504040204" pitchFamily="34" charset="0"/>
                <a:ea typeface="Tahoma" panose="020B0604030504040204" pitchFamily="34" charset="0"/>
                <a:cs typeface="Tahoma" panose="020B0604030504040204" pitchFamily="34" charset="0"/>
              </a:rPr>
              <a:t>3° les destinataires ou catégories de destinataires auxquels les données à caractère personnel ont été ou seront communiquées, en particulier les destinataires qui sont établis dans des pays tiers ou les organisations internationales;</a:t>
            </a:r>
          </a:p>
          <a:p>
            <a:pPr marL="269875" lvl="0" indent="-269875">
              <a:spcBef>
                <a:spcPts val="1200"/>
              </a:spcBef>
            </a:pPr>
            <a:r>
              <a:rPr lang="fr-FR" sz="1600" b="1" dirty="0">
                <a:solidFill>
                  <a:prstClr val="white"/>
                </a:solidFill>
                <a:latin typeface="Tahoma" panose="020B0604030504040204" pitchFamily="34" charset="0"/>
                <a:ea typeface="Tahoma" panose="020B0604030504040204" pitchFamily="34" charset="0"/>
                <a:cs typeface="Tahoma" panose="020B0604030504040204" pitchFamily="34" charset="0"/>
              </a:rPr>
              <a:t>4° lorsque cela est possible, la durée de conservation des données à caractère personnel envisagée ou, lorsque ce n'est pas possible, les critères utilisés pour déterminer cette durée;</a:t>
            </a:r>
          </a:p>
          <a:p>
            <a:pPr marL="269875" lvl="0" indent="-269875">
              <a:spcBef>
                <a:spcPts val="1200"/>
              </a:spcBef>
            </a:pPr>
            <a:r>
              <a:rPr lang="fr-FR" sz="1600" b="1" dirty="0">
                <a:solidFill>
                  <a:prstClr val="white"/>
                </a:solidFill>
                <a:latin typeface="Tahoma" panose="020B0604030504040204" pitchFamily="34" charset="0"/>
                <a:ea typeface="Tahoma" panose="020B0604030504040204" pitchFamily="34" charset="0"/>
                <a:cs typeface="Tahoma" panose="020B0604030504040204" pitchFamily="34" charset="0"/>
              </a:rPr>
              <a:t>5° l'existence du droit de demander au responsable du traitement la rectification ou l'effacement de données à caractère personnel, ou une limitation du traitement des données à caractère personnel relatives à la personne concernée, ou du droit de s'opposer à ce traitement;</a:t>
            </a:r>
            <a:endParaRPr lang="fr-FR" sz="24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0243242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969696"/>
        </a:solidFill>
        <a:effectLst/>
      </p:bgPr>
    </p:bg>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BC53F6D2-EF14-9728-DAF3-22DC2F4BA666}"/>
              </a:ext>
            </a:extLst>
          </p:cNvPr>
          <p:cNvSpPr txBox="1"/>
          <p:nvPr/>
        </p:nvSpPr>
        <p:spPr>
          <a:xfrm>
            <a:off x="942121" y="797510"/>
            <a:ext cx="10048568" cy="5262979"/>
          </a:xfrm>
          <a:prstGeom prst="rect">
            <a:avLst/>
          </a:prstGeom>
          <a:solidFill>
            <a:srgbClr val="B2B2B2"/>
          </a:solidFill>
        </p:spPr>
        <p:txBody>
          <a:bodyPr wrap="square" rtlCol="0">
            <a:noAutofit/>
          </a:bodyPr>
          <a:lstStyle/>
          <a:p>
            <a:pPr marL="269875" lvl="0" indent="-269875">
              <a:spcBef>
                <a:spcPts val="1200"/>
              </a:spcBef>
            </a:pPr>
            <a:r>
              <a:rPr lang="fr-FR" sz="1600" b="1" dirty="0">
                <a:solidFill>
                  <a:prstClr val="white"/>
                </a:solidFill>
                <a:latin typeface="Tahoma" panose="020B0604030504040204" pitchFamily="34" charset="0"/>
                <a:ea typeface="Tahoma" panose="020B0604030504040204" pitchFamily="34" charset="0"/>
                <a:cs typeface="Tahoma" panose="020B0604030504040204" pitchFamily="34" charset="0"/>
              </a:rPr>
              <a:t>6° le droit d'introduire une réclamation auprès d'une autorité de contrôle;</a:t>
            </a:r>
          </a:p>
          <a:p>
            <a:pPr marL="269875" lvl="0" indent="-269875">
              <a:spcBef>
                <a:spcPts val="1200"/>
              </a:spcBef>
            </a:pPr>
            <a:r>
              <a:rPr lang="fr-FR" sz="1600" b="1" dirty="0">
                <a:solidFill>
                  <a:prstClr val="white"/>
                </a:solidFill>
                <a:latin typeface="Tahoma" panose="020B0604030504040204" pitchFamily="34" charset="0"/>
                <a:ea typeface="Tahoma" panose="020B0604030504040204" pitchFamily="34" charset="0"/>
                <a:cs typeface="Tahoma" panose="020B0604030504040204" pitchFamily="34" charset="0"/>
              </a:rPr>
              <a:t>7° lorsque les données à caractère personnel ne sont pas collectées auprès de la personne concernée, toute information disponible quant à leur source;</a:t>
            </a:r>
          </a:p>
          <a:p>
            <a:pPr marL="269875" lvl="0" indent="-269875">
              <a:spcBef>
                <a:spcPts val="1200"/>
              </a:spcBef>
            </a:pPr>
            <a:r>
              <a:rPr lang="fr-FR" sz="1600" b="1" dirty="0">
                <a:solidFill>
                  <a:prstClr val="white"/>
                </a:solidFill>
                <a:latin typeface="Tahoma" panose="020B0604030504040204" pitchFamily="34" charset="0"/>
                <a:ea typeface="Tahoma" panose="020B0604030504040204" pitchFamily="34" charset="0"/>
                <a:cs typeface="Tahoma" panose="020B0604030504040204" pitchFamily="34" charset="0"/>
              </a:rPr>
              <a:t>8° l'existence d'une prise de décision automatisée, y compris un profilage, et, au moins en pareils cas, des informations utiles concernant la logique sous-jacente, ainsi que l'importance et les conséquences prévues de ce traitement pour la personne concernée;</a:t>
            </a:r>
          </a:p>
          <a:p>
            <a:pPr marL="269875" lvl="0" indent="-269875">
              <a:spcBef>
                <a:spcPts val="1200"/>
              </a:spcBef>
            </a:pPr>
            <a:r>
              <a:rPr lang="fr-FR" sz="1600" b="1" dirty="0">
                <a:solidFill>
                  <a:prstClr val="white"/>
                </a:solidFill>
                <a:latin typeface="Tahoma" panose="020B0604030504040204" pitchFamily="34" charset="0"/>
                <a:ea typeface="Tahoma" panose="020B0604030504040204" pitchFamily="34" charset="0"/>
                <a:cs typeface="Tahoma" panose="020B0604030504040204" pitchFamily="34" charset="0"/>
              </a:rPr>
              <a:t>9° lorsque les données à caractère personnel sont transférées vers un pays tiers ou à une organisation internationale, la personne concernée a le droit d'être informée des garanties appropriées prises en ce qui concerne ce transfert.</a:t>
            </a:r>
          </a:p>
          <a:p>
            <a:pPr lvl="0">
              <a:spcBef>
                <a:spcPts val="1200"/>
              </a:spcBef>
            </a:pPr>
            <a:endParaRPr lang="fr-FR" sz="24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8291365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969696"/>
        </a:solidFill>
        <a:effectLst/>
      </p:bgPr>
    </p:bg>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BC53F6D2-EF14-9728-DAF3-22DC2F4BA666}"/>
              </a:ext>
            </a:extLst>
          </p:cNvPr>
          <p:cNvSpPr txBox="1"/>
          <p:nvPr/>
        </p:nvSpPr>
        <p:spPr>
          <a:xfrm>
            <a:off x="942121" y="797510"/>
            <a:ext cx="10048568" cy="5262979"/>
          </a:xfrm>
          <a:prstGeom prst="rect">
            <a:avLst/>
          </a:prstGeom>
          <a:solidFill>
            <a:srgbClr val="B2B2B2"/>
          </a:solidFill>
        </p:spPr>
        <p:txBody>
          <a:bodyPr wrap="square" rtlCol="0">
            <a:noAutofit/>
          </a:bodyPr>
          <a:lstStyle/>
          <a:p>
            <a:pPr marL="342900" lvl="0" indent="-342900">
              <a:spcBef>
                <a:spcPts val="1200"/>
              </a:spcBef>
              <a:buFont typeface="Wingdings" panose="05000000000000000000" pitchFamily="2" charset="2"/>
              <a:buChar char=""/>
            </a:pPr>
            <a:r>
              <a:rPr lang="fr-FR" sz="2400" b="1" dirty="0">
                <a:solidFill>
                  <a:prstClr val="white"/>
                </a:solidFill>
                <a:latin typeface="Tahoma" panose="020B0604030504040204" pitchFamily="34" charset="0"/>
                <a:ea typeface="Tahoma" panose="020B0604030504040204" pitchFamily="34" charset="0"/>
                <a:cs typeface="Tahoma" panose="020B0604030504040204" pitchFamily="34" charset="0"/>
              </a:rPr>
              <a:t>Droit à une copie des données traitées (art. 15 RGPD):</a:t>
            </a:r>
          </a:p>
          <a:p>
            <a:pPr marL="342900" lvl="0" indent="-342900">
              <a:spcBef>
                <a:spcPts val="1200"/>
              </a:spcBef>
              <a:buFont typeface="Wingdings" panose="05000000000000000000" pitchFamily="2" charset="2"/>
              <a:buChar char="v"/>
            </a:pPr>
            <a:r>
              <a:rPr lang="fr-FR" sz="2000" b="1" dirty="0">
                <a:solidFill>
                  <a:prstClr val="white"/>
                </a:solidFill>
                <a:latin typeface="Tahoma" panose="020B0604030504040204" pitchFamily="34" charset="0"/>
                <a:ea typeface="Tahoma" panose="020B0604030504040204" pitchFamily="34" charset="0"/>
                <a:cs typeface="Tahoma" panose="020B0604030504040204" pitchFamily="34" charset="0"/>
              </a:rPr>
              <a:t>Lorsque la personne concernée présente sa demande par voie électronique, les informations sont fournies sous une forme électronique d'usage courant, à moins que la personne concernée ne demande qu'il en soit autrement. </a:t>
            </a:r>
          </a:p>
          <a:p>
            <a:pPr marL="342900" lvl="0" indent="-342900">
              <a:spcBef>
                <a:spcPts val="1200"/>
              </a:spcBef>
              <a:buFont typeface="Wingdings" panose="05000000000000000000" pitchFamily="2" charset="2"/>
              <a:buChar char="v"/>
            </a:pPr>
            <a:r>
              <a:rPr lang="fr-FR" sz="2000" b="1" dirty="0">
                <a:solidFill>
                  <a:prstClr val="white"/>
                </a:solidFill>
                <a:latin typeface="Tahoma" panose="020B0604030504040204" pitchFamily="34" charset="0"/>
                <a:ea typeface="Tahoma" panose="020B0604030504040204" pitchFamily="34" charset="0"/>
                <a:cs typeface="Tahoma" panose="020B0604030504040204" pitchFamily="34" charset="0"/>
              </a:rPr>
              <a:t>Le responsable du traitement ne peut pas exiger de paiement à ce titre sauf lorsque la personne concernée demande une copie supplémentaire. </a:t>
            </a:r>
          </a:p>
          <a:p>
            <a:pPr marL="342900" lvl="0" indent="-342900">
              <a:spcBef>
                <a:spcPts val="1200"/>
              </a:spcBef>
              <a:buFont typeface="Wingdings" panose="05000000000000000000" pitchFamily="2" charset="2"/>
              <a:buChar char="v"/>
            </a:pPr>
            <a:r>
              <a:rPr lang="fr-FR" sz="2000" b="1" dirty="0">
                <a:solidFill>
                  <a:prstClr val="white"/>
                </a:solidFill>
                <a:latin typeface="Tahoma" panose="020B0604030504040204" pitchFamily="34" charset="0"/>
                <a:ea typeface="Tahoma" panose="020B0604030504040204" pitchFamily="34" charset="0"/>
                <a:cs typeface="Tahoma" panose="020B0604030504040204" pitchFamily="34" charset="0"/>
              </a:rPr>
              <a:t>Dans ce cas, le responsable du traitement ne peut pas demander plus que le paiement de frais raisonnables tels que ceux-ci sont calculés sur base des coûts administratifs </a:t>
            </a:r>
          </a:p>
          <a:p>
            <a:pPr marL="342900" lvl="0" indent="-342900">
              <a:spcBef>
                <a:spcPts val="1200"/>
              </a:spcBef>
              <a:buFont typeface="Wingdings" panose="05000000000000000000" pitchFamily="2" charset="2"/>
              <a:buChar char="v"/>
            </a:pPr>
            <a:r>
              <a:rPr lang="fr-FR" sz="2000" b="1" dirty="0">
                <a:solidFill>
                  <a:prstClr val="white"/>
                </a:solidFill>
                <a:latin typeface="Tahoma" panose="020B0604030504040204" pitchFamily="34" charset="0"/>
                <a:ea typeface="Tahoma" panose="020B0604030504040204" pitchFamily="34" charset="0"/>
                <a:cs typeface="Tahoma" panose="020B0604030504040204" pitchFamily="34" charset="0"/>
              </a:rPr>
              <a:t>Le droit d’obtenir une copie des données ne doit pas porter atteinte aux droits et libertés d’autrui </a:t>
            </a:r>
          </a:p>
        </p:txBody>
      </p:sp>
    </p:spTree>
    <p:extLst>
      <p:ext uri="{BB962C8B-B14F-4D97-AF65-F5344CB8AC3E}">
        <p14:creationId xmlns:p14="http://schemas.microsoft.com/office/powerpoint/2010/main" val="5255733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969696"/>
        </a:solidFill>
        <a:effectLst/>
      </p:bgPr>
    </p:bg>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BC53F6D2-EF14-9728-DAF3-22DC2F4BA666}"/>
              </a:ext>
            </a:extLst>
          </p:cNvPr>
          <p:cNvSpPr txBox="1"/>
          <p:nvPr/>
        </p:nvSpPr>
        <p:spPr>
          <a:xfrm>
            <a:off x="942121" y="797510"/>
            <a:ext cx="10048568" cy="5262979"/>
          </a:xfrm>
          <a:prstGeom prst="rect">
            <a:avLst/>
          </a:prstGeom>
          <a:solidFill>
            <a:srgbClr val="B2B2B2"/>
          </a:solidFill>
        </p:spPr>
        <p:txBody>
          <a:bodyPr wrap="square" rtlCol="0">
            <a:noAutofit/>
          </a:bodyPr>
          <a:lstStyle/>
          <a:p>
            <a:pPr marL="342900" lvl="0" indent="-342900">
              <a:spcBef>
                <a:spcPts val="1200"/>
              </a:spcBef>
              <a:buFont typeface="Wingdings" panose="05000000000000000000" pitchFamily="2" charset="2"/>
              <a:buChar char=""/>
            </a:pPr>
            <a:r>
              <a:rPr lang="fr-FR" sz="2400" b="1" dirty="0">
                <a:solidFill>
                  <a:prstClr val="white"/>
                </a:solidFill>
                <a:latin typeface="Tahoma" panose="020B0604030504040204" pitchFamily="34" charset="0"/>
                <a:ea typeface="Tahoma" panose="020B0604030504040204" pitchFamily="34" charset="0"/>
                <a:cs typeface="Tahoma" panose="020B0604030504040204" pitchFamily="34" charset="0"/>
              </a:rPr>
              <a:t>Droit à la rectification des données inexactes (art. 16 RGPD):</a:t>
            </a:r>
          </a:p>
          <a:p>
            <a:pPr marL="342900" lvl="0" indent="-342900">
              <a:spcBef>
                <a:spcPts val="1200"/>
              </a:spcBef>
              <a:buFont typeface="Wingdings" panose="05000000000000000000" pitchFamily="2" charset="2"/>
              <a:buChar char="v"/>
            </a:pPr>
            <a:r>
              <a:rPr lang="fr-FR" sz="2000" b="1" dirty="0">
                <a:solidFill>
                  <a:prstClr val="white"/>
                </a:solidFill>
                <a:latin typeface="Tahoma" panose="020B0604030504040204" pitchFamily="34" charset="0"/>
                <a:ea typeface="Tahoma" panose="020B0604030504040204" pitchFamily="34" charset="0"/>
                <a:cs typeface="Tahoma" panose="020B0604030504040204" pitchFamily="34" charset="0"/>
              </a:rPr>
              <a:t>La personne concernée a le droit d'obtenir du responsable du traitement, dans les meilleurs délais, la rectification des données qui la concernent et qui sont inexactes. </a:t>
            </a:r>
          </a:p>
          <a:p>
            <a:pPr marL="342900" lvl="0" indent="-342900">
              <a:spcBef>
                <a:spcPts val="1200"/>
              </a:spcBef>
              <a:buFont typeface="Wingdings" panose="05000000000000000000" pitchFamily="2" charset="2"/>
              <a:buChar char="v"/>
            </a:pPr>
            <a:r>
              <a:rPr lang="fr-FR" sz="2000" b="1" dirty="0">
                <a:solidFill>
                  <a:prstClr val="white"/>
                </a:solidFill>
                <a:latin typeface="Tahoma" panose="020B0604030504040204" pitchFamily="34" charset="0"/>
                <a:ea typeface="Tahoma" panose="020B0604030504040204" pitchFamily="34" charset="0"/>
                <a:cs typeface="Tahoma" panose="020B0604030504040204" pitchFamily="34" charset="0"/>
              </a:rPr>
              <a:t>Compte tenu des finalités poursuivies par leur traitement, la personne concernée a le droit d'obtenir que les données incomplètes soient complétées, y compris en fournissant une déclaration complémentaire. </a:t>
            </a:r>
          </a:p>
          <a:p>
            <a:pPr marL="342900" lvl="0" indent="-342900">
              <a:spcBef>
                <a:spcPts val="1200"/>
              </a:spcBef>
              <a:buFont typeface="Wingdings" panose="05000000000000000000" pitchFamily="2" charset="2"/>
              <a:buChar char="v"/>
            </a:pPr>
            <a:endParaRPr lang="fr-FR" sz="2000" b="1" dirty="0">
              <a:solidFill>
                <a:prstClr val="white"/>
              </a:solidFill>
              <a:latin typeface="Tahoma" panose="020B0604030504040204" pitchFamily="34" charset="0"/>
              <a:ea typeface="Tahoma" panose="020B0604030504040204" pitchFamily="34" charset="0"/>
              <a:cs typeface="Tahoma" panose="020B0604030504040204" pitchFamily="34" charset="0"/>
            </a:endParaRPr>
          </a:p>
          <a:p>
            <a:pPr lvl="0">
              <a:spcBef>
                <a:spcPts val="1200"/>
              </a:spcBef>
            </a:pPr>
            <a:r>
              <a:rPr lang="fr-FR" sz="2000" b="1" dirty="0">
                <a:solidFill>
                  <a:prstClr val="white"/>
                </a:solidFill>
                <a:latin typeface="Tahoma" panose="020B0604030504040204" pitchFamily="34" charset="0"/>
                <a:ea typeface="Tahoma" panose="020B0604030504040204" pitchFamily="34" charset="0"/>
                <a:cs typeface="Tahoma" panose="020B0604030504040204" pitchFamily="34" charset="0"/>
              </a:rPr>
              <a:t>==) cf. avis du CNOM du 20 mars 2021 : cela ne permet pas de remettre en cause un diagnostic médical – uniquement les données objectives</a:t>
            </a:r>
          </a:p>
        </p:txBody>
      </p:sp>
    </p:spTree>
    <p:extLst>
      <p:ext uri="{BB962C8B-B14F-4D97-AF65-F5344CB8AC3E}">
        <p14:creationId xmlns:p14="http://schemas.microsoft.com/office/powerpoint/2010/main" val="20422863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969696"/>
        </a:solidFill>
        <a:effectLst/>
      </p:bgPr>
    </p:bg>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BC53F6D2-EF14-9728-DAF3-22DC2F4BA666}"/>
              </a:ext>
            </a:extLst>
          </p:cNvPr>
          <p:cNvSpPr txBox="1"/>
          <p:nvPr/>
        </p:nvSpPr>
        <p:spPr>
          <a:xfrm>
            <a:off x="942121" y="797510"/>
            <a:ext cx="10048568" cy="5262979"/>
          </a:xfrm>
          <a:prstGeom prst="rect">
            <a:avLst/>
          </a:prstGeom>
          <a:solidFill>
            <a:srgbClr val="B2B2B2"/>
          </a:solidFill>
        </p:spPr>
        <p:txBody>
          <a:bodyPr wrap="square" rtlCol="0">
            <a:noAutofit/>
          </a:bodyPr>
          <a:lstStyle/>
          <a:p>
            <a:pPr marL="342900" lvl="0" indent="-342900">
              <a:spcBef>
                <a:spcPts val="1200"/>
              </a:spcBef>
              <a:buFont typeface="Wingdings" panose="05000000000000000000" pitchFamily="2" charset="2"/>
              <a:buChar char=""/>
            </a:pPr>
            <a:r>
              <a:rPr lang="fr-FR" sz="2400" b="1" dirty="0">
                <a:solidFill>
                  <a:prstClr val="white"/>
                </a:solidFill>
                <a:latin typeface="Tahoma" panose="020B0604030504040204" pitchFamily="34" charset="0"/>
                <a:ea typeface="Tahoma" panose="020B0604030504040204" pitchFamily="34" charset="0"/>
                <a:cs typeface="Tahoma" panose="020B0604030504040204" pitchFamily="34" charset="0"/>
              </a:rPr>
              <a:t>Droit à l’oubli (art. 17 RGPD):</a:t>
            </a:r>
          </a:p>
          <a:p>
            <a:pPr lvl="0">
              <a:spcBef>
                <a:spcPts val="1200"/>
              </a:spcBef>
            </a:pPr>
            <a:r>
              <a:rPr lang="fr-FR" sz="2000" b="1" dirty="0">
                <a:solidFill>
                  <a:prstClr val="white"/>
                </a:solidFill>
                <a:latin typeface="Tahoma" panose="020B0604030504040204" pitchFamily="34" charset="0"/>
                <a:ea typeface="Tahoma" panose="020B0604030504040204" pitchFamily="34" charset="0"/>
                <a:cs typeface="Tahoma" panose="020B0604030504040204" pitchFamily="34" charset="0"/>
              </a:rPr>
              <a:t>Le responsable du traitement a l'obligation d'effacer les données dans les meilleurs délais lorsque:</a:t>
            </a:r>
          </a:p>
          <a:p>
            <a:pPr marL="269875" marR="0" lvl="0" indent="-269875" algn="l" defTabSz="914400" rtl="0" eaLnBrk="1" fontAlgn="auto" latinLnBrk="0" hangingPunct="1">
              <a:lnSpc>
                <a:spcPct val="100000"/>
              </a:lnSpc>
              <a:spcBef>
                <a:spcPts val="1200"/>
              </a:spcBef>
              <a:spcAft>
                <a:spcPts val="0"/>
              </a:spcAft>
              <a:buClrTx/>
              <a:buSzTx/>
              <a:buFontTx/>
              <a:buNone/>
              <a:tabLst/>
              <a:defRPr/>
            </a:pPr>
            <a:r>
              <a:rPr kumimoji="0" lang="fr-FR" sz="16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1° les données à caractère personnel ne sont plus nécessaires au regard des finalités pour lesquelles elles ont été collectées ou traitées d'une autre manière ;</a:t>
            </a:r>
          </a:p>
          <a:p>
            <a:pPr marL="269875" marR="0" lvl="0" indent="-269875" algn="l" defTabSz="914400" rtl="0" eaLnBrk="1" fontAlgn="auto" latinLnBrk="0" hangingPunct="1">
              <a:lnSpc>
                <a:spcPct val="100000"/>
              </a:lnSpc>
              <a:spcBef>
                <a:spcPts val="1200"/>
              </a:spcBef>
              <a:spcAft>
                <a:spcPts val="0"/>
              </a:spcAft>
              <a:buClrTx/>
              <a:buSzTx/>
              <a:buFontTx/>
              <a:buNone/>
              <a:tabLst/>
              <a:defRPr/>
            </a:pPr>
            <a:r>
              <a:rPr kumimoji="0" lang="fr-FR" sz="16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2°	la personne concernée a retiré son le consentement et qu’il n'existe pas d'autre fondement juridique au traitement ;</a:t>
            </a:r>
          </a:p>
          <a:p>
            <a:pPr marL="269875" marR="0" lvl="0" indent="-269875" algn="l" defTabSz="914400" rtl="0" eaLnBrk="1" fontAlgn="auto" latinLnBrk="0" hangingPunct="1">
              <a:lnSpc>
                <a:spcPct val="100000"/>
              </a:lnSpc>
              <a:spcBef>
                <a:spcPts val="1200"/>
              </a:spcBef>
              <a:spcAft>
                <a:spcPts val="0"/>
              </a:spcAft>
              <a:buClrTx/>
              <a:buSzTx/>
              <a:buFontTx/>
              <a:buNone/>
              <a:tabLst/>
              <a:defRPr/>
            </a:pPr>
            <a:r>
              <a:rPr kumimoji="0" lang="fr-FR" sz="16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3°	la personne concernée s'oppose au traitement pour des raisons tenant à sa situation particulière et il n'existe pas de motif légitime impérieux pour poursuivre le traitement, ou la personne concernée s'oppose au traitement à des fins de prospection ;</a:t>
            </a:r>
          </a:p>
          <a:p>
            <a:pPr marL="269875" marR="0" lvl="0" indent="-269875" algn="l" defTabSz="914400" rtl="0" eaLnBrk="1" fontAlgn="auto" latinLnBrk="0" hangingPunct="1">
              <a:lnSpc>
                <a:spcPct val="100000"/>
              </a:lnSpc>
              <a:spcBef>
                <a:spcPts val="1200"/>
              </a:spcBef>
              <a:spcAft>
                <a:spcPts val="0"/>
              </a:spcAft>
              <a:buClrTx/>
              <a:buSzTx/>
              <a:buFontTx/>
              <a:buNone/>
              <a:tabLst/>
              <a:defRPr/>
            </a:pPr>
            <a:r>
              <a:rPr kumimoji="0" lang="fr-FR" sz="16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4°	les données à caractère personnel ont fait l'objet d'un traitement illicite ;</a:t>
            </a:r>
          </a:p>
          <a:p>
            <a:pPr marL="269875" marR="0" lvl="0" indent="-269875" algn="l" defTabSz="914400" rtl="0" eaLnBrk="1" fontAlgn="auto" latinLnBrk="0" hangingPunct="1">
              <a:lnSpc>
                <a:spcPct val="100000"/>
              </a:lnSpc>
              <a:spcBef>
                <a:spcPts val="1200"/>
              </a:spcBef>
              <a:spcAft>
                <a:spcPts val="0"/>
              </a:spcAft>
              <a:buClrTx/>
              <a:buSzTx/>
              <a:buFontTx/>
              <a:buNone/>
              <a:tabLst/>
              <a:defRPr/>
            </a:pPr>
            <a:r>
              <a:rPr kumimoji="0" lang="fr-FR" sz="16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5°	les données à caractère personnel doivent être effacées pour respecter une obligation légale qui est prévue par le droit de l'Union ou par le droit de l'État membre auquel le responsable du traitement est soumis ;</a:t>
            </a:r>
          </a:p>
          <a:p>
            <a:pPr marL="269875" marR="0" lvl="0" indent="-269875" algn="l" defTabSz="914400" rtl="0" eaLnBrk="1" fontAlgn="auto" latinLnBrk="0" hangingPunct="1">
              <a:lnSpc>
                <a:spcPct val="100000"/>
              </a:lnSpc>
              <a:spcBef>
                <a:spcPts val="1200"/>
              </a:spcBef>
              <a:spcAft>
                <a:spcPts val="0"/>
              </a:spcAft>
              <a:buClrTx/>
              <a:buSzTx/>
              <a:buFontTx/>
              <a:buNone/>
              <a:tabLst/>
              <a:defRPr/>
            </a:pPr>
            <a:r>
              <a:rPr kumimoji="0" lang="fr-FR" sz="16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6°	les données à caractère personnel ont été collectées dans le cadre de l'offre directe de services de la société de l'information aux enfants.</a:t>
            </a:r>
          </a:p>
          <a:p>
            <a:pPr marL="269875" marR="0" lvl="0" indent="-269875" algn="l" defTabSz="914400" rtl="0" eaLnBrk="1" fontAlgn="auto" latinLnBrk="0" hangingPunct="1">
              <a:lnSpc>
                <a:spcPct val="100000"/>
              </a:lnSpc>
              <a:spcBef>
                <a:spcPts val="1200"/>
              </a:spcBef>
              <a:spcAft>
                <a:spcPts val="0"/>
              </a:spcAft>
              <a:buClrTx/>
              <a:buSzTx/>
              <a:buFontTx/>
              <a:buNone/>
              <a:tabLst/>
              <a:defRPr/>
            </a:pPr>
            <a:endParaRPr lang="fr-FR" sz="2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6028281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e 12">
            <a:extLst>
              <a:ext uri="{FF2B5EF4-FFF2-40B4-BE49-F238E27FC236}">
                <a16:creationId xmlns:a16="http://schemas.microsoft.com/office/drawing/2014/main" id="{1F115DE2-608B-4038-B7C5-8F617DC4A921}"/>
              </a:ext>
            </a:extLst>
          </p:cNvPr>
          <p:cNvGrpSpPr/>
          <p:nvPr/>
        </p:nvGrpSpPr>
        <p:grpSpPr>
          <a:xfrm>
            <a:off x="2295337" y="3839718"/>
            <a:ext cx="7623879" cy="1934202"/>
            <a:chOff x="771336" y="3839718"/>
            <a:chExt cx="7623879" cy="1934202"/>
          </a:xfrm>
        </p:grpSpPr>
        <p:pic>
          <p:nvPicPr>
            <p:cNvPr id="6" name="Image 5">
              <a:extLst>
                <a:ext uri="{FF2B5EF4-FFF2-40B4-BE49-F238E27FC236}">
                  <a16:creationId xmlns:a16="http://schemas.microsoft.com/office/drawing/2014/main" id="{972D9DF6-2EEB-4BEA-B790-3375B58A41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5166" y="3883304"/>
              <a:ext cx="1260049" cy="1890074"/>
            </a:xfrm>
            <a:prstGeom prst="rect">
              <a:avLst/>
            </a:prstGeom>
          </p:spPr>
        </p:pic>
        <p:pic>
          <p:nvPicPr>
            <p:cNvPr id="8" name="Picture 8" descr="La vie privée à l'heure de la société du numérique ">
              <a:extLst>
                <a:ext uri="{FF2B5EF4-FFF2-40B4-BE49-F238E27FC236}">
                  <a16:creationId xmlns:a16="http://schemas.microsoft.com/office/drawing/2014/main" id="{361F429E-2499-42E9-AD60-7F87B4A0A5C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1336" y="3839718"/>
              <a:ext cx="1289468" cy="193420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Les blockchains et les smart contracts à l'épreuve du droit">
              <a:extLst>
                <a:ext uri="{FF2B5EF4-FFF2-40B4-BE49-F238E27FC236}">
                  <a16:creationId xmlns:a16="http://schemas.microsoft.com/office/drawing/2014/main" id="{0436DBD0-9D45-4432-984B-D3E14E0CEA0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94408" y="3879131"/>
              <a:ext cx="1263192" cy="189478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Le RGPD face aux défis de l'intelligence artificielle">
              <a:extLst>
                <a:ext uri="{FF2B5EF4-FFF2-40B4-BE49-F238E27FC236}">
                  <a16:creationId xmlns:a16="http://schemas.microsoft.com/office/drawing/2014/main" id="{9874B137-122B-4456-BBEC-5DAE712B252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86791" y="3839718"/>
              <a:ext cx="1289468" cy="193420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La dénonciation à l'ère des lanceurs d'alerte fiscale">
              <a:extLst>
                <a:ext uri="{FF2B5EF4-FFF2-40B4-BE49-F238E27FC236}">
                  <a16:creationId xmlns:a16="http://schemas.microsoft.com/office/drawing/2014/main" id="{1F0E8B21-8F9D-4724-A178-CEF9F801414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83587" y="3883304"/>
              <a:ext cx="1260050" cy="189007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 name="Groupe 1">
            <a:extLst>
              <a:ext uri="{FF2B5EF4-FFF2-40B4-BE49-F238E27FC236}">
                <a16:creationId xmlns:a16="http://schemas.microsoft.com/office/drawing/2014/main" id="{1DA41844-B704-4E40-B9E4-C7FF8CAAE8A4}"/>
              </a:ext>
            </a:extLst>
          </p:cNvPr>
          <p:cNvGrpSpPr/>
          <p:nvPr/>
        </p:nvGrpSpPr>
        <p:grpSpPr>
          <a:xfrm>
            <a:off x="2107651" y="689229"/>
            <a:ext cx="8076826" cy="2632128"/>
            <a:chOff x="583651" y="915486"/>
            <a:chExt cx="8076826" cy="2632128"/>
          </a:xfrm>
        </p:grpSpPr>
        <p:pic>
          <p:nvPicPr>
            <p:cNvPr id="4" name="Image 3">
              <a:extLst>
                <a:ext uri="{FF2B5EF4-FFF2-40B4-BE49-F238E27FC236}">
                  <a16:creationId xmlns:a16="http://schemas.microsoft.com/office/drawing/2014/main" id="{7E59CB86-ABF8-4288-B2C8-A9B18791A0C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0452117">
              <a:off x="583651" y="1107929"/>
              <a:ext cx="1571662" cy="2357494"/>
            </a:xfrm>
            <a:prstGeom prst="rect">
              <a:avLst/>
            </a:prstGeom>
          </p:spPr>
        </p:pic>
        <p:pic>
          <p:nvPicPr>
            <p:cNvPr id="5" name="Image 4">
              <a:extLst>
                <a:ext uri="{FF2B5EF4-FFF2-40B4-BE49-F238E27FC236}">
                  <a16:creationId xmlns:a16="http://schemas.microsoft.com/office/drawing/2014/main" id="{4AD89F98-FC6C-427A-B4E1-8DFCA6F2B00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907783" y="915486"/>
              <a:ext cx="1499633" cy="2249450"/>
            </a:xfrm>
            <a:prstGeom prst="rect">
              <a:avLst/>
            </a:prstGeom>
          </p:spPr>
        </p:pic>
        <p:pic>
          <p:nvPicPr>
            <p:cNvPr id="7" name="Picture 2" descr="Deep Driving into Data Protection">
              <a:extLst>
                <a:ext uri="{FF2B5EF4-FFF2-40B4-BE49-F238E27FC236}">
                  <a16:creationId xmlns:a16="http://schemas.microsoft.com/office/drawing/2014/main" id="{426C8BBE-18A7-4442-A1D1-1C47FAABCBE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1248425">
              <a:off x="7044384" y="1123474"/>
              <a:ext cx="1616093" cy="242414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Time to Reshape the Digital Society">
              <a:extLst>
                <a:ext uri="{FF2B5EF4-FFF2-40B4-BE49-F238E27FC236}">
                  <a16:creationId xmlns:a16="http://schemas.microsoft.com/office/drawing/2014/main" id="{AA103D49-08E3-4749-808C-338413CEB00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787155" y="915487"/>
              <a:ext cx="1499633" cy="2249450"/>
            </a:xfrm>
            <a:prstGeom prst="rect">
              <a:avLst/>
            </a:prstGeom>
            <a:noFill/>
            <a:extLst>
              <a:ext uri="{909E8E84-426E-40DD-AFC4-6F175D3DCCD1}">
                <a14:hiddenFill xmlns:a14="http://schemas.microsoft.com/office/drawing/2010/main">
                  <a:solidFill>
                    <a:srgbClr val="FFFFFF"/>
                  </a:solidFill>
                </a14:hiddenFill>
              </a:ext>
            </a:extLst>
          </p:spPr>
        </p:pic>
      </p:grpSp>
      <p:pic>
        <p:nvPicPr>
          <p:cNvPr id="2052" name="Picture 4" descr="La protection des données du patient dans l'hôpital en promotion |  Commandez le maintenant | BeCompta.be">
            <a:extLst>
              <a:ext uri="{FF2B5EF4-FFF2-40B4-BE49-F238E27FC236}">
                <a16:creationId xmlns:a16="http://schemas.microsoft.com/office/drawing/2014/main" id="{25F7BB32-D23D-BAFD-75C3-2B3654C243F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83703" y="3868604"/>
            <a:ext cx="1278030" cy="189337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La protection des données médicales - les défis du xxi siècle - 2874551228  - Livre Droit Privé - Livre de Droit | Cultura">
            <a:extLst>
              <a:ext uri="{FF2B5EF4-FFF2-40B4-BE49-F238E27FC236}">
                <a16:creationId xmlns:a16="http://schemas.microsoft.com/office/drawing/2014/main" id="{E0C2E897-E4FD-D04C-9576-965F023AB18B}"/>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183856" y="3868604"/>
            <a:ext cx="1324413" cy="19047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57554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969696"/>
        </a:solidFill>
        <a:effectLst/>
      </p:bgPr>
    </p:bg>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BC53F6D2-EF14-9728-DAF3-22DC2F4BA666}"/>
              </a:ext>
            </a:extLst>
          </p:cNvPr>
          <p:cNvSpPr txBox="1"/>
          <p:nvPr/>
        </p:nvSpPr>
        <p:spPr>
          <a:xfrm>
            <a:off x="942121" y="797510"/>
            <a:ext cx="10048568" cy="5262979"/>
          </a:xfrm>
          <a:prstGeom prst="rect">
            <a:avLst/>
          </a:prstGeom>
          <a:solidFill>
            <a:srgbClr val="B2B2B2"/>
          </a:solidFill>
        </p:spPr>
        <p:txBody>
          <a:bodyPr wrap="square" rtlCol="0">
            <a:noAutofit/>
          </a:bodyPr>
          <a:lstStyle/>
          <a:p>
            <a:pPr marR="0" lvl="0" algn="l" defTabSz="914400" rtl="0" eaLnBrk="1" fontAlgn="auto" latinLnBrk="0" hangingPunct="1">
              <a:lnSpc>
                <a:spcPct val="100000"/>
              </a:lnSpc>
              <a:spcBef>
                <a:spcPts val="1200"/>
              </a:spcBef>
              <a:spcAft>
                <a:spcPts val="0"/>
              </a:spcAft>
              <a:buClrTx/>
              <a:buSzTx/>
              <a:buFontTx/>
              <a:buNone/>
              <a:tabLst/>
              <a:defRPr/>
            </a:pPr>
            <a:r>
              <a:rPr kumimoji="0" lang="fr-FR" sz="16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Lorsqu'il a rendu publiques les données et qu'il est tenu de les effacer, le responsable du traitement, compte tenu des technologies disponibles et des coûts de mise en œuvre, doit prendre des mesures raisonnables, y compris d'ordre technique, pour informer les responsables du traitement qui traitent ces données à caractère personnel que la personne concernée a demandé l'effacement par ces responsables du traitement de tout lien vers ces données à caractère personnel, ou de toute copie ou reproduction de celles-ci.</a:t>
            </a:r>
            <a:endParaRPr lang="fr-FR" sz="2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67206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969696"/>
        </a:solidFill>
        <a:effectLst/>
      </p:bgPr>
    </p:bg>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BC53F6D2-EF14-9728-DAF3-22DC2F4BA666}"/>
              </a:ext>
            </a:extLst>
          </p:cNvPr>
          <p:cNvSpPr txBox="1"/>
          <p:nvPr/>
        </p:nvSpPr>
        <p:spPr>
          <a:xfrm>
            <a:off x="942121" y="797510"/>
            <a:ext cx="10048568" cy="5262979"/>
          </a:xfrm>
          <a:prstGeom prst="rect">
            <a:avLst/>
          </a:prstGeom>
          <a:solidFill>
            <a:srgbClr val="B2B2B2"/>
          </a:solidFill>
        </p:spPr>
        <p:txBody>
          <a:bodyPr wrap="square" rtlCol="0">
            <a:noAutofit/>
          </a:bodyPr>
          <a:lstStyle/>
          <a:p>
            <a:pPr marR="0" lvl="0" algn="l" defTabSz="914400" rtl="0" eaLnBrk="1" fontAlgn="auto" latinLnBrk="0" hangingPunct="1">
              <a:lnSpc>
                <a:spcPct val="100000"/>
              </a:lnSpc>
              <a:spcBef>
                <a:spcPts val="1200"/>
              </a:spcBef>
              <a:spcAft>
                <a:spcPts val="0"/>
              </a:spcAft>
              <a:buClrTx/>
              <a:buSzTx/>
              <a:buFontTx/>
              <a:buNone/>
              <a:tabLst/>
              <a:defRPr/>
            </a:pPr>
            <a:r>
              <a:rPr kumimoji="0" lang="fr-FR" sz="16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La personne concernée ne peut pas demander l’exercice de son droit à l’effacement ou à l’oubli lorsque le traitement est nécessaire:</a:t>
            </a:r>
          </a:p>
          <a:p>
            <a:pPr marL="269875" marR="0" lvl="0" indent="-269875" algn="l" defTabSz="914400" rtl="0" eaLnBrk="1" fontAlgn="auto" latinLnBrk="0" hangingPunct="1">
              <a:lnSpc>
                <a:spcPct val="100000"/>
              </a:lnSpc>
              <a:spcBef>
                <a:spcPts val="1200"/>
              </a:spcBef>
              <a:spcAft>
                <a:spcPts val="0"/>
              </a:spcAft>
              <a:buClrTx/>
              <a:buSzTx/>
              <a:buFontTx/>
              <a:buNone/>
              <a:tabLst/>
              <a:defRPr/>
            </a:pPr>
            <a:r>
              <a:rPr lang="fr-FR" sz="1600" b="1" dirty="0">
                <a:solidFill>
                  <a:prstClr val="white"/>
                </a:solidFill>
                <a:latin typeface="Tahoma" panose="020B0604030504040204" pitchFamily="34" charset="0"/>
                <a:ea typeface="Tahoma" panose="020B0604030504040204" pitchFamily="34" charset="0"/>
                <a:cs typeface="Tahoma" panose="020B0604030504040204" pitchFamily="34" charset="0"/>
              </a:rPr>
              <a:t>1° à l'exercice du droit à la liberté d'expression et d'information ;</a:t>
            </a:r>
          </a:p>
          <a:p>
            <a:pPr marL="269875" marR="0" lvl="0" indent="-269875" algn="l" defTabSz="914400" rtl="0" eaLnBrk="1" fontAlgn="auto" latinLnBrk="0" hangingPunct="1">
              <a:lnSpc>
                <a:spcPct val="100000"/>
              </a:lnSpc>
              <a:spcBef>
                <a:spcPts val="1200"/>
              </a:spcBef>
              <a:spcAft>
                <a:spcPts val="0"/>
              </a:spcAft>
              <a:buClrTx/>
              <a:buSzTx/>
              <a:buFontTx/>
              <a:buNone/>
              <a:tabLst/>
              <a:defRPr/>
            </a:pPr>
            <a:r>
              <a:rPr lang="fr-FR" sz="1600" b="1" dirty="0">
                <a:solidFill>
                  <a:prstClr val="white"/>
                </a:solidFill>
                <a:latin typeface="Tahoma" panose="020B0604030504040204" pitchFamily="34" charset="0"/>
                <a:ea typeface="Tahoma" panose="020B0604030504040204" pitchFamily="34" charset="0"/>
                <a:cs typeface="Tahoma" panose="020B0604030504040204" pitchFamily="34" charset="0"/>
              </a:rPr>
              <a:t>2° pour respecter une obligation légale qui impose le traitement et qui est prévue par le droit de l'Union ou par le droit de l'État membre auquel le responsable du traitement est soumis, ou pour exécuter une mission d'intérêt public ou relevant de l'exercice de l'autorité publique dont est investi le responsable du traitement ;</a:t>
            </a:r>
          </a:p>
          <a:p>
            <a:pPr marL="269875" marR="0" lvl="0" indent="-269875" algn="l" defTabSz="914400" rtl="0" eaLnBrk="1" fontAlgn="auto" latinLnBrk="0" hangingPunct="1">
              <a:lnSpc>
                <a:spcPct val="100000"/>
              </a:lnSpc>
              <a:spcBef>
                <a:spcPts val="1200"/>
              </a:spcBef>
              <a:spcAft>
                <a:spcPts val="0"/>
              </a:spcAft>
              <a:buClrTx/>
              <a:buSzTx/>
              <a:buFontTx/>
              <a:buNone/>
              <a:tabLst/>
              <a:defRPr/>
            </a:pPr>
            <a:r>
              <a:rPr lang="fr-FR" sz="1600" b="1" dirty="0">
                <a:solidFill>
                  <a:prstClr val="white"/>
                </a:solidFill>
                <a:latin typeface="Tahoma" panose="020B0604030504040204" pitchFamily="34" charset="0"/>
                <a:ea typeface="Tahoma" panose="020B0604030504040204" pitchFamily="34" charset="0"/>
                <a:cs typeface="Tahoma" panose="020B0604030504040204" pitchFamily="34" charset="0"/>
              </a:rPr>
              <a:t>3° pour des motifs d'intérêt public dans le domaine de la santé publique, conformément à l'article 9, paragraphe 2, points h) et i), ainsi qu'à l'article 9, paragraphe 3 ;</a:t>
            </a:r>
          </a:p>
          <a:p>
            <a:pPr marL="269875" marR="0" lvl="0" indent="-269875" algn="l" defTabSz="914400" rtl="0" eaLnBrk="1" fontAlgn="auto" latinLnBrk="0" hangingPunct="1">
              <a:lnSpc>
                <a:spcPct val="100000"/>
              </a:lnSpc>
              <a:spcBef>
                <a:spcPts val="1200"/>
              </a:spcBef>
              <a:spcAft>
                <a:spcPts val="0"/>
              </a:spcAft>
              <a:buClrTx/>
              <a:buSzTx/>
              <a:buFontTx/>
              <a:buNone/>
              <a:tabLst/>
              <a:defRPr/>
            </a:pPr>
            <a:r>
              <a:rPr lang="fr-FR" sz="1600" b="1" dirty="0">
                <a:solidFill>
                  <a:prstClr val="white"/>
                </a:solidFill>
                <a:latin typeface="Tahoma" panose="020B0604030504040204" pitchFamily="34" charset="0"/>
                <a:ea typeface="Tahoma" panose="020B0604030504040204" pitchFamily="34" charset="0"/>
                <a:cs typeface="Tahoma" panose="020B0604030504040204" pitchFamily="34" charset="0"/>
              </a:rPr>
              <a:t>4° à des fins archivistiques dans l'intérêt public, à des fins de recherche scientifique ou historique ou à des fins statistiques conformément à l'article 89.1 du Règlement, dans la mesure où le droit à l’effacement ou à l’oubli est susceptible de rendre impossible ou de compromettre gravement la réalisation des objectifs de ce traitement ; </a:t>
            </a:r>
          </a:p>
          <a:p>
            <a:pPr marL="269875" marR="0" lvl="0" indent="-269875" algn="l" defTabSz="914400" rtl="0" eaLnBrk="1" fontAlgn="auto" latinLnBrk="0" hangingPunct="1">
              <a:lnSpc>
                <a:spcPct val="100000"/>
              </a:lnSpc>
              <a:spcBef>
                <a:spcPts val="1200"/>
              </a:spcBef>
              <a:spcAft>
                <a:spcPts val="0"/>
              </a:spcAft>
              <a:buClrTx/>
              <a:buSzTx/>
              <a:buFontTx/>
              <a:buNone/>
              <a:tabLst/>
              <a:defRPr/>
            </a:pPr>
            <a:r>
              <a:rPr lang="fr-FR" sz="1600" b="1" dirty="0">
                <a:solidFill>
                  <a:prstClr val="white"/>
                </a:solidFill>
                <a:latin typeface="Tahoma" panose="020B0604030504040204" pitchFamily="34" charset="0"/>
                <a:ea typeface="Tahoma" panose="020B0604030504040204" pitchFamily="34" charset="0"/>
                <a:cs typeface="Tahoma" panose="020B0604030504040204" pitchFamily="34" charset="0"/>
              </a:rPr>
              <a:t>5° ou à la constatation, à l'exercice ou à la défense de droits en justice.</a:t>
            </a:r>
          </a:p>
          <a:p>
            <a:pPr marL="269875" marR="0" lvl="0" indent="-269875" algn="l" defTabSz="914400" rtl="0" eaLnBrk="1" fontAlgn="auto" latinLnBrk="0" hangingPunct="1">
              <a:lnSpc>
                <a:spcPct val="100000"/>
              </a:lnSpc>
              <a:spcBef>
                <a:spcPts val="1200"/>
              </a:spcBef>
              <a:spcAft>
                <a:spcPts val="0"/>
              </a:spcAft>
              <a:buClrTx/>
              <a:buSzTx/>
              <a:buFontTx/>
              <a:buNone/>
              <a:tabLst/>
              <a:defRPr/>
            </a:pPr>
            <a:r>
              <a:rPr lang="fr-FR" sz="1600" b="1" dirty="0">
                <a:solidFill>
                  <a:prstClr val="white"/>
                </a:solidFill>
                <a:latin typeface="Tahoma" panose="020B0604030504040204" pitchFamily="34" charset="0"/>
                <a:ea typeface="Tahoma" panose="020B0604030504040204" pitchFamily="34" charset="0"/>
                <a:cs typeface="Tahoma" panose="020B0604030504040204" pitchFamily="34" charset="0"/>
              </a:rPr>
              <a:t>==) cf. avis du CNOM du 20 mars 2021 : pas d’effacement de données si les principes de protection des données sont respectés (ex. minimisation)</a:t>
            </a:r>
          </a:p>
          <a:p>
            <a:pPr marR="0" lvl="0" algn="l" defTabSz="914400" rtl="0" eaLnBrk="1" fontAlgn="auto" latinLnBrk="0" hangingPunct="1">
              <a:lnSpc>
                <a:spcPct val="100000"/>
              </a:lnSpc>
              <a:spcBef>
                <a:spcPts val="1200"/>
              </a:spcBef>
              <a:spcAft>
                <a:spcPts val="0"/>
              </a:spcAft>
              <a:buClrTx/>
              <a:buSzTx/>
              <a:buFontTx/>
              <a:buNone/>
              <a:tabLst/>
              <a:defRPr/>
            </a:pPr>
            <a:endParaRPr lang="fr-FR" sz="2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1591025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969696"/>
        </a:solidFill>
        <a:effectLst/>
      </p:bgPr>
    </p:bg>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BC53F6D2-EF14-9728-DAF3-22DC2F4BA666}"/>
              </a:ext>
            </a:extLst>
          </p:cNvPr>
          <p:cNvSpPr txBox="1"/>
          <p:nvPr/>
        </p:nvSpPr>
        <p:spPr>
          <a:xfrm>
            <a:off x="942121" y="797510"/>
            <a:ext cx="10048568" cy="5262979"/>
          </a:xfrm>
          <a:prstGeom prst="rect">
            <a:avLst/>
          </a:prstGeom>
          <a:solidFill>
            <a:srgbClr val="B2B2B2"/>
          </a:solidFill>
        </p:spPr>
        <p:txBody>
          <a:bodyPr wrap="square" rtlCol="0">
            <a:noAutofit/>
          </a:bodyPr>
          <a:lstStyle/>
          <a:p>
            <a:pPr marL="342900" lvl="0" indent="-342900">
              <a:spcBef>
                <a:spcPts val="1200"/>
              </a:spcBef>
              <a:buFont typeface="Wingdings" panose="05000000000000000000" pitchFamily="2" charset="2"/>
              <a:buChar char=""/>
            </a:pPr>
            <a:r>
              <a:rPr lang="fr-FR" sz="2400" b="1" dirty="0">
                <a:solidFill>
                  <a:prstClr val="white"/>
                </a:solidFill>
                <a:latin typeface="Tahoma" panose="020B0604030504040204" pitchFamily="34" charset="0"/>
                <a:ea typeface="Tahoma" panose="020B0604030504040204" pitchFamily="34" charset="0"/>
                <a:cs typeface="Tahoma" panose="020B0604030504040204" pitchFamily="34" charset="0"/>
              </a:rPr>
              <a:t>Droit à la limitation du traitement (art. 18 RGPD):</a:t>
            </a:r>
          </a:p>
          <a:p>
            <a:pPr lvl="0">
              <a:spcBef>
                <a:spcPts val="1200"/>
              </a:spcBef>
            </a:pPr>
            <a:r>
              <a:rPr lang="fr-FR" sz="1600" b="1" dirty="0">
                <a:solidFill>
                  <a:prstClr val="white"/>
                </a:solidFill>
                <a:latin typeface="Tahoma" panose="020B0604030504040204" pitchFamily="34" charset="0"/>
                <a:ea typeface="Tahoma" panose="020B0604030504040204" pitchFamily="34" charset="0"/>
                <a:cs typeface="Tahoma" panose="020B0604030504040204" pitchFamily="34" charset="0"/>
              </a:rPr>
              <a:t>L</a:t>
            </a:r>
            <a:r>
              <a:rPr kumimoji="0" lang="fr-FR" sz="16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a personne concernée a le droit d’exiger et d’obtenir du responsable du traitement qu’il limite le traitement des données qui la concernent dans les hypothèses suivantes:</a:t>
            </a:r>
          </a:p>
          <a:p>
            <a:pPr marL="269875" lvl="0" indent="-269875">
              <a:spcBef>
                <a:spcPts val="1200"/>
              </a:spcBef>
            </a:pPr>
            <a:r>
              <a:rPr lang="fr-FR" sz="1600" b="1" dirty="0">
                <a:solidFill>
                  <a:prstClr val="white"/>
                </a:solidFill>
                <a:latin typeface="Tahoma" panose="020B0604030504040204" pitchFamily="34" charset="0"/>
                <a:ea typeface="Tahoma" panose="020B0604030504040204" pitchFamily="34" charset="0"/>
                <a:cs typeface="Tahoma" panose="020B0604030504040204" pitchFamily="34" charset="0"/>
              </a:rPr>
              <a:t>1° lorsque l'exactitude des données à caractère personnel est contestée par la personne concernée et ce, pendant une durée permettant au responsable du traitement de vérifier l'exactitude des données à caractère personnel;</a:t>
            </a:r>
          </a:p>
          <a:p>
            <a:pPr marL="269875" lvl="0" indent="-269875">
              <a:spcBef>
                <a:spcPts val="1200"/>
              </a:spcBef>
            </a:pPr>
            <a:r>
              <a:rPr lang="fr-FR" sz="1600" b="1" dirty="0">
                <a:solidFill>
                  <a:prstClr val="white"/>
                </a:solidFill>
                <a:latin typeface="Tahoma" panose="020B0604030504040204" pitchFamily="34" charset="0"/>
                <a:ea typeface="Tahoma" panose="020B0604030504040204" pitchFamily="34" charset="0"/>
                <a:cs typeface="Tahoma" panose="020B0604030504040204" pitchFamily="34" charset="0"/>
              </a:rPr>
              <a:t>2° lorsque le traitement est illicite et que la personne concernée s'oppose à leur effacement et exige à la place la limitation de leur utilisation;</a:t>
            </a:r>
          </a:p>
          <a:p>
            <a:pPr marL="269875" lvl="0" indent="-269875">
              <a:spcBef>
                <a:spcPts val="1200"/>
              </a:spcBef>
            </a:pPr>
            <a:r>
              <a:rPr lang="fr-FR" sz="1600" b="1" dirty="0">
                <a:solidFill>
                  <a:prstClr val="white"/>
                </a:solidFill>
                <a:latin typeface="Tahoma" panose="020B0604030504040204" pitchFamily="34" charset="0"/>
                <a:ea typeface="Tahoma" panose="020B0604030504040204" pitchFamily="34" charset="0"/>
                <a:cs typeface="Tahoma" panose="020B0604030504040204" pitchFamily="34" charset="0"/>
              </a:rPr>
              <a:t>3° lorsque le responsable du traitement n'a plus besoin des données mais que celles-ci sont encore nécessaires à la personne concernée pour la constatation, l'exercice ou la défense de droits en justice;</a:t>
            </a:r>
          </a:p>
          <a:p>
            <a:pPr marL="269875" lvl="0" indent="-269875">
              <a:spcBef>
                <a:spcPts val="1200"/>
              </a:spcBef>
            </a:pPr>
            <a:r>
              <a:rPr lang="fr-FR" sz="1600" b="1" dirty="0">
                <a:solidFill>
                  <a:prstClr val="white"/>
                </a:solidFill>
                <a:latin typeface="Tahoma" panose="020B0604030504040204" pitchFamily="34" charset="0"/>
                <a:ea typeface="Tahoma" panose="020B0604030504040204" pitchFamily="34" charset="0"/>
                <a:cs typeface="Tahoma" panose="020B0604030504040204" pitchFamily="34" charset="0"/>
              </a:rPr>
              <a:t>4° lorsque la personne concernée s'est opposée au traitement pour des raisons tenant à sa situation particulière et ce, pendant la vérification portant sur le point de savoir si les motifs légitimes poursuivis par le responsable du traitement ne prévaudraient pas sur ceux de la personne concernée.</a:t>
            </a:r>
          </a:p>
          <a:p>
            <a:pPr lvl="0">
              <a:spcBef>
                <a:spcPts val="1200"/>
              </a:spcBef>
            </a:pPr>
            <a:endParaRPr lang="fr-FR" sz="1600" b="1" dirty="0">
              <a:solidFill>
                <a:prstClr val="white"/>
              </a:solidFill>
              <a:latin typeface="Tahoma" panose="020B0604030504040204" pitchFamily="34" charset="0"/>
              <a:ea typeface="Tahoma" panose="020B0604030504040204" pitchFamily="34" charset="0"/>
              <a:cs typeface="Tahoma" panose="020B0604030504040204" pitchFamily="34" charset="0"/>
            </a:endParaRPr>
          </a:p>
          <a:p>
            <a:pPr lvl="0">
              <a:spcBef>
                <a:spcPts val="1200"/>
              </a:spcBef>
            </a:pPr>
            <a:endParaRPr kumimoji="0" lang="fr-FR" sz="16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900493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969696"/>
        </a:solidFill>
        <a:effectLst/>
      </p:bgPr>
    </p:bg>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BC53F6D2-EF14-9728-DAF3-22DC2F4BA666}"/>
              </a:ext>
            </a:extLst>
          </p:cNvPr>
          <p:cNvSpPr txBox="1"/>
          <p:nvPr/>
        </p:nvSpPr>
        <p:spPr>
          <a:xfrm>
            <a:off x="942121" y="797510"/>
            <a:ext cx="10048568" cy="5262979"/>
          </a:xfrm>
          <a:prstGeom prst="rect">
            <a:avLst/>
          </a:prstGeom>
          <a:solidFill>
            <a:srgbClr val="B2B2B2"/>
          </a:solidFill>
        </p:spPr>
        <p:txBody>
          <a:bodyPr wrap="square" rtlCol="0">
            <a:noAutofit/>
          </a:bodyPr>
          <a:lstStyle/>
          <a:p>
            <a:pPr marL="342900" lvl="0" indent="-342900">
              <a:spcBef>
                <a:spcPts val="1200"/>
              </a:spcBef>
              <a:buFont typeface="Wingdings" panose="05000000000000000000" pitchFamily="2" charset="2"/>
              <a:buChar char=""/>
            </a:pPr>
            <a:r>
              <a:rPr lang="fr-FR" sz="2400" b="1" dirty="0">
                <a:solidFill>
                  <a:prstClr val="white"/>
                </a:solidFill>
                <a:latin typeface="Tahoma" panose="020B0604030504040204" pitchFamily="34" charset="0"/>
                <a:ea typeface="Tahoma" panose="020B0604030504040204" pitchFamily="34" charset="0"/>
                <a:cs typeface="Tahoma" panose="020B0604030504040204" pitchFamily="34" charset="0"/>
              </a:rPr>
              <a:t>Droit à la portabilité des données (art. 20 RGPD):</a:t>
            </a:r>
          </a:p>
          <a:p>
            <a:pPr marL="285750" lvl="0" indent="-285750">
              <a:spcBef>
                <a:spcPts val="1200"/>
              </a:spcBef>
              <a:buFont typeface="Wingdings" panose="05000000000000000000" pitchFamily="2" charset="2"/>
              <a:buChar char="v"/>
            </a:pPr>
            <a:r>
              <a:rPr kumimoji="0" lang="fr-FR" sz="16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Lorsque les données sont traitées sur base de son consentement ou d’un contrat, et à l’aide de procédés automatisés, la personne concernée a le droit de demander et de recevoir du responsable du traitement, dans un format structuré, couramment utilité et lisible par machine, les données qu’elle lui a fournies. </a:t>
            </a:r>
          </a:p>
          <a:p>
            <a:pPr marL="285750" lvl="0" indent="-285750">
              <a:spcBef>
                <a:spcPts val="1200"/>
              </a:spcBef>
              <a:buFont typeface="Wingdings" panose="05000000000000000000" pitchFamily="2" charset="2"/>
              <a:buChar char="v"/>
            </a:pPr>
            <a:r>
              <a:rPr kumimoji="0" lang="fr-FR" sz="16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La personne concernée peut, ensuite, les transmettre à un autre responsable du traitement. </a:t>
            </a:r>
          </a:p>
          <a:p>
            <a:pPr marL="285750" lvl="0" indent="-285750">
              <a:spcBef>
                <a:spcPts val="1200"/>
              </a:spcBef>
              <a:buFont typeface="Wingdings" panose="05000000000000000000" pitchFamily="2" charset="2"/>
              <a:buChar char="v"/>
            </a:pPr>
            <a:r>
              <a:rPr kumimoji="0" lang="fr-FR" sz="16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Elle peut aussi demander au premier responsable du traitement de les transmettre directement à un autre responsable du traitement si la technique le permet.</a:t>
            </a:r>
          </a:p>
          <a:p>
            <a:pPr marL="285750" lvl="0" indent="-285750">
              <a:spcBef>
                <a:spcPts val="1200"/>
              </a:spcBef>
              <a:buFont typeface="Wingdings" panose="05000000000000000000" pitchFamily="2" charset="2"/>
              <a:buChar char="v"/>
            </a:pPr>
            <a:r>
              <a:rPr kumimoji="0" lang="fr-FR" sz="16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Ce droit est sans préjudice du droit à l’effacement ou à l’oubli. </a:t>
            </a:r>
          </a:p>
          <a:p>
            <a:pPr marL="285750" lvl="0" indent="-285750">
              <a:spcBef>
                <a:spcPts val="1200"/>
              </a:spcBef>
              <a:buFont typeface="Wingdings" panose="05000000000000000000" pitchFamily="2" charset="2"/>
              <a:buChar char="v"/>
            </a:pPr>
            <a:r>
              <a:rPr kumimoji="0" lang="fr-FR" sz="16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Ce droit ne s'applique pas au traitement nécessaire à l'exécution d'une mission d'intérêt public ou relevant de l'exercice de l'autorité publique dont est investi le responsable du traitement. </a:t>
            </a:r>
          </a:p>
          <a:p>
            <a:pPr marL="285750" lvl="0" indent="-285750">
              <a:spcBef>
                <a:spcPts val="1200"/>
              </a:spcBef>
              <a:buFont typeface="Wingdings" panose="05000000000000000000" pitchFamily="2" charset="2"/>
              <a:buChar char="v"/>
            </a:pPr>
            <a:r>
              <a:rPr kumimoji="0" lang="fr-FR" sz="16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Il ne peut pas non plus porter atteinte aux droits et libertés de tiers.</a:t>
            </a:r>
          </a:p>
        </p:txBody>
      </p:sp>
    </p:spTree>
    <p:extLst>
      <p:ext uri="{BB962C8B-B14F-4D97-AF65-F5344CB8AC3E}">
        <p14:creationId xmlns:p14="http://schemas.microsoft.com/office/powerpoint/2010/main" val="27409106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969696"/>
        </a:solidFill>
        <a:effectLst/>
      </p:bgPr>
    </p:bg>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BC53F6D2-EF14-9728-DAF3-22DC2F4BA666}"/>
              </a:ext>
            </a:extLst>
          </p:cNvPr>
          <p:cNvSpPr txBox="1"/>
          <p:nvPr/>
        </p:nvSpPr>
        <p:spPr>
          <a:xfrm>
            <a:off x="942121" y="797510"/>
            <a:ext cx="10048568" cy="5262979"/>
          </a:xfrm>
          <a:prstGeom prst="rect">
            <a:avLst/>
          </a:prstGeom>
          <a:solidFill>
            <a:srgbClr val="B2B2B2"/>
          </a:solidFill>
        </p:spPr>
        <p:txBody>
          <a:bodyPr wrap="square" rtlCol="0">
            <a:noAutofit/>
          </a:bodyPr>
          <a:lstStyle/>
          <a:p>
            <a:pPr marL="342900" lvl="0" indent="-342900">
              <a:spcBef>
                <a:spcPts val="1200"/>
              </a:spcBef>
              <a:buFont typeface="Wingdings" panose="05000000000000000000" pitchFamily="2" charset="2"/>
              <a:buChar char=""/>
            </a:pPr>
            <a:r>
              <a:rPr lang="fr-FR" sz="2400" b="1" dirty="0">
                <a:solidFill>
                  <a:prstClr val="white"/>
                </a:solidFill>
                <a:latin typeface="Tahoma" panose="020B0604030504040204" pitchFamily="34" charset="0"/>
                <a:ea typeface="Tahoma" panose="020B0604030504040204" pitchFamily="34" charset="0"/>
                <a:cs typeface="Tahoma" panose="020B0604030504040204" pitchFamily="34" charset="0"/>
              </a:rPr>
              <a:t>Droit de s’opposer au traitement de ses données (art. 21 RGPD):</a:t>
            </a:r>
          </a:p>
          <a:p>
            <a:pPr lvl="0">
              <a:spcBef>
                <a:spcPts val="1200"/>
              </a:spcBef>
            </a:pPr>
            <a:r>
              <a:rPr kumimoji="0" lang="fr-FR" sz="16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La personne concernée dispose du droit, </a:t>
            </a:r>
            <a:r>
              <a:rPr kumimoji="0" lang="fr-FR" sz="1600" b="1" i="0" u="sng"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spécial</a:t>
            </a:r>
            <a:r>
              <a:rPr kumimoji="0" lang="fr-FR" sz="16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de s’opposer au traitement de ses données pour des raisons tenant à sa situation particulière, et elle dispose du droit, </a:t>
            </a:r>
            <a:r>
              <a:rPr kumimoji="0" lang="fr-FR" sz="1600" b="1" i="0" u="sng"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général</a:t>
            </a:r>
            <a:r>
              <a:rPr kumimoji="0" lang="fr-FR" sz="16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de s’opposer au traitement de ses données à des fins de prospection. </a:t>
            </a:r>
          </a:p>
          <a:p>
            <a:pPr lvl="0">
              <a:spcBef>
                <a:spcPts val="1200"/>
              </a:spcBef>
            </a:pPr>
            <a:r>
              <a:rPr kumimoji="0" lang="fr-FR" sz="16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L’existence de ce double droit est explicitement portée à l’attention de la personne concernée, au plus tard au moment de la première communication avec la personne concernée. Il doit lui être présenté clairement et séparément de toute autre information.</a:t>
            </a:r>
          </a:p>
        </p:txBody>
      </p:sp>
    </p:spTree>
    <p:extLst>
      <p:ext uri="{BB962C8B-B14F-4D97-AF65-F5344CB8AC3E}">
        <p14:creationId xmlns:p14="http://schemas.microsoft.com/office/powerpoint/2010/main" val="20648461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969696"/>
        </a:solidFill>
        <a:effectLst/>
      </p:bgPr>
    </p:bg>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BC53F6D2-EF14-9728-DAF3-22DC2F4BA666}"/>
              </a:ext>
            </a:extLst>
          </p:cNvPr>
          <p:cNvSpPr txBox="1"/>
          <p:nvPr/>
        </p:nvSpPr>
        <p:spPr>
          <a:xfrm>
            <a:off x="942121" y="797510"/>
            <a:ext cx="10048568" cy="5262979"/>
          </a:xfrm>
          <a:prstGeom prst="rect">
            <a:avLst/>
          </a:prstGeom>
          <a:solidFill>
            <a:srgbClr val="B2B2B2"/>
          </a:solidFill>
        </p:spPr>
        <p:txBody>
          <a:bodyPr wrap="square" rtlCol="0">
            <a:noAutofit/>
          </a:bodyPr>
          <a:lstStyle/>
          <a:p>
            <a:pPr lvl="0">
              <a:spcBef>
                <a:spcPts val="1200"/>
              </a:spcBef>
            </a:pPr>
            <a:r>
              <a:rPr lang="fr-FR" sz="1600" b="1" dirty="0">
                <a:solidFill>
                  <a:prstClr val="white"/>
                </a:solidFill>
                <a:latin typeface="Tahoma" panose="020B0604030504040204" pitchFamily="34" charset="0"/>
                <a:ea typeface="Tahoma" panose="020B0604030504040204" pitchFamily="34" charset="0"/>
                <a:cs typeface="Tahoma" panose="020B0604030504040204" pitchFamily="34" charset="0"/>
              </a:rPr>
              <a:t>En particulier:</a:t>
            </a:r>
          </a:p>
          <a:p>
            <a:pPr marL="285750" lvl="0" indent="-285750">
              <a:spcBef>
                <a:spcPts val="1200"/>
              </a:spcBef>
              <a:buFont typeface="Wingdings" panose="05000000000000000000" pitchFamily="2" charset="2"/>
              <a:buChar char="v"/>
            </a:pPr>
            <a:r>
              <a:rPr lang="fr-FR" sz="1600" b="1" dirty="0">
                <a:solidFill>
                  <a:prstClr val="white"/>
                </a:solidFill>
                <a:latin typeface="Tahoma" panose="020B0604030504040204" pitchFamily="34" charset="0"/>
                <a:ea typeface="Tahoma" panose="020B0604030504040204" pitchFamily="34" charset="0"/>
                <a:cs typeface="Tahoma" panose="020B0604030504040204" pitchFamily="34" charset="0"/>
              </a:rPr>
              <a:t>L</a:t>
            </a:r>
            <a:r>
              <a:rPr kumimoji="0" lang="fr-FR" sz="16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a personne concernée a le droit de s'opposer à tout moment, pour des raisons tenant à sa situation particulière, à un traitement des données ou un profilage réalisé dans le cadre de l'exécution d'une mission d'intérêt public ou qui relève de l'exercice de l'autorité publique dont est investi le responsable du traitement.</a:t>
            </a:r>
          </a:p>
          <a:p>
            <a:pPr marL="285750" lvl="0" indent="-285750">
              <a:spcBef>
                <a:spcPts val="1200"/>
              </a:spcBef>
              <a:buFont typeface="Wingdings" panose="05000000000000000000" pitchFamily="2" charset="2"/>
              <a:buChar char="v"/>
            </a:pPr>
            <a:r>
              <a:rPr kumimoji="0" lang="fr-FR" sz="16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La personne concernée peut aussi s’opposer au traitement de données ou au profilage réalisé dans la poursuite des intérêts légitimes du responsable du traitement ou d’un tiers. </a:t>
            </a:r>
          </a:p>
          <a:p>
            <a:pPr marL="285750" lvl="0" indent="-285750">
              <a:spcBef>
                <a:spcPts val="1200"/>
              </a:spcBef>
              <a:buFont typeface="Wingdings" panose="05000000000000000000" pitchFamily="2" charset="2"/>
              <a:buChar char="v"/>
            </a:pPr>
            <a:r>
              <a:rPr kumimoji="0" lang="fr-FR" sz="16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Suite à l’opposition de la personne concernée, le responsable du traitement ne peut plus traiter les données, à moins qu'il ne démontre l’existence de motifs légitimes et impérieux qui prévalent sur les intérêts et les droits et libertés de la personne concernée, ou que le traitement est nécessaire pour la constatation, l'exercice ou la défense de droits en justice.</a:t>
            </a:r>
          </a:p>
          <a:p>
            <a:pPr marL="285750" lvl="0" indent="-285750">
              <a:spcBef>
                <a:spcPts val="1200"/>
              </a:spcBef>
              <a:buFont typeface="Wingdings" panose="05000000000000000000" pitchFamily="2" charset="2"/>
              <a:buChar char="v"/>
            </a:pPr>
            <a:r>
              <a:rPr kumimoji="0" lang="fr-FR" sz="16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Lorsque des données à caractère personnel sont traitées à des fins de recherche scientifique ou historique ou à des fins statistiques, la personne concernée a le droit de s'opposer, pour des raisons tenant à sa situation particulière, au traitement de données à caractère personnel la concernant, à moins que le traitement ne soit nécessaire à l'exécution d'une mission d'intérêt public.</a:t>
            </a:r>
          </a:p>
        </p:txBody>
      </p:sp>
    </p:spTree>
    <p:extLst>
      <p:ext uri="{BB962C8B-B14F-4D97-AF65-F5344CB8AC3E}">
        <p14:creationId xmlns:p14="http://schemas.microsoft.com/office/powerpoint/2010/main" val="27903563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969696"/>
        </a:solidFill>
        <a:effectLst/>
      </p:bgPr>
    </p:bg>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BC53F6D2-EF14-9728-DAF3-22DC2F4BA666}"/>
              </a:ext>
            </a:extLst>
          </p:cNvPr>
          <p:cNvSpPr txBox="1"/>
          <p:nvPr/>
        </p:nvSpPr>
        <p:spPr>
          <a:xfrm>
            <a:off x="942121" y="797510"/>
            <a:ext cx="10048568" cy="5262979"/>
          </a:xfrm>
          <a:prstGeom prst="rect">
            <a:avLst/>
          </a:prstGeom>
          <a:solidFill>
            <a:srgbClr val="B2B2B2"/>
          </a:solidFill>
        </p:spPr>
        <p:txBody>
          <a:bodyPr wrap="square" rtlCol="0">
            <a:noAutofit/>
          </a:bodyPr>
          <a:lstStyle/>
          <a:p>
            <a:pPr marL="285750" lvl="0" indent="-285750">
              <a:spcBef>
                <a:spcPts val="1200"/>
              </a:spcBef>
              <a:buFont typeface="Wingdings" panose="05000000000000000000" pitchFamily="2" charset="2"/>
              <a:buChar char="v"/>
            </a:pPr>
            <a:r>
              <a:rPr lang="fr-FR" sz="1600" b="1" dirty="0">
                <a:solidFill>
                  <a:prstClr val="white"/>
                </a:solidFill>
                <a:latin typeface="Tahoma" panose="020B0604030504040204" pitchFamily="34" charset="0"/>
                <a:ea typeface="Tahoma" panose="020B0604030504040204" pitchFamily="34" charset="0"/>
                <a:cs typeface="Tahoma" panose="020B0604030504040204" pitchFamily="34" charset="0"/>
              </a:rPr>
              <a:t>La personne concernée a le droit de s'opposer à tout moment, et sans avoir à se justifier, au traitement des données qui la concernent ou au profilage réalisé dans une finalité de prospection. Lorsque la personne concernée s'oppose au traitement à des fins de prospection, les données à caractère personnel ne sont plus traitées à ces fins.</a:t>
            </a:r>
            <a:endParaRPr kumimoji="0" lang="fr-FR" sz="16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3083714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969696"/>
        </a:solidFill>
        <a:effectLst/>
      </p:bgPr>
    </p:bg>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BC53F6D2-EF14-9728-DAF3-22DC2F4BA666}"/>
              </a:ext>
            </a:extLst>
          </p:cNvPr>
          <p:cNvSpPr txBox="1"/>
          <p:nvPr/>
        </p:nvSpPr>
        <p:spPr>
          <a:xfrm>
            <a:off x="942121" y="797510"/>
            <a:ext cx="10048568" cy="5262979"/>
          </a:xfrm>
          <a:prstGeom prst="rect">
            <a:avLst/>
          </a:prstGeom>
          <a:solidFill>
            <a:srgbClr val="B2B2B2"/>
          </a:solidFill>
        </p:spPr>
        <p:txBody>
          <a:bodyPr wrap="square" rtlCol="0">
            <a:noAutofit/>
          </a:bodyPr>
          <a:lstStyle/>
          <a:p>
            <a:pPr marL="342900" lvl="0" indent="-342900">
              <a:spcBef>
                <a:spcPts val="1200"/>
              </a:spcBef>
              <a:buFont typeface="Wingdings" panose="05000000000000000000" pitchFamily="2" charset="2"/>
              <a:buChar char=""/>
            </a:pPr>
            <a:r>
              <a:rPr lang="fr-FR" sz="2400" b="1" dirty="0">
                <a:solidFill>
                  <a:prstClr val="white"/>
                </a:solidFill>
                <a:latin typeface="Tahoma" panose="020B0604030504040204" pitchFamily="34" charset="0"/>
                <a:ea typeface="Tahoma" panose="020B0604030504040204" pitchFamily="34" charset="0"/>
                <a:cs typeface="Tahoma" panose="020B0604030504040204" pitchFamily="34" charset="0"/>
              </a:rPr>
              <a:t>Le droit de ne pas être soumis à une décision individuelle automatisée en ce compris au profilage (art. 22 RGPD):</a:t>
            </a:r>
          </a:p>
          <a:p>
            <a:pPr marL="285750" lvl="0" indent="-285750">
              <a:spcBef>
                <a:spcPts val="1200"/>
              </a:spcBef>
              <a:buFont typeface="Wingdings" panose="05000000000000000000" pitchFamily="2" charset="2"/>
              <a:buChar char="v"/>
            </a:pPr>
            <a:r>
              <a:rPr kumimoji="0" lang="fr-FR" sz="16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La personne concernée a le droit de ne pas faire l'objet d'une décision fondée exclusivement sur un traitement automatisé, en ce compris le profilage, produisant des effets juridiques la concernant ou l'affectant de manière significative de façon similaire.</a:t>
            </a:r>
          </a:p>
          <a:p>
            <a:pPr marL="285750" lvl="0" indent="-285750">
              <a:spcBef>
                <a:spcPts val="1200"/>
              </a:spcBef>
              <a:buFont typeface="Wingdings" panose="05000000000000000000" pitchFamily="2" charset="2"/>
              <a:buChar char="v"/>
            </a:pPr>
            <a:r>
              <a:rPr kumimoji="0" lang="fr-FR" sz="16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Ce droit ne peut pas être invoqué lorsque la décision automatisée:</a:t>
            </a:r>
          </a:p>
          <a:p>
            <a:pPr marL="539750" lvl="0" indent="-269875">
              <a:spcBef>
                <a:spcPts val="1200"/>
              </a:spcBef>
            </a:pPr>
            <a:r>
              <a:rPr kumimoji="0" lang="fr-FR" sz="16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1° est nécessaire à la conclusion ou à l'exécution d'un contrat entre la personne concernée et un responsable du traitement;</a:t>
            </a:r>
          </a:p>
          <a:p>
            <a:pPr marL="539750" lvl="0" indent="-269875">
              <a:spcBef>
                <a:spcPts val="1200"/>
              </a:spcBef>
            </a:pPr>
            <a:r>
              <a:rPr kumimoji="0" lang="fr-FR" sz="16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2° est autorisée par le droit de l'Union ou le droit de l'État membre auquel le responsable du traitement est soumis et qui prévoit également des mesures appropriées pour la sauvegarde des droits et libertés et des intérêts légitimes de la personne concernée;</a:t>
            </a:r>
          </a:p>
          <a:p>
            <a:pPr marL="539750" lvl="0" indent="-269875">
              <a:spcBef>
                <a:spcPts val="1200"/>
              </a:spcBef>
            </a:pPr>
            <a:r>
              <a:rPr kumimoji="0" lang="fr-FR" sz="16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3° ou est fondée sur le consentement explicite de la personne concernée. </a:t>
            </a:r>
          </a:p>
          <a:p>
            <a:pPr lvl="0">
              <a:spcBef>
                <a:spcPts val="1200"/>
              </a:spcBef>
            </a:pPr>
            <a:endParaRPr kumimoji="0" lang="fr-FR" sz="16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1463434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969696"/>
        </a:solidFill>
        <a:effectLst/>
      </p:bgPr>
    </p:bg>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BC53F6D2-EF14-9728-DAF3-22DC2F4BA666}"/>
              </a:ext>
            </a:extLst>
          </p:cNvPr>
          <p:cNvSpPr txBox="1"/>
          <p:nvPr/>
        </p:nvSpPr>
        <p:spPr>
          <a:xfrm>
            <a:off x="942121" y="797510"/>
            <a:ext cx="10048568" cy="5262979"/>
          </a:xfrm>
          <a:prstGeom prst="rect">
            <a:avLst/>
          </a:prstGeom>
          <a:solidFill>
            <a:srgbClr val="B2B2B2"/>
          </a:solidFill>
        </p:spPr>
        <p:txBody>
          <a:bodyPr wrap="square" rtlCol="0">
            <a:noAutofit/>
          </a:bodyPr>
          <a:lstStyle/>
          <a:p>
            <a:pPr lvl="0">
              <a:spcBef>
                <a:spcPts val="1200"/>
              </a:spcBef>
            </a:pPr>
            <a:r>
              <a:rPr kumimoji="0" lang="fr-FR" sz="16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Lorsque la décision est nécessaire à la conclusion ou à l'exécution d'un contrat entre la personne concernée et un responsable du traitement ou lorsque la décision est fondée sur le consentement explicite de la personne concernée, le responsable du traitement doit mettre en œuvre des mesures appropriées pour la sauvegarde des droits et libertés et des intérêts légitimes de la personne concernée, au moins le droit d'obtenir une intervention humaine de la part du responsable du traitement, d'exprimer son point de vue et de contester la décision. </a:t>
            </a:r>
          </a:p>
        </p:txBody>
      </p:sp>
    </p:spTree>
    <p:extLst>
      <p:ext uri="{BB962C8B-B14F-4D97-AF65-F5344CB8AC3E}">
        <p14:creationId xmlns:p14="http://schemas.microsoft.com/office/powerpoint/2010/main" val="26192310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969696"/>
        </a:solidFill>
        <a:effectLst/>
      </p:bgPr>
    </p:bg>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BC53F6D2-EF14-9728-DAF3-22DC2F4BA666}"/>
              </a:ext>
            </a:extLst>
          </p:cNvPr>
          <p:cNvSpPr txBox="1"/>
          <p:nvPr/>
        </p:nvSpPr>
        <p:spPr>
          <a:xfrm>
            <a:off x="942121" y="797510"/>
            <a:ext cx="10048568" cy="5262979"/>
          </a:xfrm>
          <a:prstGeom prst="rect">
            <a:avLst/>
          </a:prstGeom>
          <a:solidFill>
            <a:srgbClr val="B2B2B2"/>
          </a:solidFill>
        </p:spPr>
        <p:txBody>
          <a:bodyPr wrap="square" rtlCol="0">
            <a:noAutofit/>
          </a:bodyPr>
          <a:lstStyle/>
          <a:p>
            <a:pPr algn="l"/>
            <a:r>
              <a:rPr lang="fr-FR" sz="2800" b="1" dirty="0">
                <a:latin typeface="Tahoma" panose="020B0604030504040204" pitchFamily="34" charset="0"/>
                <a:ea typeface="Tahoma" panose="020B0604030504040204" pitchFamily="34" charset="0"/>
                <a:cs typeface="Tahoma" panose="020B0604030504040204" pitchFamily="34" charset="0"/>
              </a:rPr>
              <a:t>Accès par le patient</a:t>
            </a:r>
            <a:endParaRPr lang="fr-FR" sz="105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L="457200" lvl="0" indent="-457200">
              <a:spcBef>
                <a:spcPts val="1200"/>
              </a:spcBef>
              <a:buFont typeface="+mj-lt"/>
              <a:buAutoNum type="arabicParenR"/>
            </a:pPr>
            <a:r>
              <a:rPr lang="fr-BE" sz="2400" dirty="0">
                <a:solidFill>
                  <a:prstClr val="white"/>
                </a:solidFill>
                <a:latin typeface="Tahoma" panose="020B0604030504040204" pitchFamily="34" charset="0"/>
                <a:ea typeface="Tahoma" panose="020B0604030504040204" pitchFamily="34" charset="0"/>
                <a:cs typeface="Tahoma" panose="020B0604030504040204" pitchFamily="34" charset="0"/>
              </a:rPr>
              <a:t>S</a:t>
            </a:r>
            <a:r>
              <a:rPr lang="fr-FR" sz="2400" dirty="0" err="1">
                <a:solidFill>
                  <a:prstClr val="white"/>
                </a:solidFill>
                <a:latin typeface="Tahoma" panose="020B0604030504040204" pitchFamily="34" charset="0"/>
                <a:ea typeface="Tahoma" panose="020B0604030504040204" pitchFamily="34" charset="0"/>
                <a:cs typeface="Tahoma" panose="020B0604030504040204" pitchFamily="34" charset="0"/>
              </a:rPr>
              <a:t>ous</a:t>
            </a:r>
            <a:r>
              <a:rPr lang="fr-FR" sz="2400" dirty="0">
                <a:solidFill>
                  <a:prstClr val="white"/>
                </a:solidFill>
                <a:latin typeface="Tahoma" panose="020B0604030504040204" pitchFamily="34" charset="0"/>
                <a:ea typeface="Tahoma" panose="020B0604030504040204" pitchFamily="34" charset="0"/>
                <a:cs typeface="Tahoma" panose="020B0604030504040204" pitchFamily="34" charset="0"/>
              </a:rPr>
              <a:t> l’angle du droit au respect de la vie privée (art. 8 C.E.D.H.)</a:t>
            </a:r>
          </a:p>
          <a:p>
            <a:pPr marL="457200" lvl="0" indent="-457200">
              <a:spcBef>
                <a:spcPts val="1200"/>
              </a:spcBef>
              <a:buFont typeface="+mj-lt"/>
              <a:buAutoNum type="arabicParenR"/>
            </a:pPr>
            <a:r>
              <a:rPr lang="fr-FR" sz="2400" dirty="0">
                <a:solidFill>
                  <a:prstClr val="white"/>
                </a:solidFill>
                <a:latin typeface="Tahoma" panose="020B0604030504040204" pitchFamily="34" charset="0"/>
                <a:ea typeface="Tahoma" panose="020B0604030504040204" pitchFamily="34" charset="0"/>
                <a:cs typeface="Tahoma" panose="020B0604030504040204" pitchFamily="34" charset="0"/>
              </a:rPr>
              <a:t>Sous l’angle du Règlement général sur la protection des données [RGPD]</a:t>
            </a:r>
          </a:p>
          <a:p>
            <a:pPr marL="457200" lvl="0" indent="-457200">
              <a:spcBef>
                <a:spcPts val="1200"/>
              </a:spcBef>
              <a:buFont typeface="+mj-lt"/>
              <a:buAutoNum type="arabicParenR"/>
            </a:pPr>
            <a:r>
              <a:rPr lang="fr-FR" sz="2400" b="1" dirty="0">
                <a:solidFill>
                  <a:prstClr val="white"/>
                </a:solidFill>
                <a:latin typeface="Tahoma" panose="020B0604030504040204" pitchFamily="34" charset="0"/>
                <a:ea typeface="Tahoma" panose="020B0604030504040204" pitchFamily="34" charset="0"/>
                <a:cs typeface="Tahoma" panose="020B0604030504040204" pitchFamily="34" charset="0"/>
              </a:rPr>
              <a:t>Sous l’angle de la loi du 22 août 2002 relative aux droits du patient</a:t>
            </a:r>
          </a:p>
          <a:p>
            <a:pPr marL="457200" lvl="0" indent="-457200">
              <a:spcBef>
                <a:spcPts val="1200"/>
              </a:spcBef>
              <a:buFont typeface="+mj-lt"/>
              <a:buAutoNum type="arabicParenR"/>
            </a:pPr>
            <a:r>
              <a:rPr lang="fr-FR" sz="2400" dirty="0">
                <a:solidFill>
                  <a:prstClr val="white"/>
                </a:solidFill>
                <a:latin typeface="Tahoma" panose="020B0604030504040204" pitchFamily="34" charset="0"/>
                <a:ea typeface="Tahoma" panose="020B0604030504040204" pitchFamily="34" charset="0"/>
                <a:cs typeface="Tahoma" panose="020B0604030504040204" pitchFamily="34" charset="0"/>
              </a:rPr>
              <a:t>Sous l’angle de l’arrêté royal du 3 mai 1999 (DMH)</a:t>
            </a:r>
          </a:p>
          <a:p>
            <a:pPr marL="457200" indent="-457200">
              <a:spcBef>
                <a:spcPts val="1200"/>
              </a:spcBef>
              <a:buFont typeface="+mj-lt"/>
              <a:buAutoNum type="arabicParenR"/>
            </a:pPr>
            <a:r>
              <a:rPr lang="fr-FR" sz="2400" dirty="0">
                <a:solidFill>
                  <a:prstClr val="white"/>
                </a:solidFill>
                <a:latin typeface="Tahoma" panose="020B0604030504040204" pitchFamily="34" charset="0"/>
                <a:ea typeface="Tahoma" panose="020B0604030504040204" pitchFamily="34" charset="0"/>
                <a:cs typeface="Tahoma" panose="020B0604030504040204" pitchFamily="34" charset="0"/>
              </a:rPr>
              <a:t>Sous l’angle de la Directive 2011/24/UE relative à l’application des droits des patients en matière de soins de santé transfrontaliers</a:t>
            </a:r>
          </a:p>
          <a:p>
            <a:pPr marL="457200" lvl="0" indent="-457200">
              <a:spcBef>
                <a:spcPts val="1200"/>
              </a:spcBef>
              <a:buFont typeface="+mj-lt"/>
              <a:buAutoNum type="arabicParenR"/>
            </a:pPr>
            <a:endParaRPr lang="fr-FR" sz="2400" dirty="0">
              <a:solidFill>
                <a:prstClr val="white"/>
              </a:solidFill>
              <a:latin typeface="Tahoma" panose="020B0604030504040204" pitchFamily="34" charset="0"/>
              <a:ea typeface="Tahoma" panose="020B0604030504040204" pitchFamily="34" charset="0"/>
              <a:cs typeface="Tahoma" panose="020B0604030504040204" pitchFamily="34" charset="0"/>
            </a:endParaRPr>
          </a:p>
          <a:p>
            <a:pPr marL="342900" lvl="0" indent="-342900">
              <a:spcBef>
                <a:spcPts val="1200"/>
              </a:spcBef>
              <a:buFont typeface="Wingdings" panose="05000000000000000000" pitchFamily="2" charset="2"/>
              <a:buChar char=""/>
            </a:pPr>
            <a:endParaRPr lang="fr-FR" sz="2000"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3276459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349A66C7-EA0C-48A7-B877-C2233A1AB80C}"/>
              </a:ext>
            </a:extLst>
          </p:cNvPr>
          <p:cNvSpPr txBox="1"/>
          <p:nvPr/>
        </p:nvSpPr>
        <p:spPr>
          <a:xfrm>
            <a:off x="388856" y="703380"/>
            <a:ext cx="6072367" cy="1446550"/>
          </a:xfrm>
          <a:prstGeom prst="rect">
            <a:avLst/>
          </a:prstGeom>
          <a:noFill/>
        </p:spPr>
        <p:txBody>
          <a:bodyPr wrap="square" rtlCol="0">
            <a:spAutoFit/>
          </a:bodyPr>
          <a:lstStyle/>
          <a:p>
            <a:r>
              <a:rPr lang="fr-FR" sz="1600" b="1" cap="small" dirty="0">
                <a:solidFill>
                  <a:schemeClr val="bg1">
                    <a:lumMod val="50000"/>
                  </a:schemeClr>
                </a:solidFill>
                <a:latin typeface="Verdana" panose="020B0604030504040204" pitchFamily="34" charset="0"/>
                <a:ea typeface="Verdana" panose="020B0604030504040204" pitchFamily="34" charset="0"/>
              </a:rPr>
              <a:t>‘</a:t>
            </a:r>
            <a:r>
              <a:rPr lang="fr-FR" sz="1600" b="1" cap="small" dirty="0" err="1">
                <a:solidFill>
                  <a:schemeClr val="bg1">
                    <a:lumMod val="50000"/>
                  </a:schemeClr>
                </a:solidFill>
                <a:latin typeface="Verdana" panose="020B0604030504040204" pitchFamily="34" charset="0"/>
                <a:ea typeface="Verdana" panose="020B0604030504040204" pitchFamily="34" charset="0"/>
              </a:rPr>
              <a:t>Privacy</a:t>
            </a:r>
            <a:r>
              <a:rPr lang="fr-FR" sz="1600" b="1" cap="small" dirty="0">
                <a:solidFill>
                  <a:schemeClr val="bg1">
                    <a:lumMod val="50000"/>
                  </a:schemeClr>
                </a:solidFill>
                <a:latin typeface="Verdana" panose="020B0604030504040204" pitchFamily="34" charset="0"/>
                <a:ea typeface="Verdana" panose="020B0604030504040204" pitchFamily="34" charset="0"/>
              </a:rPr>
              <a:t> and </a:t>
            </a:r>
            <a:r>
              <a:rPr lang="fr-FR" sz="1600" b="1" cap="small" dirty="0" err="1">
                <a:solidFill>
                  <a:schemeClr val="bg1">
                    <a:lumMod val="50000"/>
                  </a:schemeClr>
                </a:solidFill>
                <a:latin typeface="Verdana" panose="020B0604030504040204" pitchFamily="34" charset="0"/>
                <a:ea typeface="Verdana" panose="020B0604030504040204" pitchFamily="34" charset="0"/>
              </a:rPr>
              <a:t>Integrity</a:t>
            </a:r>
            <a:r>
              <a:rPr lang="fr-FR" sz="1600" b="1" cap="small" dirty="0">
                <a:solidFill>
                  <a:schemeClr val="bg1">
                    <a:lumMod val="50000"/>
                  </a:schemeClr>
                </a:solidFill>
                <a:latin typeface="Verdana" panose="020B0604030504040204" pitchFamily="34" charset="0"/>
                <a:ea typeface="Verdana" panose="020B0604030504040204" pitchFamily="34" charset="0"/>
              </a:rPr>
              <a:t> of </a:t>
            </a:r>
            <a:r>
              <a:rPr lang="fr-FR" sz="1600" b="1" cap="small" dirty="0" err="1">
                <a:solidFill>
                  <a:schemeClr val="bg1">
                    <a:lumMod val="50000"/>
                  </a:schemeClr>
                </a:solidFill>
                <a:latin typeface="Verdana" panose="020B0604030504040204" pitchFamily="34" charset="0"/>
                <a:ea typeface="Verdana" panose="020B0604030504040204" pitchFamily="34" charset="0"/>
              </a:rPr>
              <a:t>Medical</a:t>
            </a:r>
            <a:r>
              <a:rPr lang="fr-FR" sz="1600" b="1" cap="small" dirty="0">
                <a:solidFill>
                  <a:schemeClr val="bg1">
                    <a:lumMod val="50000"/>
                  </a:schemeClr>
                </a:solidFill>
                <a:latin typeface="Verdana" panose="020B0604030504040204" pitchFamily="34" charset="0"/>
                <a:ea typeface="Verdana" panose="020B0604030504040204" pitchFamily="34" charset="0"/>
              </a:rPr>
              <a:t> Information’  </a:t>
            </a:r>
          </a:p>
          <a:p>
            <a:r>
              <a:rPr lang="fr-FR" sz="1600" cap="small" dirty="0" err="1">
                <a:solidFill>
                  <a:schemeClr val="bg1">
                    <a:lumMod val="50000"/>
                  </a:schemeClr>
                </a:solidFill>
                <a:latin typeface="Verdana" panose="020B0604030504040204" pitchFamily="34" charset="0"/>
                <a:ea typeface="Verdana" panose="020B0604030504040204" pitchFamily="34" charset="0"/>
              </a:rPr>
              <a:t>Sharona</a:t>
            </a:r>
            <a:r>
              <a:rPr lang="fr-FR" sz="1600" cap="small" dirty="0">
                <a:solidFill>
                  <a:schemeClr val="bg1">
                    <a:lumMod val="50000"/>
                  </a:schemeClr>
                </a:solidFill>
                <a:latin typeface="Verdana" panose="020B0604030504040204" pitchFamily="34" charset="0"/>
                <a:ea typeface="Verdana" panose="020B0604030504040204" pitchFamily="34" charset="0"/>
              </a:rPr>
              <a:t> Hoffman and Jean Herveg</a:t>
            </a:r>
          </a:p>
          <a:p>
            <a:endParaRPr lang="fr-FR" sz="800" cap="small" dirty="0">
              <a:solidFill>
                <a:schemeClr val="bg1">
                  <a:lumMod val="50000"/>
                </a:schemeClr>
              </a:solidFill>
              <a:latin typeface="Verdana" panose="020B0604030504040204" pitchFamily="34" charset="0"/>
              <a:ea typeface="Verdana" panose="020B0604030504040204" pitchFamily="34" charset="0"/>
            </a:endParaRPr>
          </a:p>
          <a:p>
            <a:r>
              <a:rPr lang="fr-FR" sz="1600" cap="small" dirty="0">
                <a:solidFill>
                  <a:schemeClr val="bg1">
                    <a:lumMod val="50000"/>
                  </a:schemeClr>
                </a:solidFill>
                <a:latin typeface="Verdana" panose="020B0604030504040204" pitchFamily="34" charset="0"/>
                <a:ea typeface="Verdana" panose="020B0604030504040204" pitchFamily="34" charset="0"/>
              </a:rPr>
              <a:t>in </a:t>
            </a:r>
            <a:r>
              <a:rPr lang="fr-FR" sz="1600" b="1" cap="small" dirty="0">
                <a:solidFill>
                  <a:schemeClr val="bg1">
                    <a:lumMod val="50000"/>
                  </a:schemeClr>
                </a:solidFill>
                <a:latin typeface="Verdana" panose="020B0604030504040204" pitchFamily="34" charset="0"/>
                <a:ea typeface="Verdana" panose="020B0604030504040204" pitchFamily="34" charset="0"/>
              </a:rPr>
              <a:t>The Oxford </a:t>
            </a:r>
            <a:r>
              <a:rPr lang="fr-FR" sz="1600" b="1" cap="small" dirty="0" err="1">
                <a:solidFill>
                  <a:schemeClr val="bg1">
                    <a:lumMod val="50000"/>
                  </a:schemeClr>
                </a:solidFill>
                <a:latin typeface="Verdana" panose="020B0604030504040204" pitchFamily="34" charset="0"/>
                <a:ea typeface="Verdana" panose="020B0604030504040204" pitchFamily="34" charset="0"/>
              </a:rPr>
              <a:t>Handbook</a:t>
            </a:r>
            <a:r>
              <a:rPr lang="fr-FR" sz="1600" b="1" cap="small" dirty="0">
                <a:solidFill>
                  <a:schemeClr val="bg1">
                    <a:lumMod val="50000"/>
                  </a:schemeClr>
                </a:solidFill>
                <a:latin typeface="Verdana" panose="020B0604030504040204" pitchFamily="34" charset="0"/>
                <a:ea typeface="Verdana" panose="020B0604030504040204" pitchFamily="34" charset="0"/>
              </a:rPr>
              <a:t> of Comparative </a:t>
            </a:r>
            <a:r>
              <a:rPr lang="fr-FR" sz="1600" b="1" cap="small" dirty="0" err="1">
                <a:solidFill>
                  <a:schemeClr val="bg1">
                    <a:lumMod val="50000"/>
                  </a:schemeClr>
                </a:solidFill>
                <a:latin typeface="Verdana" panose="020B0604030504040204" pitchFamily="34" charset="0"/>
                <a:ea typeface="Verdana" panose="020B0604030504040204" pitchFamily="34" charset="0"/>
              </a:rPr>
              <a:t>Health</a:t>
            </a:r>
            <a:r>
              <a:rPr lang="fr-FR" sz="1600" b="1" cap="small" dirty="0">
                <a:solidFill>
                  <a:schemeClr val="bg1">
                    <a:lumMod val="50000"/>
                  </a:schemeClr>
                </a:solidFill>
                <a:latin typeface="Verdana" panose="020B0604030504040204" pitchFamily="34" charset="0"/>
                <a:ea typeface="Verdana" panose="020B0604030504040204" pitchFamily="34" charset="0"/>
              </a:rPr>
              <a:t> Law</a:t>
            </a:r>
          </a:p>
          <a:p>
            <a:r>
              <a:rPr lang="fr-FR" sz="1600" cap="small" dirty="0" err="1">
                <a:solidFill>
                  <a:schemeClr val="bg1">
                    <a:lumMod val="50000"/>
                  </a:schemeClr>
                </a:solidFill>
                <a:latin typeface="Verdana" panose="020B0604030504040204" pitchFamily="34" charset="0"/>
                <a:ea typeface="Verdana" panose="020B0604030504040204" pitchFamily="34" charset="0"/>
              </a:rPr>
              <a:t>Edited</a:t>
            </a:r>
            <a:r>
              <a:rPr lang="fr-FR" sz="1600" cap="small" dirty="0">
                <a:solidFill>
                  <a:schemeClr val="bg1">
                    <a:lumMod val="50000"/>
                  </a:schemeClr>
                </a:solidFill>
                <a:latin typeface="Verdana" panose="020B0604030504040204" pitchFamily="34" charset="0"/>
                <a:ea typeface="Verdana" panose="020B0604030504040204" pitchFamily="34" charset="0"/>
              </a:rPr>
              <a:t> by David </a:t>
            </a:r>
            <a:r>
              <a:rPr lang="fr-FR" sz="1600" cap="small" dirty="0" err="1">
                <a:solidFill>
                  <a:schemeClr val="bg1">
                    <a:lumMod val="50000"/>
                  </a:schemeClr>
                </a:solidFill>
                <a:latin typeface="Verdana" panose="020B0604030504040204" pitchFamily="34" charset="0"/>
                <a:ea typeface="Verdana" panose="020B0604030504040204" pitchFamily="34" charset="0"/>
              </a:rPr>
              <a:t>Orentlicher</a:t>
            </a:r>
            <a:r>
              <a:rPr lang="fr-FR" sz="1600" cap="small" dirty="0">
                <a:solidFill>
                  <a:schemeClr val="bg1">
                    <a:lumMod val="50000"/>
                  </a:schemeClr>
                </a:solidFill>
                <a:latin typeface="Verdana" panose="020B0604030504040204" pitchFamily="34" charset="0"/>
                <a:ea typeface="Verdana" panose="020B0604030504040204" pitchFamily="34" charset="0"/>
              </a:rPr>
              <a:t> and Tamara K. Hervey</a:t>
            </a:r>
          </a:p>
          <a:p>
            <a:r>
              <a:rPr lang="fr-FR" sz="1600" cap="small" dirty="0" err="1">
                <a:solidFill>
                  <a:schemeClr val="bg1">
                    <a:lumMod val="50000"/>
                  </a:schemeClr>
                </a:solidFill>
                <a:latin typeface="Verdana" panose="020B0604030504040204" pitchFamily="34" charset="0"/>
                <a:ea typeface="Verdana" panose="020B0604030504040204" pitchFamily="34" charset="0"/>
              </a:rPr>
              <a:t>Print</a:t>
            </a:r>
            <a:r>
              <a:rPr lang="fr-FR" sz="1600" cap="small" dirty="0">
                <a:solidFill>
                  <a:schemeClr val="bg1">
                    <a:lumMod val="50000"/>
                  </a:schemeClr>
                </a:solidFill>
                <a:latin typeface="Verdana" panose="020B0604030504040204" pitchFamily="34" charset="0"/>
                <a:ea typeface="Verdana" panose="020B0604030504040204" pitchFamily="34" charset="0"/>
              </a:rPr>
              <a:t> Publication Date: July 2021</a:t>
            </a:r>
          </a:p>
        </p:txBody>
      </p:sp>
      <p:pic>
        <p:nvPicPr>
          <p:cNvPr id="2" name="Picture 2" descr="The Oxford Handbook of Comparative Health Law (Oxford Handbooks):  Orentlicher, David, Hervey, Tamara K.: 9780190846756: Amazon.com: Books">
            <a:extLst>
              <a:ext uri="{FF2B5EF4-FFF2-40B4-BE49-F238E27FC236}">
                <a16:creationId xmlns:a16="http://schemas.microsoft.com/office/drawing/2014/main" id="{13B9C504-331F-1011-4276-7F9244B2AD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6144" y="2406397"/>
            <a:ext cx="2846425" cy="414930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Le Pli juridique n° 60 - Juin 2022">
            <a:extLst>
              <a:ext uri="{FF2B5EF4-FFF2-40B4-BE49-F238E27FC236}">
                <a16:creationId xmlns:a16="http://schemas.microsoft.com/office/drawing/2014/main" id="{790E0F2D-2A46-A6E4-C04F-406F656200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53460" y="1008671"/>
            <a:ext cx="3456758" cy="4977731"/>
          </a:xfrm>
          <a:prstGeom prst="rect">
            <a:avLst/>
          </a:prstGeom>
          <a:noFill/>
          <a:extLst>
            <a:ext uri="{909E8E84-426E-40DD-AFC4-6F175D3DCCD1}">
              <a14:hiddenFill xmlns:a14="http://schemas.microsoft.com/office/drawing/2010/main">
                <a:solidFill>
                  <a:srgbClr val="FFFFFF"/>
                </a:solidFill>
              </a14:hiddenFill>
            </a:ext>
          </a:extLst>
        </p:spPr>
      </p:pic>
      <p:cxnSp>
        <p:nvCxnSpPr>
          <p:cNvPr id="5" name="Connecteur droit 4">
            <a:extLst>
              <a:ext uri="{FF2B5EF4-FFF2-40B4-BE49-F238E27FC236}">
                <a16:creationId xmlns:a16="http://schemas.microsoft.com/office/drawing/2014/main" id="{4BD12E7B-12BC-6D1D-318A-D3ADAFE2FD16}"/>
              </a:ext>
            </a:extLst>
          </p:cNvPr>
          <p:cNvCxnSpPr/>
          <p:nvPr/>
        </p:nvCxnSpPr>
        <p:spPr>
          <a:xfrm>
            <a:off x="6910251" y="605246"/>
            <a:ext cx="56606" cy="5926183"/>
          </a:xfrm>
          <a:prstGeom prst="line">
            <a:avLst/>
          </a:prstGeom>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0312618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969696"/>
        </a:solidFill>
        <a:effectLst/>
      </p:bgPr>
    </p:bg>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BC53F6D2-EF14-9728-DAF3-22DC2F4BA666}"/>
              </a:ext>
            </a:extLst>
          </p:cNvPr>
          <p:cNvSpPr txBox="1"/>
          <p:nvPr/>
        </p:nvSpPr>
        <p:spPr>
          <a:xfrm>
            <a:off x="942121" y="797510"/>
            <a:ext cx="10048568" cy="5262979"/>
          </a:xfrm>
          <a:prstGeom prst="rect">
            <a:avLst/>
          </a:prstGeom>
          <a:solidFill>
            <a:srgbClr val="B2B2B2"/>
          </a:solidFill>
        </p:spPr>
        <p:txBody>
          <a:bodyPr wrap="square" rtlCol="0">
            <a:noAutofit/>
          </a:bodyPr>
          <a:lstStyle/>
          <a:p>
            <a:pPr marL="342900" lvl="0" indent="-342900">
              <a:spcBef>
                <a:spcPts val="1200"/>
              </a:spcBef>
              <a:buFont typeface="Wingdings" panose="05000000000000000000" pitchFamily="2" charset="2"/>
              <a:buChar char=""/>
            </a:pPr>
            <a:r>
              <a:rPr lang="fr-FR" sz="2400" b="1" dirty="0">
                <a:solidFill>
                  <a:prstClr val="white"/>
                </a:solidFill>
                <a:latin typeface="Tahoma" panose="020B0604030504040204" pitchFamily="34" charset="0"/>
                <a:ea typeface="Tahoma" panose="020B0604030504040204" pitchFamily="34" charset="0"/>
                <a:cs typeface="Tahoma" panose="020B0604030504040204" pitchFamily="34" charset="0"/>
              </a:rPr>
              <a:t>Le patient a droit à la consultation du dossier le concernant (art. 9, § 2, de la loi):</a:t>
            </a:r>
          </a:p>
          <a:p>
            <a:pPr marL="358775" lvl="1" indent="-358775">
              <a:spcBef>
                <a:spcPts val="1200"/>
              </a:spcBef>
              <a:buFont typeface="Wingdings" panose="05000000000000000000" pitchFamily="2" charset="2"/>
              <a:buChar char="v"/>
            </a:pPr>
            <a:r>
              <a:rPr lang="fr-FR" b="1" dirty="0">
                <a:solidFill>
                  <a:prstClr val="white"/>
                </a:solidFill>
                <a:latin typeface="Tahoma" panose="020B0604030504040204" pitchFamily="34" charset="0"/>
                <a:ea typeface="Tahoma" panose="020B0604030504040204" pitchFamily="34" charset="0"/>
                <a:cs typeface="Tahoma" panose="020B0604030504040204" pitchFamily="34" charset="0"/>
              </a:rPr>
              <a:t>Le patient choisit entre accès direct et indirect.</a:t>
            </a:r>
          </a:p>
          <a:p>
            <a:pPr marL="358775" lvl="1" indent="-358775">
              <a:spcBef>
                <a:spcPts val="1200"/>
              </a:spcBef>
              <a:buFont typeface="Wingdings" panose="05000000000000000000" pitchFamily="2" charset="2"/>
              <a:buChar char="v"/>
            </a:pPr>
            <a:r>
              <a:rPr lang="fr-FR" b="1" dirty="0">
                <a:solidFill>
                  <a:prstClr val="white"/>
                </a:solidFill>
                <a:latin typeface="Tahoma" panose="020B0604030504040204" pitchFamily="34" charset="0"/>
                <a:ea typeface="Tahoma" panose="020B0604030504040204" pitchFamily="34" charset="0"/>
                <a:cs typeface="Tahoma" panose="020B0604030504040204" pitchFamily="34" charset="0"/>
              </a:rPr>
              <a:t>Il faut lui répondre dans  les 15 jours à dater de la réception de sa demande.</a:t>
            </a:r>
          </a:p>
          <a:p>
            <a:pPr marL="358775" lvl="1" indent="-358775">
              <a:spcBef>
                <a:spcPts val="1200"/>
              </a:spcBef>
              <a:buFont typeface="Wingdings" panose="05000000000000000000" pitchFamily="2" charset="2"/>
              <a:buChar char="v"/>
            </a:pPr>
            <a:r>
              <a:rPr lang="fr-FR" b="1" dirty="0">
                <a:solidFill>
                  <a:prstClr val="white"/>
                </a:solidFill>
                <a:latin typeface="Tahoma" panose="020B0604030504040204" pitchFamily="34" charset="0"/>
                <a:ea typeface="Tahoma" panose="020B0604030504040204" pitchFamily="34" charset="0"/>
                <a:cs typeface="Tahoma" panose="020B0604030504040204" pitchFamily="34" charset="0"/>
              </a:rPr>
              <a:t>Les annotations personnelles et les données concernant des tiers ne peuvent pas être consultées par le patient; elles pourront l’être par le tiers de confiance choisi par le patient s’il s’agit d’un praticien professionnel.</a:t>
            </a:r>
          </a:p>
          <a:p>
            <a:pPr marL="358775" lvl="1" indent="-358775">
              <a:spcBef>
                <a:spcPts val="1200"/>
              </a:spcBef>
              <a:buFont typeface="Wingdings" panose="05000000000000000000" pitchFamily="2" charset="2"/>
              <a:buChar char="v"/>
            </a:pPr>
            <a:r>
              <a:rPr lang="fr-FR" b="1" dirty="0">
                <a:solidFill>
                  <a:prstClr val="white"/>
                </a:solidFill>
                <a:latin typeface="Tahoma" panose="020B0604030504040204" pitchFamily="34" charset="0"/>
                <a:ea typeface="Tahoma" panose="020B0604030504040204" pitchFamily="34" charset="0"/>
                <a:cs typeface="Tahoma" panose="020B0604030504040204" pitchFamily="34" charset="0"/>
              </a:rPr>
              <a:t>Accès indirect imposé au patient: </a:t>
            </a:r>
          </a:p>
          <a:p>
            <a:pPr lvl="1" indent="-457200">
              <a:spcBef>
                <a:spcPts val="1200"/>
              </a:spcBef>
            </a:pPr>
            <a:r>
              <a:rPr lang="fr-FR" b="1" dirty="0">
                <a:solidFill>
                  <a:prstClr val="white"/>
                </a:solidFill>
                <a:latin typeface="Tahoma" panose="020B0604030504040204" pitchFamily="34" charset="0"/>
                <a:ea typeface="Tahoma" panose="020B0604030504040204" pitchFamily="34" charset="0"/>
                <a:cs typeface="Tahoma" panose="020B0604030504040204" pitchFamily="34" charset="0"/>
              </a:rPr>
              <a:t>	</a:t>
            </a:r>
            <a:r>
              <a:rPr lang="fr-FR" b="1" u="sng" dirty="0">
                <a:solidFill>
                  <a:prstClr val="white"/>
                </a:solidFill>
                <a:latin typeface="Tahoma" panose="020B0604030504040204" pitchFamily="34" charset="0"/>
                <a:ea typeface="Tahoma" panose="020B0604030504040204" pitchFamily="34" charset="0"/>
                <a:cs typeface="Tahoma" panose="020B0604030504040204" pitchFamily="34" charset="0"/>
              </a:rPr>
              <a:t>A titre exceptionnel</a:t>
            </a:r>
            <a:r>
              <a:rPr lang="fr-FR" b="1" dirty="0">
                <a:solidFill>
                  <a:prstClr val="white"/>
                </a:solidFill>
                <a:latin typeface="Tahoma" panose="020B0604030504040204" pitchFamily="34" charset="0"/>
                <a:ea typeface="Tahoma" panose="020B0604030504040204" pitchFamily="34" charset="0"/>
                <a:cs typeface="Tahoma" panose="020B0604030504040204" pitchFamily="34" charset="0"/>
              </a:rPr>
              <a:t>, si le dossier contient une motivation écrite établissant que la communication d’informations risque de causer manifestement un préjudice grave à la santé du patient et à condition que le praticien professionnel ait consulté un autre praticien professionnel, la consultation se fait par un praticien professionnel désigné par le patient.</a:t>
            </a:r>
          </a:p>
        </p:txBody>
      </p:sp>
    </p:spTree>
    <p:extLst>
      <p:ext uri="{BB962C8B-B14F-4D97-AF65-F5344CB8AC3E}">
        <p14:creationId xmlns:p14="http://schemas.microsoft.com/office/powerpoint/2010/main" val="14234582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969696"/>
        </a:solidFill>
        <a:effectLst/>
      </p:bgPr>
    </p:bg>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BC53F6D2-EF14-9728-DAF3-22DC2F4BA666}"/>
              </a:ext>
            </a:extLst>
          </p:cNvPr>
          <p:cNvSpPr txBox="1"/>
          <p:nvPr/>
        </p:nvSpPr>
        <p:spPr>
          <a:xfrm>
            <a:off x="942121" y="797510"/>
            <a:ext cx="10048568" cy="5262979"/>
          </a:xfrm>
          <a:prstGeom prst="rect">
            <a:avLst/>
          </a:prstGeom>
          <a:solidFill>
            <a:srgbClr val="B2B2B2"/>
          </a:solidFill>
        </p:spPr>
        <p:txBody>
          <a:bodyPr wrap="square" rtlCol="0">
            <a:noAutofit/>
          </a:bodyPr>
          <a:lstStyle/>
          <a:p>
            <a:pPr marL="342900" lvl="0" indent="-342900">
              <a:spcBef>
                <a:spcPts val="1200"/>
              </a:spcBef>
              <a:buFont typeface="Wingdings" panose="05000000000000000000" pitchFamily="2" charset="2"/>
              <a:buChar char=""/>
            </a:pPr>
            <a:r>
              <a:rPr lang="fr-FR" sz="2400" b="1" dirty="0">
                <a:solidFill>
                  <a:prstClr val="white"/>
                </a:solidFill>
                <a:latin typeface="Tahoma" panose="020B0604030504040204" pitchFamily="34" charset="0"/>
                <a:ea typeface="Tahoma" panose="020B0604030504040204" pitchFamily="34" charset="0"/>
                <a:cs typeface="Tahoma" panose="020B0604030504040204" pitchFamily="34" charset="0"/>
              </a:rPr>
              <a:t>Le patient a droit à une copie de son dossier (art. 9, § 3, de la loi):</a:t>
            </a:r>
          </a:p>
          <a:p>
            <a:pPr marL="269875" lvl="1" indent="-269875">
              <a:spcBef>
                <a:spcPts val="1200"/>
              </a:spcBef>
              <a:buFont typeface="Wingdings" panose="05000000000000000000" pitchFamily="2" charset="2"/>
              <a:buChar char="v"/>
            </a:pPr>
            <a:r>
              <a:rPr lang="fr-FR" b="1" dirty="0">
                <a:solidFill>
                  <a:prstClr val="white"/>
                </a:solidFill>
                <a:latin typeface="Tahoma" panose="020B0604030504040204" pitchFamily="34" charset="0"/>
                <a:ea typeface="Tahoma" panose="020B0604030504040204" pitchFamily="34" charset="0"/>
                <a:cs typeface="Tahoma" panose="020B0604030504040204" pitchFamily="34" charset="0"/>
              </a:rPr>
              <a:t>Le praticien professionnel refuse de donner cette copie s'il dispose d'indications claires selon lesquelles le patient subit des pressions afin de communiquer une copie de son dossier à des tiers.</a:t>
            </a:r>
          </a:p>
          <a:p>
            <a:pPr marL="269875" lvl="1" indent="-269875">
              <a:spcBef>
                <a:spcPts val="1200"/>
              </a:spcBef>
              <a:buFont typeface="Wingdings" panose="05000000000000000000" pitchFamily="2" charset="2"/>
              <a:buChar char="v"/>
            </a:pPr>
            <a:r>
              <a:rPr lang="fr-FR" b="1" dirty="0">
                <a:solidFill>
                  <a:prstClr val="white"/>
                </a:solidFill>
                <a:latin typeface="Tahoma" panose="020B0604030504040204" pitchFamily="34" charset="0"/>
                <a:ea typeface="Tahoma" panose="020B0604030504040204" pitchFamily="34" charset="0"/>
                <a:cs typeface="Tahoma" panose="020B0604030504040204" pitchFamily="34" charset="0"/>
              </a:rPr>
              <a:t>Un montant maximal de 0,10 euro peut être demandé au patient pour chaque page reproduite de texte qui lui est fournie sur un support papier.</a:t>
            </a:r>
          </a:p>
          <a:p>
            <a:pPr marL="269875" lvl="1" indent="-269875">
              <a:spcBef>
                <a:spcPts val="1200"/>
              </a:spcBef>
              <a:buFont typeface="Wingdings" panose="05000000000000000000" pitchFamily="2" charset="2"/>
              <a:buChar char="v"/>
            </a:pPr>
            <a:r>
              <a:rPr lang="fr-FR" b="1" dirty="0">
                <a:solidFill>
                  <a:prstClr val="white"/>
                </a:solidFill>
                <a:latin typeface="Tahoma" panose="020B0604030504040204" pitchFamily="34" charset="0"/>
                <a:ea typeface="Tahoma" panose="020B0604030504040204" pitchFamily="34" charset="0"/>
                <a:cs typeface="Tahoma" panose="020B0604030504040204" pitchFamily="34" charset="0"/>
              </a:rPr>
              <a:t>Un montant maximal de 5 euros par image reproduite peut être demandé au patient qui exerce son droit d'obtenir une copie pour ce qui concerne l'imagerie médicale.</a:t>
            </a:r>
          </a:p>
          <a:p>
            <a:pPr marL="269875" lvl="1" indent="-269875">
              <a:spcBef>
                <a:spcPts val="1200"/>
              </a:spcBef>
              <a:buFont typeface="Wingdings" panose="05000000000000000000" pitchFamily="2" charset="2"/>
              <a:buChar char="v"/>
            </a:pPr>
            <a:r>
              <a:rPr lang="fr-FR" b="1" dirty="0">
                <a:solidFill>
                  <a:prstClr val="white"/>
                </a:solidFill>
                <a:latin typeface="Tahoma" panose="020B0604030504040204" pitchFamily="34" charset="0"/>
                <a:ea typeface="Tahoma" panose="020B0604030504040204" pitchFamily="34" charset="0"/>
                <a:cs typeface="Tahoma" panose="020B0604030504040204" pitchFamily="34" charset="0"/>
              </a:rPr>
              <a:t>Si une ou plusieurs pages sont reproduites sur un support numérique, un montant maximal de 10 euros peut être demandé au patient pour l'ensemble des pages reproduites sur ce support ou sur l'ensemble de ces supports.</a:t>
            </a:r>
          </a:p>
          <a:p>
            <a:pPr marL="269875" lvl="1" indent="-269875">
              <a:spcBef>
                <a:spcPts val="1200"/>
              </a:spcBef>
              <a:buFont typeface="Wingdings" panose="05000000000000000000" pitchFamily="2" charset="2"/>
              <a:buChar char="v"/>
            </a:pPr>
            <a:r>
              <a:rPr lang="fr-FR" b="1" dirty="0">
                <a:solidFill>
                  <a:prstClr val="white"/>
                </a:solidFill>
                <a:latin typeface="Tahoma" panose="020B0604030504040204" pitchFamily="34" charset="0"/>
                <a:ea typeface="Tahoma" panose="020B0604030504040204" pitchFamily="34" charset="0"/>
                <a:cs typeface="Tahoma" panose="020B0604030504040204" pitchFamily="34" charset="0"/>
              </a:rPr>
              <a:t>Par demande d'une copie, on peut réclamer au maximum un montant de 25 euros.</a:t>
            </a:r>
          </a:p>
        </p:txBody>
      </p:sp>
    </p:spTree>
    <p:extLst>
      <p:ext uri="{BB962C8B-B14F-4D97-AF65-F5344CB8AC3E}">
        <p14:creationId xmlns:p14="http://schemas.microsoft.com/office/powerpoint/2010/main" val="23586136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969696"/>
        </a:solidFill>
        <a:effectLst/>
      </p:bgPr>
    </p:bg>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BC53F6D2-EF14-9728-DAF3-22DC2F4BA666}"/>
              </a:ext>
            </a:extLst>
          </p:cNvPr>
          <p:cNvSpPr txBox="1"/>
          <p:nvPr/>
        </p:nvSpPr>
        <p:spPr>
          <a:xfrm>
            <a:off x="942121" y="797510"/>
            <a:ext cx="10048568" cy="5262979"/>
          </a:xfrm>
          <a:prstGeom prst="rect">
            <a:avLst/>
          </a:prstGeom>
          <a:solidFill>
            <a:srgbClr val="B2B2B2"/>
          </a:solidFill>
        </p:spPr>
        <p:txBody>
          <a:bodyPr wrap="square" rtlCol="0">
            <a:noAutofit/>
          </a:bodyPr>
          <a:lstStyle/>
          <a:p>
            <a:pPr algn="l"/>
            <a:r>
              <a:rPr lang="fr-FR" sz="2800" b="1" dirty="0">
                <a:latin typeface="Tahoma" panose="020B0604030504040204" pitchFamily="34" charset="0"/>
                <a:ea typeface="Tahoma" panose="020B0604030504040204" pitchFamily="34" charset="0"/>
                <a:cs typeface="Tahoma" panose="020B0604030504040204" pitchFamily="34" charset="0"/>
              </a:rPr>
              <a:t>Accès par le patient</a:t>
            </a:r>
            <a:endParaRPr lang="fr-FR" sz="105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L="457200" lvl="0" indent="-457200">
              <a:spcBef>
                <a:spcPts val="1200"/>
              </a:spcBef>
              <a:buFont typeface="+mj-lt"/>
              <a:buAutoNum type="arabicParenR"/>
            </a:pPr>
            <a:r>
              <a:rPr lang="fr-BE" sz="2400" dirty="0">
                <a:solidFill>
                  <a:prstClr val="white"/>
                </a:solidFill>
                <a:latin typeface="Tahoma" panose="020B0604030504040204" pitchFamily="34" charset="0"/>
                <a:ea typeface="Tahoma" panose="020B0604030504040204" pitchFamily="34" charset="0"/>
                <a:cs typeface="Tahoma" panose="020B0604030504040204" pitchFamily="34" charset="0"/>
              </a:rPr>
              <a:t>S</a:t>
            </a:r>
            <a:r>
              <a:rPr lang="fr-FR" sz="2400" dirty="0" err="1">
                <a:solidFill>
                  <a:prstClr val="white"/>
                </a:solidFill>
                <a:latin typeface="Tahoma" panose="020B0604030504040204" pitchFamily="34" charset="0"/>
                <a:ea typeface="Tahoma" panose="020B0604030504040204" pitchFamily="34" charset="0"/>
                <a:cs typeface="Tahoma" panose="020B0604030504040204" pitchFamily="34" charset="0"/>
              </a:rPr>
              <a:t>ous</a:t>
            </a:r>
            <a:r>
              <a:rPr lang="fr-FR" sz="2400" dirty="0">
                <a:solidFill>
                  <a:prstClr val="white"/>
                </a:solidFill>
                <a:latin typeface="Tahoma" panose="020B0604030504040204" pitchFamily="34" charset="0"/>
                <a:ea typeface="Tahoma" panose="020B0604030504040204" pitchFamily="34" charset="0"/>
                <a:cs typeface="Tahoma" panose="020B0604030504040204" pitchFamily="34" charset="0"/>
              </a:rPr>
              <a:t> l’angle du droit au respect de la vie privée (art. 8 C.E.D.H.)</a:t>
            </a:r>
          </a:p>
          <a:p>
            <a:pPr marL="457200" lvl="0" indent="-457200">
              <a:spcBef>
                <a:spcPts val="1200"/>
              </a:spcBef>
              <a:buFont typeface="+mj-lt"/>
              <a:buAutoNum type="arabicParenR"/>
            </a:pPr>
            <a:r>
              <a:rPr lang="fr-FR" sz="2400" dirty="0">
                <a:solidFill>
                  <a:prstClr val="white"/>
                </a:solidFill>
                <a:latin typeface="Tahoma" panose="020B0604030504040204" pitchFamily="34" charset="0"/>
                <a:ea typeface="Tahoma" panose="020B0604030504040204" pitchFamily="34" charset="0"/>
                <a:cs typeface="Tahoma" panose="020B0604030504040204" pitchFamily="34" charset="0"/>
              </a:rPr>
              <a:t>Sous l’angle du Règlement général sur la protection des données [RGPD]</a:t>
            </a:r>
          </a:p>
          <a:p>
            <a:pPr marL="457200" lvl="0" indent="-457200">
              <a:spcBef>
                <a:spcPts val="1200"/>
              </a:spcBef>
              <a:buFont typeface="+mj-lt"/>
              <a:buAutoNum type="arabicParenR"/>
            </a:pPr>
            <a:r>
              <a:rPr lang="fr-FR" sz="2400" dirty="0">
                <a:solidFill>
                  <a:prstClr val="white"/>
                </a:solidFill>
                <a:latin typeface="Tahoma" panose="020B0604030504040204" pitchFamily="34" charset="0"/>
                <a:ea typeface="Tahoma" panose="020B0604030504040204" pitchFamily="34" charset="0"/>
                <a:cs typeface="Tahoma" panose="020B0604030504040204" pitchFamily="34" charset="0"/>
              </a:rPr>
              <a:t>Sous l’angle de la loi du 22 août 2002 relative aux droits du patient</a:t>
            </a:r>
          </a:p>
          <a:p>
            <a:pPr marL="457200" lvl="0" indent="-457200">
              <a:spcBef>
                <a:spcPts val="1200"/>
              </a:spcBef>
              <a:buFont typeface="+mj-lt"/>
              <a:buAutoNum type="arabicParenR"/>
            </a:pPr>
            <a:r>
              <a:rPr lang="fr-FR" sz="2400" b="1" dirty="0">
                <a:solidFill>
                  <a:prstClr val="white"/>
                </a:solidFill>
                <a:latin typeface="Tahoma" panose="020B0604030504040204" pitchFamily="34" charset="0"/>
                <a:ea typeface="Tahoma" panose="020B0604030504040204" pitchFamily="34" charset="0"/>
                <a:cs typeface="Tahoma" panose="020B0604030504040204" pitchFamily="34" charset="0"/>
              </a:rPr>
              <a:t>Sous l’angle de l’arrêté royal du 3 mai 1999 (DMH)</a:t>
            </a:r>
          </a:p>
          <a:p>
            <a:pPr marL="457200" indent="-457200">
              <a:spcBef>
                <a:spcPts val="1200"/>
              </a:spcBef>
              <a:buFont typeface="+mj-lt"/>
              <a:buAutoNum type="arabicParenR"/>
            </a:pPr>
            <a:r>
              <a:rPr lang="fr-FR" sz="2400" dirty="0">
                <a:solidFill>
                  <a:prstClr val="white"/>
                </a:solidFill>
                <a:latin typeface="Tahoma" panose="020B0604030504040204" pitchFamily="34" charset="0"/>
                <a:ea typeface="Tahoma" panose="020B0604030504040204" pitchFamily="34" charset="0"/>
                <a:cs typeface="Tahoma" panose="020B0604030504040204" pitchFamily="34" charset="0"/>
              </a:rPr>
              <a:t>Sous l’angle de la Directive 2011/24/UE relative à l’application des droits des patients en matière de soins de santé transfrontaliers</a:t>
            </a:r>
            <a:endParaRPr lang="fr-FR" sz="24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4195032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969696"/>
        </a:solidFill>
        <a:effectLst/>
      </p:bgPr>
    </p:bg>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BC53F6D2-EF14-9728-DAF3-22DC2F4BA666}"/>
              </a:ext>
            </a:extLst>
          </p:cNvPr>
          <p:cNvSpPr txBox="1"/>
          <p:nvPr/>
        </p:nvSpPr>
        <p:spPr>
          <a:xfrm>
            <a:off x="942121" y="797510"/>
            <a:ext cx="10048568" cy="5262979"/>
          </a:xfrm>
          <a:prstGeom prst="rect">
            <a:avLst/>
          </a:prstGeom>
          <a:solidFill>
            <a:srgbClr val="B2B2B2"/>
          </a:solidFill>
        </p:spPr>
        <p:txBody>
          <a:bodyPr wrap="square" rtlCol="0">
            <a:noAutofit/>
          </a:bodyPr>
          <a:lstStyle/>
          <a:p>
            <a:pPr marL="342900" lvl="0" indent="-342900">
              <a:spcBef>
                <a:spcPts val="1200"/>
              </a:spcBef>
              <a:buFont typeface="Wingdings" panose="05000000000000000000" pitchFamily="2" charset="2"/>
              <a:buChar char=""/>
            </a:pPr>
            <a:r>
              <a:rPr lang="fr-FR" sz="2400" b="1" dirty="0">
                <a:solidFill>
                  <a:prstClr val="white"/>
                </a:solidFill>
                <a:latin typeface="Tahoma" panose="020B0604030504040204" pitchFamily="34" charset="0"/>
                <a:ea typeface="Tahoma" panose="020B0604030504040204" pitchFamily="34" charset="0"/>
                <a:cs typeface="Tahoma" panose="020B0604030504040204" pitchFamily="34" charset="0"/>
              </a:rPr>
              <a:t>Le patient ou son représentant légal a le droit de prendre connaissance, par l'intermédiaire d'un médecin choisi par lui, des données du dossier médical qui le concernent (art. 6, § 2, de l’arrêté royal).</a:t>
            </a:r>
          </a:p>
        </p:txBody>
      </p:sp>
    </p:spTree>
    <p:extLst>
      <p:ext uri="{BB962C8B-B14F-4D97-AF65-F5344CB8AC3E}">
        <p14:creationId xmlns:p14="http://schemas.microsoft.com/office/powerpoint/2010/main" val="29488825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969696"/>
        </a:solidFill>
        <a:effectLst/>
      </p:bgPr>
    </p:bg>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BC53F6D2-EF14-9728-DAF3-22DC2F4BA666}"/>
              </a:ext>
            </a:extLst>
          </p:cNvPr>
          <p:cNvSpPr txBox="1"/>
          <p:nvPr/>
        </p:nvSpPr>
        <p:spPr>
          <a:xfrm>
            <a:off x="942121" y="797510"/>
            <a:ext cx="10048568" cy="5262979"/>
          </a:xfrm>
          <a:prstGeom prst="rect">
            <a:avLst/>
          </a:prstGeom>
          <a:solidFill>
            <a:srgbClr val="B2B2B2"/>
          </a:solidFill>
        </p:spPr>
        <p:txBody>
          <a:bodyPr wrap="square" rtlCol="0">
            <a:noAutofit/>
          </a:bodyPr>
          <a:lstStyle/>
          <a:p>
            <a:pPr algn="l"/>
            <a:r>
              <a:rPr lang="fr-FR" sz="2800" b="1" dirty="0">
                <a:latin typeface="Tahoma" panose="020B0604030504040204" pitchFamily="34" charset="0"/>
                <a:ea typeface="Tahoma" panose="020B0604030504040204" pitchFamily="34" charset="0"/>
                <a:cs typeface="Tahoma" panose="020B0604030504040204" pitchFamily="34" charset="0"/>
              </a:rPr>
              <a:t>Accès par le patient</a:t>
            </a:r>
            <a:endParaRPr lang="fr-FR" sz="105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L="457200" lvl="0" indent="-457200">
              <a:spcBef>
                <a:spcPts val="1200"/>
              </a:spcBef>
              <a:buFont typeface="+mj-lt"/>
              <a:buAutoNum type="arabicParenR"/>
            </a:pPr>
            <a:r>
              <a:rPr lang="fr-BE" sz="2400" dirty="0">
                <a:solidFill>
                  <a:prstClr val="white"/>
                </a:solidFill>
                <a:latin typeface="Tahoma" panose="020B0604030504040204" pitchFamily="34" charset="0"/>
                <a:ea typeface="Tahoma" panose="020B0604030504040204" pitchFamily="34" charset="0"/>
                <a:cs typeface="Tahoma" panose="020B0604030504040204" pitchFamily="34" charset="0"/>
              </a:rPr>
              <a:t>S</a:t>
            </a:r>
            <a:r>
              <a:rPr lang="fr-FR" sz="2400" dirty="0" err="1">
                <a:solidFill>
                  <a:prstClr val="white"/>
                </a:solidFill>
                <a:latin typeface="Tahoma" panose="020B0604030504040204" pitchFamily="34" charset="0"/>
                <a:ea typeface="Tahoma" panose="020B0604030504040204" pitchFamily="34" charset="0"/>
                <a:cs typeface="Tahoma" panose="020B0604030504040204" pitchFamily="34" charset="0"/>
              </a:rPr>
              <a:t>ous</a:t>
            </a:r>
            <a:r>
              <a:rPr lang="fr-FR" sz="2400" dirty="0">
                <a:solidFill>
                  <a:prstClr val="white"/>
                </a:solidFill>
                <a:latin typeface="Tahoma" panose="020B0604030504040204" pitchFamily="34" charset="0"/>
                <a:ea typeface="Tahoma" panose="020B0604030504040204" pitchFamily="34" charset="0"/>
                <a:cs typeface="Tahoma" panose="020B0604030504040204" pitchFamily="34" charset="0"/>
              </a:rPr>
              <a:t> l’angle du droit au respect de la vie privée (art. 8 C.E.D.H.)</a:t>
            </a:r>
          </a:p>
          <a:p>
            <a:pPr marL="457200" lvl="0" indent="-457200">
              <a:spcBef>
                <a:spcPts val="1200"/>
              </a:spcBef>
              <a:buFont typeface="+mj-lt"/>
              <a:buAutoNum type="arabicParenR"/>
            </a:pPr>
            <a:r>
              <a:rPr lang="fr-FR" sz="2400" dirty="0">
                <a:solidFill>
                  <a:prstClr val="white"/>
                </a:solidFill>
                <a:latin typeface="Tahoma" panose="020B0604030504040204" pitchFamily="34" charset="0"/>
                <a:ea typeface="Tahoma" panose="020B0604030504040204" pitchFamily="34" charset="0"/>
                <a:cs typeface="Tahoma" panose="020B0604030504040204" pitchFamily="34" charset="0"/>
              </a:rPr>
              <a:t>Sous l’angle du Règlement général sur la protection des données [RGPD]</a:t>
            </a:r>
          </a:p>
          <a:p>
            <a:pPr marL="457200" lvl="0" indent="-457200">
              <a:spcBef>
                <a:spcPts val="1200"/>
              </a:spcBef>
              <a:buFont typeface="+mj-lt"/>
              <a:buAutoNum type="arabicParenR"/>
            </a:pPr>
            <a:r>
              <a:rPr lang="fr-FR" sz="2400" dirty="0">
                <a:solidFill>
                  <a:prstClr val="white"/>
                </a:solidFill>
                <a:latin typeface="Tahoma" panose="020B0604030504040204" pitchFamily="34" charset="0"/>
                <a:ea typeface="Tahoma" panose="020B0604030504040204" pitchFamily="34" charset="0"/>
                <a:cs typeface="Tahoma" panose="020B0604030504040204" pitchFamily="34" charset="0"/>
              </a:rPr>
              <a:t>Sous l’angle de la loi du 22 août 2002 relative aux droits du patient</a:t>
            </a:r>
          </a:p>
          <a:p>
            <a:pPr marL="457200" lvl="0" indent="-457200">
              <a:spcBef>
                <a:spcPts val="1200"/>
              </a:spcBef>
              <a:buFont typeface="+mj-lt"/>
              <a:buAutoNum type="arabicParenR"/>
            </a:pPr>
            <a:r>
              <a:rPr lang="fr-FR" sz="2400" dirty="0">
                <a:solidFill>
                  <a:prstClr val="white"/>
                </a:solidFill>
                <a:latin typeface="Tahoma" panose="020B0604030504040204" pitchFamily="34" charset="0"/>
                <a:ea typeface="Tahoma" panose="020B0604030504040204" pitchFamily="34" charset="0"/>
                <a:cs typeface="Tahoma" panose="020B0604030504040204" pitchFamily="34" charset="0"/>
              </a:rPr>
              <a:t>Sous l’angle de l’arrêté royal du 3 mai 1999 (DMH)</a:t>
            </a:r>
          </a:p>
          <a:p>
            <a:pPr marL="457200" indent="-457200">
              <a:spcBef>
                <a:spcPts val="1200"/>
              </a:spcBef>
              <a:buFont typeface="+mj-lt"/>
              <a:buAutoNum type="arabicParenR"/>
            </a:pPr>
            <a:r>
              <a:rPr lang="fr-FR" sz="2400" b="1" dirty="0">
                <a:solidFill>
                  <a:prstClr val="white"/>
                </a:solidFill>
                <a:latin typeface="Tahoma" panose="020B0604030504040204" pitchFamily="34" charset="0"/>
                <a:ea typeface="Tahoma" panose="020B0604030504040204" pitchFamily="34" charset="0"/>
                <a:cs typeface="Tahoma" panose="020B0604030504040204" pitchFamily="34" charset="0"/>
              </a:rPr>
              <a:t>Sous l’angle de la Directive 2011/24/UE relative à l’application des droits des patients en matière de soins de santé transfrontaliers</a:t>
            </a:r>
          </a:p>
        </p:txBody>
      </p:sp>
    </p:spTree>
    <p:extLst>
      <p:ext uri="{BB962C8B-B14F-4D97-AF65-F5344CB8AC3E}">
        <p14:creationId xmlns:p14="http://schemas.microsoft.com/office/powerpoint/2010/main" val="35601117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969696"/>
        </a:solidFill>
        <a:effectLst/>
      </p:bgPr>
    </p:bg>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BC53F6D2-EF14-9728-DAF3-22DC2F4BA666}"/>
              </a:ext>
            </a:extLst>
          </p:cNvPr>
          <p:cNvSpPr txBox="1"/>
          <p:nvPr/>
        </p:nvSpPr>
        <p:spPr>
          <a:xfrm>
            <a:off x="942121" y="797510"/>
            <a:ext cx="10048568" cy="5262979"/>
          </a:xfrm>
          <a:prstGeom prst="rect">
            <a:avLst/>
          </a:prstGeom>
          <a:solidFill>
            <a:srgbClr val="B2B2B2"/>
          </a:solidFill>
        </p:spPr>
        <p:txBody>
          <a:bodyPr wrap="square" rtlCol="0">
            <a:noAutofit/>
          </a:bodyPr>
          <a:lstStyle/>
          <a:p>
            <a:pPr marL="342900" lvl="0" indent="-342900">
              <a:spcBef>
                <a:spcPts val="1200"/>
              </a:spcBef>
              <a:buFont typeface="Wingdings" panose="05000000000000000000" pitchFamily="2" charset="2"/>
              <a:buChar char=""/>
            </a:pPr>
            <a:r>
              <a:rPr lang="fr-FR" sz="2400" b="1" dirty="0">
                <a:solidFill>
                  <a:prstClr val="white"/>
                </a:solidFill>
                <a:latin typeface="Tahoma" panose="020B0604030504040204" pitchFamily="34" charset="0"/>
                <a:ea typeface="Tahoma" panose="020B0604030504040204" pitchFamily="34" charset="0"/>
                <a:cs typeface="Tahoma" panose="020B0604030504040204" pitchFamily="34" charset="0"/>
              </a:rPr>
              <a:t>Afin d’assurer la continuité des soins, l’Etat membre de traitement doit veiller à ce que le patient ayant bénéficié d’un traitement ait droit à ce que celui-ci soit enregistré et à ce que le patient ait accès au moins à une copie de ce dossier.</a:t>
            </a:r>
          </a:p>
        </p:txBody>
      </p:sp>
    </p:spTree>
    <p:extLst>
      <p:ext uri="{BB962C8B-B14F-4D97-AF65-F5344CB8AC3E}">
        <p14:creationId xmlns:p14="http://schemas.microsoft.com/office/powerpoint/2010/main" val="33326080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969696"/>
        </a:solidFill>
        <a:effectLst/>
      </p:bgPr>
    </p:bg>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BC53F6D2-EF14-9728-DAF3-22DC2F4BA666}"/>
              </a:ext>
            </a:extLst>
          </p:cNvPr>
          <p:cNvSpPr txBox="1"/>
          <p:nvPr/>
        </p:nvSpPr>
        <p:spPr>
          <a:xfrm>
            <a:off x="942121" y="797510"/>
            <a:ext cx="10048568" cy="5262979"/>
          </a:xfrm>
          <a:prstGeom prst="rect">
            <a:avLst/>
          </a:prstGeom>
          <a:solidFill>
            <a:srgbClr val="B2B2B2"/>
          </a:solid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Accès au dossier médical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05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a:p>
            <a:pPr marL="342900" marR="0" lvl="0" indent="-342900" algn="just" defTabSz="914400" rtl="0" eaLnBrk="1" fontAlgn="auto" latinLnBrk="0" hangingPunct="1">
              <a:lnSpc>
                <a:spcPct val="150000"/>
              </a:lnSpc>
              <a:spcBef>
                <a:spcPts val="1200"/>
              </a:spcBef>
              <a:spcAft>
                <a:spcPts val="0"/>
              </a:spcAft>
              <a:buClrTx/>
              <a:buSzTx/>
              <a:buFont typeface="Wingdings" panose="05000000000000000000" pitchFamily="2" charset="2"/>
              <a:buChar char=""/>
              <a:tabLst/>
              <a:defRPr/>
            </a:pPr>
            <a:r>
              <a:rPr kumimoji="0" lang="fr-BE" sz="240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Accès par le patient</a:t>
            </a:r>
          </a:p>
          <a:p>
            <a:pPr marL="342900" marR="0" lvl="0" indent="-342900" algn="just" defTabSz="914400" rtl="0" eaLnBrk="1" fontAlgn="auto" latinLnBrk="0" hangingPunct="1">
              <a:lnSpc>
                <a:spcPct val="150000"/>
              </a:lnSpc>
              <a:spcBef>
                <a:spcPts val="1200"/>
              </a:spcBef>
              <a:spcAft>
                <a:spcPts val="0"/>
              </a:spcAft>
              <a:buClrTx/>
              <a:buSzTx/>
              <a:buFont typeface="Wingdings" panose="05000000000000000000" pitchFamily="2" charset="2"/>
              <a:buChar char=""/>
              <a:tabLst/>
              <a:defRPr/>
            </a:pPr>
            <a:r>
              <a:rPr kumimoji="0" lang="fr-BE" sz="2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Accès par des personnes autres que le patient</a:t>
            </a:r>
          </a:p>
          <a:p>
            <a:pPr algn="just">
              <a:lnSpc>
                <a:spcPct val="150000"/>
              </a:lnSpc>
              <a:spcBef>
                <a:spcPts val="1200"/>
              </a:spcBef>
              <a:defRPr/>
            </a:pPr>
            <a:r>
              <a:rPr lang="fr-FR" sz="2400" b="1" dirty="0">
                <a:latin typeface="Tahoma" panose="020B0604030504040204" pitchFamily="34" charset="0"/>
                <a:ea typeface="Tahoma" panose="020B0604030504040204" pitchFamily="34" charset="0"/>
                <a:cs typeface="Tahoma" panose="020B0604030504040204" pitchFamily="34" charset="0"/>
              </a:rPr>
              <a:t>Recours et sanctions</a:t>
            </a:r>
          </a:p>
        </p:txBody>
      </p:sp>
    </p:spTree>
    <p:extLst>
      <p:ext uri="{BB962C8B-B14F-4D97-AF65-F5344CB8AC3E}">
        <p14:creationId xmlns:p14="http://schemas.microsoft.com/office/powerpoint/2010/main" val="31532879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969696"/>
        </a:solidFill>
        <a:effectLst/>
      </p:bgPr>
    </p:bg>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BC53F6D2-EF14-9728-DAF3-22DC2F4BA666}"/>
              </a:ext>
            </a:extLst>
          </p:cNvPr>
          <p:cNvSpPr txBox="1"/>
          <p:nvPr/>
        </p:nvSpPr>
        <p:spPr>
          <a:xfrm>
            <a:off x="942121" y="797510"/>
            <a:ext cx="10048568" cy="5262979"/>
          </a:xfrm>
          <a:prstGeom prst="rect">
            <a:avLst/>
          </a:prstGeom>
          <a:solidFill>
            <a:srgbClr val="B2B2B2"/>
          </a:solidFill>
        </p:spPr>
        <p:txBody>
          <a:bodyPr wrap="square" rtlCol="0">
            <a:noAutofit/>
          </a:bodyPr>
          <a:lstStyle/>
          <a:p>
            <a:pPr algn="l"/>
            <a:r>
              <a:rPr lang="fr-FR" sz="2800" b="1" dirty="0">
                <a:latin typeface="Tahoma" panose="020B0604030504040204" pitchFamily="34" charset="0"/>
                <a:ea typeface="Tahoma" panose="020B0604030504040204" pitchFamily="34" charset="0"/>
                <a:cs typeface="Tahoma" panose="020B0604030504040204" pitchFamily="34" charset="0"/>
              </a:rPr>
              <a:t>Accès par des personnes autres que le patient</a:t>
            </a:r>
          </a:p>
          <a:p>
            <a:pPr marL="457200" lvl="0" indent="-457200">
              <a:spcBef>
                <a:spcPts val="1200"/>
              </a:spcBef>
              <a:buFont typeface="+mj-lt"/>
              <a:buAutoNum type="arabicParenR"/>
            </a:pPr>
            <a:r>
              <a:rPr lang="fr-BE" sz="2400" b="1" dirty="0">
                <a:solidFill>
                  <a:prstClr val="white"/>
                </a:solidFill>
                <a:latin typeface="Tahoma" panose="020B0604030504040204" pitchFamily="34" charset="0"/>
                <a:ea typeface="Tahoma" panose="020B0604030504040204" pitchFamily="34" charset="0"/>
                <a:cs typeface="Tahoma" panose="020B0604030504040204" pitchFamily="34" charset="0"/>
              </a:rPr>
              <a:t>S</a:t>
            </a:r>
            <a:r>
              <a:rPr lang="fr-FR" sz="2400" b="1" dirty="0" err="1">
                <a:solidFill>
                  <a:prstClr val="white"/>
                </a:solidFill>
                <a:latin typeface="Tahoma" panose="020B0604030504040204" pitchFamily="34" charset="0"/>
                <a:ea typeface="Tahoma" panose="020B0604030504040204" pitchFamily="34" charset="0"/>
                <a:cs typeface="Tahoma" panose="020B0604030504040204" pitchFamily="34" charset="0"/>
              </a:rPr>
              <a:t>ous</a:t>
            </a:r>
            <a:r>
              <a:rPr lang="fr-FR" sz="2400" b="1" dirty="0">
                <a:solidFill>
                  <a:prstClr val="white"/>
                </a:solidFill>
                <a:latin typeface="Tahoma" panose="020B0604030504040204" pitchFamily="34" charset="0"/>
                <a:ea typeface="Tahoma" panose="020B0604030504040204" pitchFamily="34" charset="0"/>
                <a:cs typeface="Tahoma" panose="020B0604030504040204" pitchFamily="34" charset="0"/>
              </a:rPr>
              <a:t> l’angle du droit au respect de la vie privée (art. 8 C.E.D.H.)</a:t>
            </a:r>
          </a:p>
          <a:p>
            <a:pPr marL="457200" lvl="0" indent="-457200">
              <a:spcBef>
                <a:spcPts val="1200"/>
              </a:spcBef>
              <a:buFont typeface="+mj-lt"/>
              <a:buAutoNum type="arabicParenR"/>
            </a:pPr>
            <a:r>
              <a:rPr lang="fr-FR" sz="2400" dirty="0">
                <a:solidFill>
                  <a:prstClr val="white"/>
                </a:solidFill>
                <a:latin typeface="Tahoma" panose="020B0604030504040204" pitchFamily="34" charset="0"/>
                <a:ea typeface="Tahoma" panose="020B0604030504040204" pitchFamily="34" charset="0"/>
                <a:cs typeface="Tahoma" panose="020B0604030504040204" pitchFamily="34" charset="0"/>
              </a:rPr>
              <a:t>Sous l’angle du Règlement général sur la protection des données [RGPD]</a:t>
            </a:r>
          </a:p>
          <a:p>
            <a:pPr marL="457200" lvl="0" indent="-457200">
              <a:spcBef>
                <a:spcPts val="1200"/>
              </a:spcBef>
              <a:buFont typeface="+mj-lt"/>
              <a:buAutoNum type="arabicParenR"/>
            </a:pPr>
            <a:r>
              <a:rPr lang="fr-FR" sz="2400" dirty="0">
                <a:solidFill>
                  <a:prstClr val="white"/>
                </a:solidFill>
                <a:latin typeface="Tahoma" panose="020B0604030504040204" pitchFamily="34" charset="0"/>
                <a:ea typeface="Tahoma" panose="020B0604030504040204" pitchFamily="34" charset="0"/>
                <a:cs typeface="Tahoma" panose="020B0604030504040204" pitchFamily="34" charset="0"/>
              </a:rPr>
              <a:t>Sous l’angle de la loi du 30 juillet 2018</a:t>
            </a:r>
          </a:p>
          <a:p>
            <a:pPr marL="457200" lvl="0" indent="-457200">
              <a:spcBef>
                <a:spcPts val="1200"/>
              </a:spcBef>
              <a:buFont typeface="+mj-lt"/>
              <a:buAutoNum type="arabicParenR"/>
            </a:pPr>
            <a:r>
              <a:rPr lang="fr-FR" sz="2400" dirty="0">
                <a:solidFill>
                  <a:prstClr val="white"/>
                </a:solidFill>
                <a:latin typeface="Tahoma" panose="020B0604030504040204" pitchFamily="34" charset="0"/>
                <a:ea typeface="Tahoma" panose="020B0604030504040204" pitchFamily="34" charset="0"/>
                <a:cs typeface="Tahoma" panose="020B0604030504040204" pitchFamily="34" charset="0"/>
              </a:rPr>
              <a:t>Sous l’angle de la loi du 22 août 2002 relative aux droits du patient</a:t>
            </a:r>
          </a:p>
          <a:p>
            <a:pPr marL="457200" lvl="0" indent="-457200">
              <a:spcBef>
                <a:spcPts val="1200"/>
              </a:spcBef>
              <a:buFont typeface="+mj-lt"/>
              <a:buAutoNum type="arabicParenR"/>
            </a:pPr>
            <a:r>
              <a:rPr lang="fr-FR" sz="2400" dirty="0">
                <a:solidFill>
                  <a:prstClr val="white"/>
                </a:solidFill>
                <a:latin typeface="Tahoma" panose="020B0604030504040204" pitchFamily="34" charset="0"/>
                <a:ea typeface="Tahoma" panose="020B0604030504040204" pitchFamily="34" charset="0"/>
                <a:cs typeface="Tahoma" panose="020B0604030504040204" pitchFamily="34" charset="0"/>
              </a:rPr>
              <a:t>Sous l’angle de la loi du 22 avril 2019 relative à la qualité des soins de santé </a:t>
            </a:r>
          </a:p>
          <a:p>
            <a:pPr marL="457200" indent="-457200">
              <a:spcBef>
                <a:spcPts val="1200"/>
              </a:spcBef>
              <a:buFont typeface="+mj-lt"/>
              <a:buAutoNum type="arabicParenR"/>
            </a:pPr>
            <a:r>
              <a:rPr lang="fr-FR" sz="2400" dirty="0">
                <a:solidFill>
                  <a:prstClr val="white"/>
                </a:solidFill>
                <a:latin typeface="Tahoma" panose="020B0604030504040204" pitchFamily="34" charset="0"/>
                <a:ea typeface="Tahoma" panose="020B0604030504040204" pitchFamily="34" charset="0"/>
                <a:cs typeface="Tahoma" panose="020B0604030504040204" pitchFamily="34" charset="0"/>
              </a:rPr>
              <a:t>Sous l’angle de la Directive 2011/24/UE relative à l’application des droits des patients en matière de soins de santé transfrontaliers</a:t>
            </a:r>
          </a:p>
          <a:p>
            <a:pPr marL="342900" lvl="0" indent="-342900">
              <a:spcBef>
                <a:spcPts val="1200"/>
              </a:spcBef>
              <a:buFont typeface="Wingdings" panose="05000000000000000000" pitchFamily="2" charset="2"/>
              <a:buChar char=""/>
            </a:pPr>
            <a:endParaRPr lang="fr-FR" sz="2000"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1675567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969696"/>
        </a:solidFill>
        <a:effectLst/>
      </p:bgPr>
    </p:bg>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BC53F6D2-EF14-9728-DAF3-22DC2F4BA666}"/>
              </a:ext>
            </a:extLst>
          </p:cNvPr>
          <p:cNvSpPr txBox="1"/>
          <p:nvPr/>
        </p:nvSpPr>
        <p:spPr>
          <a:xfrm>
            <a:off x="942121" y="797510"/>
            <a:ext cx="10048568" cy="5262979"/>
          </a:xfrm>
          <a:prstGeom prst="rect">
            <a:avLst/>
          </a:prstGeom>
          <a:solidFill>
            <a:srgbClr val="B2B2B2"/>
          </a:solidFill>
        </p:spPr>
        <p:txBody>
          <a:bodyPr wrap="square" rtlCol="0">
            <a:noAutofit/>
          </a:bodyPr>
          <a:lstStyle/>
          <a:p>
            <a:pPr marL="342900" lvl="0" indent="-342900" algn="just">
              <a:spcBef>
                <a:spcPts val="1200"/>
              </a:spcBef>
              <a:buFont typeface="Wingdings" panose="05000000000000000000" pitchFamily="2" charset="2"/>
              <a:buChar char=""/>
            </a:pPr>
            <a:r>
              <a:rPr lang="fr-BE" sz="2000" b="1" dirty="0">
                <a:solidFill>
                  <a:prstClr val="white"/>
                </a:solidFill>
                <a:latin typeface="Tahoma" panose="020B0604030504040204" pitchFamily="34" charset="0"/>
                <a:ea typeface="Tahoma" panose="020B0604030504040204" pitchFamily="34" charset="0"/>
                <a:cs typeface="Tahoma" panose="020B0604030504040204" pitchFamily="34" charset="0"/>
              </a:rPr>
              <a:t>Cour </a:t>
            </a:r>
            <a:r>
              <a:rPr lang="fr-BE" sz="2000" b="1" dirty="0" err="1">
                <a:solidFill>
                  <a:prstClr val="white"/>
                </a:solidFill>
                <a:latin typeface="Tahoma" panose="020B0604030504040204" pitchFamily="34" charset="0"/>
                <a:ea typeface="Tahoma" panose="020B0604030504040204" pitchFamily="34" charset="0"/>
                <a:cs typeface="Tahoma" panose="020B0604030504040204" pitchFamily="34" charset="0"/>
              </a:rPr>
              <a:t>eur</a:t>
            </a:r>
            <a:r>
              <a:rPr lang="fr-BE" sz="2000" b="1" dirty="0">
                <a:solidFill>
                  <a:prstClr val="white"/>
                </a:solidFill>
                <a:latin typeface="Tahoma" panose="020B0604030504040204" pitchFamily="34" charset="0"/>
                <a:ea typeface="Tahoma" panose="020B0604030504040204" pitchFamily="34" charset="0"/>
                <a:cs typeface="Tahoma" panose="020B0604030504040204" pitchFamily="34" charset="0"/>
              </a:rPr>
              <a:t>. D.H., arrêt du 17 juillet 2008, I c. Finlande, n° 20511/03</a:t>
            </a:r>
          </a:p>
          <a:p>
            <a:pPr lvl="0">
              <a:spcBef>
                <a:spcPts val="1200"/>
              </a:spcBef>
            </a:pPr>
            <a:r>
              <a:rPr lang="fr-FR" sz="2000" b="1" dirty="0">
                <a:solidFill>
                  <a:prstClr val="white"/>
                </a:solidFill>
                <a:latin typeface="Tahoma" panose="020B0604030504040204" pitchFamily="34" charset="0"/>
                <a:ea typeface="Tahoma" panose="020B0604030504040204" pitchFamily="34" charset="0"/>
                <a:cs typeface="Tahoma" panose="020B0604030504040204" pitchFamily="34" charset="0"/>
              </a:rPr>
              <a:t>La protection des données personnelles, en particulier des données médicales, est d'une importance fondamentale pour la jouissance par une personne de son droit au respect de sa vie privée et familiale, tel que garanti par l'article 8 de la Convention. </a:t>
            </a:r>
          </a:p>
          <a:p>
            <a:pPr lvl="0">
              <a:spcBef>
                <a:spcPts val="1200"/>
              </a:spcBef>
            </a:pPr>
            <a:r>
              <a:rPr lang="fr-FR" sz="2000" b="1" dirty="0">
                <a:solidFill>
                  <a:prstClr val="white"/>
                </a:solidFill>
                <a:latin typeface="Tahoma" panose="020B0604030504040204" pitchFamily="34" charset="0"/>
                <a:ea typeface="Tahoma" panose="020B0604030504040204" pitchFamily="34" charset="0"/>
                <a:cs typeface="Tahoma" panose="020B0604030504040204" pitchFamily="34" charset="0"/>
              </a:rPr>
              <a:t>Le respect de la confidentialité des données médicales est un principe essentiel dans les systèmes juridiques de toutes les Parties contractantes à la Convention. </a:t>
            </a:r>
          </a:p>
          <a:p>
            <a:pPr>
              <a:spcBef>
                <a:spcPts val="1200"/>
              </a:spcBef>
            </a:pPr>
            <a:r>
              <a:rPr lang="fr-FR" sz="2000" b="1" dirty="0">
                <a:solidFill>
                  <a:prstClr val="white"/>
                </a:solidFill>
                <a:latin typeface="Tahoma" panose="020B0604030504040204" pitchFamily="34" charset="0"/>
                <a:ea typeface="Tahoma" panose="020B0604030504040204" pitchFamily="34" charset="0"/>
                <a:cs typeface="Tahoma" panose="020B0604030504040204" pitchFamily="34" charset="0"/>
              </a:rPr>
              <a:t>Il est crucial non seulement de respecter le sens de la vie privée d'un patient mais aussi de préserver sa confiance dans la profession médicale et dans les services de santé en général.</a:t>
            </a:r>
            <a:endParaRPr lang="fr-BE" sz="2000" b="1" dirty="0">
              <a:solidFill>
                <a:prstClr val="white"/>
              </a:solidFill>
              <a:latin typeface="Tahoma" panose="020B0604030504040204" pitchFamily="34" charset="0"/>
              <a:ea typeface="Tahoma" panose="020B0604030504040204" pitchFamily="34" charset="0"/>
              <a:cs typeface="Tahoma" panose="020B0604030504040204" pitchFamily="34" charset="0"/>
            </a:endParaRPr>
          </a:p>
          <a:p>
            <a:pPr lvl="0">
              <a:spcBef>
                <a:spcPts val="1200"/>
              </a:spcBef>
            </a:pPr>
            <a:r>
              <a:rPr lang="fr-FR" sz="2000" b="1" dirty="0">
                <a:solidFill>
                  <a:prstClr val="white"/>
                </a:solidFill>
                <a:latin typeface="Tahoma" panose="020B0604030504040204" pitchFamily="34" charset="0"/>
                <a:ea typeface="Tahoma" panose="020B0604030504040204" pitchFamily="34" charset="0"/>
                <a:cs typeface="Tahoma" panose="020B0604030504040204" pitchFamily="34" charset="0"/>
              </a:rPr>
              <a:t>Le droit interne doit offrir des garanties appropriées pour empêcher toute communication ou divulgation de données personnelles sur la santé qui serait incompatible avec les garanties de l'article 8 de la Convention.</a:t>
            </a:r>
          </a:p>
          <a:p>
            <a:pPr lvl="0" algn="just">
              <a:spcBef>
                <a:spcPts val="1200"/>
              </a:spcBef>
            </a:pPr>
            <a:endParaRPr lang="fr-FR" sz="2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3529010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969696"/>
        </a:solidFill>
        <a:effectLst/>
      </p:bgPr>
    </p:bg>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BC53F6D2-EF14-9728-DAF3-22DC2F4BA666}"/>
              </a:ext>
            </a:extLst>
          </p:cNvPr>
          <p:cNvSpPr txBox="1"/>
          <p:nvPr/>
        </p:nvSpPr>
        <p:spPr>
          <a:xfrm>
            <a:off x="942121" y="797510"/>
            <a:ext cx="10048568" cy="5262979"/>
          </a:xfrm>
          <a:prstGeom prst="rect">
            <a:avLst/>
          </a:prstGeom>
          <a:solidFill>
            <a:srgbClr val="B2B2B2"/>
          </a:solidFill>
        </p:spPr>
        <p:txBody>
          <a:bodyPr wrap="square" rtlCol="0">
            <a:noAutofit/>
          </a:bodyPr>
          <a:lstStyle/>
          <a:p>
            <a:pPr algn="just">
              <a:spcBef>
                <a:spcPts val="1200"/>
              </a:spcBef>
            </a:pPr>
            <a:r>
              <a:rPr lang="fr-FR" sz="2000" b="1" dirty="0">
                <a:solidFill>
                  <a:prstClr val="white"/>
                </a:solidFill>
                <a:latin typeface="Tahoma" panose="020B0604030504040204" pitchFamily="34" charset="0"/>
                <a:ea typeface="Tahoma" panose="020B0604030504040204" pitchFamily="34" charset="0"/>
                <a:cs typeface="Tahoma" panose="020B0604030504040204" pitchFamily="34" charset="0"/>
              </a:rPr>
              <a:t>Le responsable du traitement doit garantir une protection adéquate des données à caractère personnel contre les accès illégaux. Il doit aussi faire en sorte que seul le personnel en charge du patient ait accès à son dossier de patient.</a:t>
            </a:r>
          </a:p>
          <a:p>
            <a:pPr algn="just">
              <a:spcBef>
                <a:spcPts val="1200"/>
              </a:spcBef>
            </a:pPr>
            <a:r>
              <a:rPr lang="fr-FR" sz="2000" b="1" dirty="0">
                <a:solidFill>
                  <a:prstClr val="white"/>
                </a:solidFill>
                <a:latin typeface="Tahoma" panose="020B0604030504040204" pitchFamily="34" charset="0"/>
                <a:ea typeface="Tahoma" panose="020B0604030504040204" pitchFamily="34" charset="0"/>
                <a:cs typeface="Tahoma" panose="020B0604030504040204" pitchFamily="34" charset="0"/>
              </a:rPr>
              <a:t>La possibilité d’obtenir une indemnisation pour le dommage causé par une divulgation non-autorisée de données à caractère personnel n’est pas suffisante pour protéger la vie privée. Ce qui est requis en premier est une protection réelle et effective qui exclut toute possibilité d’accès non-autorisé. </a:t>
            </a:r>
          </a:p>
          <a:p>
            <a:pPr lvl="0" algn="just">
              <a:spcBef>
                <a:spcPts val="1200"/>
              </a:spcBef>
            </a:pPr>
            <a:r>
              <a:rPr lang="fr-FR" sz="1600" b="1" dirty="0">
                <a:latin typeface="Tahoma" panose="020B0604030504040204" pitchFamily="34" charset="0"/>
                <a:ea typeface="Tahoma" panose="020B0604030504040204" pitchFamily="34" charset="0"/>
                <a:cs typeface="Tahoma" panose="020B0604030504040204" pitchFamily="34" charset="0"/>
              </a:rPr>
              <a:t>Voyez aussi les arrêts des 25 février 1997 [Z. c. Finlande] &amp; 27 août 1997 [M.S. c. Suède] ainsi que des 26 janvier 2017 [</a:t>
            </a:r>
            <a:r>
              <a:rPr lang="fr-FR" sz="1600" b="1" dirty="0" err="1">
                <a:latin typeface="Tahoma" panose="020B0604030504040204" pitchFamily="34" charset="0"/>
                <a:ea typeface="Tahoma" panose="020B0604030504040204" pitchFamily="34" charset="0"/>
                <a:cs typeface="Tahoma" panose="020B0604030504040204" pitchFamily="34" charset="0"/>
              </a:rPr>
              <a:t>Surikov</a:t>
            </a:r>
            <a:r>
              <a:rPr lang="fr-FR" sz="1600" b="1" dirty="0">
                <a:latin typeface="Tahoma" panose="020B0604030504040204" pitchFamily="34" charset="0"/>
                <a:ea typeface="Tahoma" panose="020B0604030504040204" pitchFamily="34" charset="0"/>
                <a:cs typeface="Tahoma" panose="020B0604030504040204" pitchFamily="34" charset="0"/>
              </a:rPr>
              <a:t> c. Ukraine] &amp; 12 décembre 2017 [M.M. c. Russie]</a:t>
            </a:r>
          </a:p>
        </p:txBody>
      </p:sp>
    </p:spTree>
    <p:extLst>
      <p:ext uri="{BB962C8B-B14F-4D97-AF65-F5344CB8AC3E}">
        <p14:creationId xmlns:p14="http://schemas.microsoft.com/office/powerpoint/2010/main" val="4535558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969696"/>
        </a:solidFill>
        <a:effectLst/>
      </p:bgPr>
    </p:bg>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BC53F6D2-EF14-9728-DAF3-22DC2F4BA666}"/>
              </a:ext>
            </a:extLst>
          </p:cNvPr>
          <p:cNvSpPr txBox="1"/>
          <p:nvPr/>
        </p:nvSpPr>
        <p:spPr>
          <a:xfrm>
            <a:off x="942121" y="797510"/>
            <a:ext cx="10048568" cy="5262979"/>
          </a:xfrm>
          <a:prstGeom prst="rect">
            <a:avLst/>
          </a:prstGeom>
          <a:solidFill>
            <a:srgbClr val="B2B2B2"/>
          </a:solidFill>
        </p:spPr>
        <p:txBody>
          <a:bodyPr wrap="square" rtlCol="0">
            <a:noAutofit/>
          </a:bodyPr>
          <a:lstStyle/>
          <a:p>
            <a:pPr algn="l"/>
            <a:r>
              <a:rPr lang="fr-FR" sz="2800" b="1" dirty="0">
                <a:latin typeface="Tahoma" panose="020B0604030504040204" pitchFamily="34" charset="0"/>
                <a:ea typeface="Tahoma" panose="020B0604030504040204" pitchFamily="34" charset="0"/>
                <a:cs typeface="Tahoma" panose="020B0604030504040204" pitchFamily="34" charset="0"/>
              </a:rPr>
              <a:t>Accès au dossier médical</a:t>
            </a:r>
          </a:p>
          <a:p>
            <a:pPr algn="l"/>
            <a:endParaRPr lang="fr-FR" sz="105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L="342900" lvl="0" indent="-342900" algn="just">
              <a:lnSpc>
                <a:spcPct val="150000"/>
              </a:lnSpc>
              <a:spcBef>
                <a:spcPts val="1200"/>
              </a:spcBef>
              <a:buFont typeface="Wingdings" panose="05000000000000000000" pitchFamily="2" charset="2"/>
              <a:buChar char=""/>
            </a:pPr>
            <a:r>
              <a:rPr lang="fr-BE" sz="2400" b="1" dirty="0">
                <a:solidFill>
                  <a:prstClr val="white"/>
                </a:solidFill>
                <a:latin typeface="Tahoma" panose="020B0604030504040204" pitchFamily="34" charset="0"/>
                <a:ea typeface="Tahoma" panose="020B0604030504040204" pitchFamily="34" charset="0"/>
                <a:cs typeface="Tahoma" panose="020B0604030504040204" pitchFamily="34" charset="0"/>
              </a:rPr>
              <a:t>Accès par le patient</a:t>
            </a:r>
          </a:p>
          <a:p>
            <a:pPr marL="342900" lvl="0" indent="-342900" algn="just">
              <a:lnSpc>
                <a:spcPct val="150000"/>
              </a:lnSpc>
              <a:spcBef>
                <a:spcPts val="1200"/>
              </a:spcBef>
              <a:buFont typeface="Wingdings" panose="05000000000000000000" pitchFamily="2" charset="2"/>
              <a:buChar char=""/>
            </a:pPr>
            <a:r>
              <a:rPr lang="fr-BE" sz="2400" dirty="0">
                <a:solidFill>
                  <a:prstClr val="white"/>
                </a:solidFill>
                <a:latin typeface="Tahoma" panose="020B0604030504040204" pitchFamily="34" charset="0"/>
                <a:ea typeface="Tahoma" panose="020B0604030504040204" pitchFamily="34" charset="0"/>
                <a:cs typeface="Tahoma" panose="020B0604030504040204" pitchFamily="34" charset="0"/>
              </a:rPr>
              <a:t>Accès par des personnes autres que le patient</a:t>
            </a:r>
          </a:p>
          <a:p>
            <a:pPr algn="just">
              <a:lnSpc>
                <a:spcPct val="150000"/>
              </a:lnSpc>
              <a:spcBef>
                <a:spcPts val="1200"/>
              </a:spcBef>
            </a:pPr>
            <a:r>
              <a:rPr lang="fr-FR" sz="2400" b="1" dirty="0">
                <a:latin typeface="Tahoma" panose="020B0604030504040204" pitchFamily="34" charset="0"/>
                <a:ea typeface="Tahoma" panose="020B0604030504040204" pitchFamily="34" charset="0"/>
                <a:cs typeface="Tahoma" panose="020B0604030504040204" pitchFamily="34" charset="0"/>
              </a:rPr>
              <a:t>Recours et sanctions</a:t>
            </a:r>
          </a:p>
        </p:txBody>
      </p:sp>
    </p:spTree>
    <p:extLst>
      <p:ext uri="{BB962C8B-B14F-4D97-AF65-F5344CB8AC3E}">
        <p14:creationId xmlns:p14="http://schemas.microsoft.com/office/powerpoint/2010/main" val="19570451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969696"/>
        </a:solidFill>
        <a:effectLst/>
      </p:bgPr>
    </p:bg>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BC53F6D2-EF14-9728-DAF3-22DC2F4BA666}"/>
              </a:ext>
            </a:extLst>
          </p:cNvPr>
          <p:cNvSpPr txBox="1"/>
          <p:nvPr/>
        </p:nvSpPr>
        <p:spPr>
          <a:xfrm>
            <a:off x="942121" y="797510"/>
            <a:ext cx="10048568" cy="5262979"/>
          </a:xfrm>
          <a:prstGeom prst="rect">
            <a:avLst/>
          </a:prstGeom>
          <a:solidFill>
            <a:srgbClr val="B2B2B2"/>
          </a:solidFill>
        </p:spPr>
        <p:txBody>
          <a:bodyPr wrap="square" rtlCol="0">
            <a:noAutofit/>
          </a:bodyPr>
          <a:lstStyle/>
          <a:p>
            <a:pPr algn="l"/>
            <a:r>
              <a:rPr lang="fr-FR" sz="2800" b="1" dirty="0">
                <a:latin typeface="Tahoma" panose="020B0604030504040204" pitchFamily="34" charset="0"/>
                <a:ea typeface="Tahoma" panose="020B0604030504040204" pitchFamily="34" charset="0"/>
                <a:cs typeface="Tahoma" panose="020B0604030504040204" pitchFamily="34" charset="0"/>
              </a:rPr>
              <a:t>Accès par des personnes autres que le patient</a:t>
            </a:r>
          </a:p>
          <a:p>
            <a:pPr marL="457200" lvl="0" indent="-457200">
              <a:spcBef>
                <a:spcPts val="1200"/>
              </a:spcBef>
              <a:buFont typeface="+mj-lt"/>
              <a:buAutoNum type="arabicParenR"/>
            </a:pPr>
            <a:r>
              <a:rPr lang="fr-BE" sz="2400" dirty="0">
                <a:solidFill>
                  <a:prstClr val="white"/>
                </a:solidFill>
                <a:latin typeface="Tahoma" panose="020B0604030504040204" pitchFamily="34" charset="0"/>
                <a:ea typeface="Tahoma" panose="020B0604030504040204" pitchFamily="34" charset="0"/>
                <a:cs typeface="Tahoma" panose="020B0604030504040204" pitchFamily="34" charset="0"/>
              </a:rPr>
              <a:t>S</a:t>
            </a:r>
            <a:r>
              <a:rPr lang="fr-FR" sz="2400" dirty="0" err="1">
                <a:solidFill>
                  <a:prstClr val="white"/>
                </a:solidFill>
                <a:latin typeface="Tahoma" panose="020B0604030504040204" pitchFamily="34" charset="0"/>
                <a:ea typeface="Tahoma" panose="020B0604030504040204" pitchFamily="34" charset="0"/>
                <a:cs typeface="Tahoma" panose="020B0604030504040204" pitchFamily="34" charset="0"/>
              </a:rPr>
              <a:t>ous</a:t>
            </a:r>
            <a:r>
              <a:rPr lang="fr-FR" sz="2400" dirty="0">
                <a:solidFill>
                  <a:prstClr val="white"/>
                </a:solidFill>
                <a:latin typeface="Tahoma" panose="020B0604030504040204" pitchFamily="34" charset="0"/>
                <a:ea typeface="Tahoma" panose="020B0604030504040204" pitchFamily="34" charset="0"/>
                <a:cs typeface="Tahoma" panose="020B0604030504040204" pitchFamily="34" charset="0"/>
              </a:rPr>
              <a:t> l’angle du droit au respect de la vie privée (art. 8 C.E.D.H.)</a:t>
            </a:r>
          </a:p>
          <a:p>
            <a:pPr marL="457200" lvl="0" indent="-457200">
              <a:spcBef>
                <a:spcPts val="1200"/>
              </a:spcBef>
              <a:buFont typeface="+mj-lt"/>
              <a:buAutoNum type="arabicParenR"/>
            </a:pPr>
            <a:r>
              <a:rPr lang="fr-FR" sz="2400" b="1" dirty="0">
                <a:solidFill>
                  <a:prstClr val="white"/>
                </a:solidFill>
                <a:latin typeface="Tahoma" panose="020B0604030504040204" pitchFamily="34" charset="0"/>
                <a:ea typeface="Tahoma" panose="020B0604030504040204" pitchFamily="34" charset="0"/>
                <a:cs typeface="Tahoma" panose="020B0604030504040204" pitchFamily="34" charset="0"/>
              </a:rPr>
              <a:t>Sous l’angle du Règlement général sur la protection des données [RGPD]</a:t>
            </a:r>
          </a:p>
          <a:p>
            <a:pPr marL="457200" lvl="0" indent="-457200">
              <a:spcBef>
                <a:spcPts val="1200"/>
              </a:spcBef>
              <a:buFont typeface="+mj-lt"/>
              <a:buAutoNum type="arabicParenR"/>
            </a:pPr>
            <a:r>
              <a:rPr lang="fr-FR" sz="2400" dirty="0">
                <a:solidFill>
                  <a:prstClr val="white"/>
                </a:solidFill>
                <a:latin typeface="Tahoma" panose="020B0604030504040204" pitchFamily="34" charset="0"/>
                <a:ea typeface="Tahoma" panose="020B0604030504040204" pitchFamily="34" charset="0"/>
                <a:cs typeface="Tahoma" panose="020B0604030504040204" pitchFamily="34" charset="0"/>
              </a:rPr>
              <a:t>Sous l’angle de la loi du 30 juillet 2018</a:t>
            </a:r>
          </a:p>
          <a:p>
            <a:pPr marL="457200" lvl="0" indent="-457200">
              <a:spcBef>
                <a:spcPts val="1200"/>
              </a:spcBef>
              <a:buFont typeface="+mj-lt"/>
              <a:buAutoNum type="arabicParenR"/>
            </a:pPr>
            <a:r>
              <a:rPr lang="fr-FR" sz="2400" dirty="0">
                <a:solidFill>
                  <a:prstClr val="white"/>
                </a:solidFill>
                <a:latin typeface="Tahoma" panose="020B0604030504040204" pitchFamily="34" charset="0"/>
                <a:ea typeface="Tahoma" panose="020B0604030504040204" pitchFamily="34" charset="0"/>
                <a:cs typeface="Tahoma" panose="020B0604030504040204" pitchFamily="34" charset="0"/>
              </a:rPr>
              <a:t>Sous l’angle de la loi du 22 août 2002 relative aux droits du patient</a:t>
            </a:r>
          </a:p>
          <a:p>
            <a:pPr marL="457200" lvl="0" indent="-457200">
              <a:spcBef>
                <a:spcPts val="1200"/>
              </a:spcBef>
              <a:buFont typeface="+mj-lt"/>
              <a:buAutoNum type="arabicParenR"/>
            </a:pPr>
            <a:r>
              <a:rPr lang="fr-FR" sz="2400" dirty="0">
                <a:solidFill>
                  <a:prstClr val="white"/>
                </a:solidFill>
                <a:latin typeface="Tahoma" panose="020B0604030504040204" pitchFamily="34" charset="0"/>
                <a:ea typeface="Tahoma" panose="020B0604030504040204" pitchFamily="34" charset="0"/>
                <a:cs typeface="Tahoma" panose="020B0604030504040204" pitchFamily="34" charset="0"/>
              </a:rPr>
              <a:t>Sous l’angle de la loi du 22 avril 2019 relative à la qualité des soins de santé </a:t>
            </a:r>
          </a:p>
          <a:p>
            <a:pPr marL="457200" indent="-457200">
              <a:spcBef>
                <a:spcPts val="1200"/>
              </a:spcBef>
              <a:buFont typeface="+mj-lt"/>
              <a:buAutoNum type="arabicParenR"/>
            </a:pPr>
            <a:r>
              <a:rPr lang="fr-FR" sz="2400" dirty="0">
                <a:solidFill>
                  <a:prstClr val="white"/>
                </a:solidFill>
                <a:latin typeface="Tahoma" panose="020B0604030504040204" pitchFamily="34" charset="0"/>
                <a:ea typeface="Tahoma" panose="020B0604030504040204" pitchFamily="34" charset="0"/>
                <a:cs typeface="Tahoma" panose="020B0604030504040204" pitchFamily="34" charset="0"/>
              </a:rPr>
              <a:t>Sous l’angle de la Directive 2011/24/UE relative à l’application des droits des patients en matière de soins de santé transfrontaliers</a:t>
            </a:r>
          </a:p>
          <a:p>
            <a:pPr marL="342900" lvl="0" indent="-342900">
              <a:spcBef>
                <a:spcPts val="1200"/>
              </a:spcBef>
              <a:buFont typeface="Wingdings" panose="05000000000000000000" pitchFamily="2" charset="2"/>
              <a:buChar char=""/>
            </a:pPr>
            <a:endParaRPr lang="fr-FR" sz="2000"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8136866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969696"/>
        </a:solidFill>
        <a:effectLst/>
      </p:bgPr>
    </p:bg>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BC53F6D2-EF14-9728-DAF3-22DC2F4BA666}"/>
              </a:ext>
            </a:extLst>
          </p:cNvPr>
          <p:cNvSpPr txBox="1"/>
          <p:nvPr/>
        </p:nvSpPr>
        <p:spPr>
          <a:xfrm>
            <a:off x="942121" y="797510"/>
            <a:ext cx="10048568" cy="5262979"/>
          </a:xfrm>
          <a:prstGeom prst="rect">
            <a:avLst/>
          </a:prstGeom>
          <a:solidFill>
            <a:srgbClr val="B2B2B2"/>
          </a:solidFill>
        </p:spPr>
        <p:txBody>
          <a:bodyPr wrap="square" rtlCol="0">
            <a:noAutofit/>
          </a:bodyPr>
          <a:lstStyle/>
          <a:p>
            <a:pPr marL="342900" lvl="0" indent="-342900" algn="just">
              <a:spcBef>
                <a:spcPts val="1200"/>
              </a:spcBef>
              <a:buFont typeface="Wingdings" panose="05000000000000000000" pitchFamily="2" charset="2"/>
              <a:buChar char=""/>
            </a:pPr>
            <a:r>
              <a:rPr lang="fr-BE" sz="2000" b="1" dirty="0">
                <a:solidFill>
                  <a:prstClr val="white"/>
                </a:solidFill>
                <a:latin typeface="Tahoma" panose="020B0604030504040204" pitchFamily="34" charset="0"/>
                <a:ea typeface="Tahoma" panose="020B0604030504040204" pitchFamily="34" charset="0"/>
                <a:cs typeface="Tahoma" panose="020B0604030504040204" pitchFamily="34" charset="0"/>
              </a:rPr>
              <a:t>Principe de la responsabilité du responsable du traitement (art. 24 RGPD)</a:t>
            </a:r>
          </a:p>
          <a:p>
            <a:pPr marL="342900" lvl="0" indent="-342900" algn="just">
              <a:spcBef>
                <a:spcPts val="1200"/>
              </a:spcBef>
              <a:buFont typeface="Wingdings" panose="05000000000000000000" pitchFamily="2" charset="2"/>
              <a:buChar char=""/>
            </a:pPr>
            <a:r>
              <a:rPr lang="fr-BE" sz="2000" b="1" dirty="0">
                <a:latin typeface="Tahoma" panose="020B0604030504040204" pitchFamily="34" charset="0"/>
                <a:ea typeface="Tahoma" panose="020B0604030504040204" pitchFamily="34" charset="0"/>
                <a:cs typeface="Tahoma" panose="020B0604030504040204" pitchFamily="34" charset="0"/>
              </a:rPr>
              <a:t>Privacy by design &amp; Privacy by default (art. 25 RGPD)</a:t>
            </a:r>
          </a:p>
          <a:p>
            <a:pPr marL="628650" lvl="0" indent="-342900">
              <a:spcBef>
                <a:spcPts val="1200"/>
              </a:spcBef>
              <a:buFont typeface="Wingdings" panose="05000000000000000000" pitchFamily="2" charset="2"/>
              <a:buChar char="v"/>
            </a:pPr>
            <a:r>
              <a:rPr lang="fr-FR" sz="2000" b="1" dirty="0">
                <a:solidFill>
                  <a:prstClr val="white"/>
                </a:solidFill>
                <a:latin typeface="Tahoma" panose="020B0604030504040204" pitchFamily="34" charset="0"/>
                <a:ea typeface="Tahoma" panose="020B0604030504040204" pitchFamily="34" charset="0"/>
                <a:cs typeface="Tahoma" panose="020B0604030504040204" pitchFamily="34" charset="0"/>
              </a:rPr>
              <a:t>Le responsable du traitement met en œuvre les mesures techniques et organisationnelles appropriées pour garantir que, par défaut, seules les données à caractère personnel qui sont nécessaires au regard de chaque finalité spécifique du traitement sont traitées. </a:t>
            </a:r>
          </a:p>
          <a:p>
            <a:pPr marL="628650" lvl="0" indent="-342900">
              <a:spcBef>
                <a:spcPts val="1200"/>
              </a:spcBef>
              <a:buFont typeface="Wingdings" panose="05000000000000000000" pitchFamily="2" charset="2"/>
              <a:buChar char="v"/>
            </a:pPr>
            <a:r>
              <a:rPr lang="fr-FR" sz="2000" b="1" dirty="0">
                <a:solidFill>
                  <a:prstClr val="white"/>
                </a:solidFill>
                <a:latin typeface="Tahoma" panose="020B0604030504040204" pitchFamily="34" charset="0"/>
                <a:ea typeface="Tahoma" panose="020B0604030504040204" pitchFamily="34" charset="0"/>
                <a:cs typeface="Tahoma" panose="020B0604030504040204" pitchFamily="34" charset="0"/>
              </a:rPr>
              <a:t>Cela s'applique à la quantité de données à caractère personnel collectées, à l'étendue de leur traitement, à leur durée de conservation et à leur accessibilité. </a:t>
            </a:r>
          </a:p>
          <a:p>
            <a:pPr marL="628650" lvl="0" indent="-342900">
              <a:spcBef>
                <a:spcPts val="1200"/>
              </a:spcBef>
              <a:buFont typeface="Wingdings" panose="05000000000000000000" pitchFamily="2" charset="2"/>
              <a:buChar char="v"/>
            </a:pPr>
            <a:r>
              <a:rPr lang="fr-FR" sz="2000" b="1" dirty="0">
                <a:solidFill>
                  <a:prstClr val="white"/>
                </a:solidFill>
                <a:latin typeface="Tahoma" panose="020B0604030504040204" pitchFamily="34" charset="0"/>
                <a:ea typeface="Tahoma" panose="020B0604030504040204" pitchFamily="34" charset="0"/>
                <a:cs typeface="Tahoma" panose="020B0604030504040204" pitchFamily="34" charset="0"/>
              </a:rPr>
              <a:t>En particulier, ces mesures garantissent que, par défaut, les données à caractère personnel ne sont pas rendues accessibles à un nombre indéterminé de personnes physiques sans l'intervention de la personne physique concernée.</a:t>
            </a:r>
          </a:p>
        </p:txBody>
      </p:sp>
    </p:spTree>
    <p:extLst>
      <p:ext uri="{BB962C8B-B14F-4D97-AF65-F5344CB8AC3E}">
        <p14:creationId xmlns:p14="http://schemas.microsoft.com/office/powerpoint/2010/main" val="28545181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969696"/>
        </a:solidFill>
        <a:effectLst/>
      </p:bgPr>
    </p:bg>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BC53F6D2-EF14-9728-DAF3-22DC2F4BA666}"/>
              </a:ext>
            </a:extLst>
          </p:cNvPr>
          <p:cNvSpPr txBox="1"/>
          <p:nvPr/>
        </p:nvSpPr>
        <p:spPr>
          <a:xfrm>
            <a:off x="942121" y="797510"/>
            <a:ext cx="10048568" cy="5262979"/>
          </a:xfrm>
          <a:prstGeom prst="rect">
            <a:avLst/>
          </a:prstGeom>
          <a:solidFill>
            <a:srgbClr val="B2B2B2"/>
          </a:solidFill>
        </p:spPr>
        <p:txBody>
          <a:bodyPr wrap="square" rtlCol="0">
            <a:noAutofit/>
          </a:bodyPr>
          <a:lstStyle/>
          <a:p>
            <a:pPr marL="342900" lvl="0" indent="-342900" algn="just">
              <a:spcBef>
                <a:spcPts val="1200"/>
              </a:spcBef>
              <a:buFont typeface="Wingdings" panose="05000000000000000000" pitchFamily="2" charset="2"/>
              <a:buChar char=""/>
            </a:pPr>
            <a:r>
              <a:rPr lang="fr-BE" sz="2000" b="1" dirty="0">
                <a:solidFill>
                  <a:prstClr val="white"/>
                </a:solidFill>
                <a:latin typeface="Tahoma" panose="020B0604030504040204" pitchFamily="34" charset="0"/>
                <a:ea typeface="Tahoma" panose="020B0604030504040204" pitchFamily="34" charset="0"/>
                <a:cs typeface="Tahoma" panose="020B0604030504040204" pitchFamily="34" charset="0"/>
              </a:rPr>
              <a:t>Traitement des données sur instructions (art. 28 &amp; 29 RGPD)</a:t>
            </a:r>
          </a:p>
          <a:p>
            <a:pPr marL="342900" indent="-342900" algn="just">
              <a:spcBef>
                <a:spcPts val="1200"/>
              </a:spcBef>
              <a:buFont typeface="Wingdings" panose="05000000000000000000" pitchFamily="2" charset="2"/>
              <a:buChar char=""/>
            </a:pPr>
            <a:r>
              <a:rPr lang="fr-BE" sz="2000" b="1" dirty="0">
                <a:solidFill>
                  <a:prstClr val="white"/>
                </a:solidFill>
                <a:latin typeface="Tahoma" panose="020B0604030504040204" pitchFamily="34" charset="0"/>
                <a:ea typeface="Tahoma" panose="020B0604030504040204" pitchFamily="34" charset="0"/>
                <a:cs typeface="Tahoma" panose="020B0604030504040204" pitchFamily="34" charset="0"/>
              </a:rPr>
              <a:t>Test de la compatibilité de l’accès (art. 5.1, b) RGPD)</a:t>
            </a:r>
          </a:p>
          <a:p>
            <a:pPr marL="342900" lvl="0" indent="-342900" algn="just">
              <a:spcBef>
                <a:spcPts val="1200"/>
              </a:spcBef>
              <a:buFont typeface="Wingdings" panose="05000000000000000000" pitchFamily="2" charset="2"/>
              <a:buChar char=""/>
            </a:pPr>
            <a:r>
              <a:rPr lang="fr-BE" sz="2000" b="1" dirty="0">
                <a:solidFill>
                  <a:prstClr val="white"/>
                </a:solidFill>
                <a:latin typeface="Tahoma" panose="020B0604030504040204" pitchFamily="34" charset="0"/>
                <a:ea typeface="Tahoma" panose="020B0604030504040204" pitchFamily="34" charset="0"/>
                <a:cs typeface="Tahoma" panose="020B0604030504040204" pitchFamily="34" charset="0"/>
              </a:rPr>
              <a:t>Mise en œuvre de mesures de sécurité appropriées </a:t>
            </a:r>
            <a:r>
              <a:rPr lang="fr-BE" sz="2000" dirty="0">
                <a:solidFill>
                  <a:prstClr val="white"/>
                </a:solidFill>
                <a:latin typeface="Tahoma" panose="020B0604030504040204" pitchFamily="34" charset="0"/>
                <a:ea typeface="Tahoma" panose="020B0604030504040204" pitchFamily="34" charset="0"/>
                <a:cs typeface="Tahoma" panose="020B0604030504040204" pitchFamily="34" charset="0"/>
              </a:rPr>
              <a:t>(art. 32 RGPD) (dont une politique des droits d’accès; cf. aussi loi du 30 juillet 2018, art. 9)):</a:t>
            </a:r>
          </a:p>
          <a:p>
            <a:pPr lvl="1">
              <a:spcBef>
                <a:spcPts val="1200"/>
              </a:spcBef>
            </a:pPr>
            <a:r>
              <a:rPr lang="fr-FR" sz="2000" i="1" dirty="0">
                <a:solidFill>
                  <a:prstClr val="white"/>
                </a:solidFill>
                <a:latin typeface="Tahoma" panose="020B0604030504040204" pitchFamily="34" charset="0"/>
                <a:ea typeface="Tahoma" panose="020B0604030504040204" pitchFamily="34" charset="0"/>
                <a:cs typeface="Tahoma" panose="020B0604030504040204" pitchFamily="34" charset="0"/>
              </a:rPr>
              <a:t>Le responsable du traitement et le sous-traitant prennent des mesures afin de garantir que toute personne physique agissant sous l'autorité du responsable du traitement ou sous celle du sous-traitant, qui a accès à des données à caractère personnel, ne les traite pas, excepté sur instruction du responsable du traitement, à moins d'y être obligée par le droit de l'Union ou le droit d'un État membre</a:t>
            </a:r>
            <a:endParaRPr lang="fr-BE" sz="2000" i="1" dirty="0">
              <a:solidFill>
                <a:prstClr val="white"/>
              </a:solidFill>
              <a:latin typeface="Tahoma" panose="020B0604030504040204" pitchFamily="34" charset="0"/>
              <a:ea typeface="Tahoma" panose="020B0604030504040204" pitchFamily="34" charset="0"/>
              <a:cs typeface="Tahoma" panose="020B0604030504040204" pitchFamily="34" charset="0"/>
            </a:endParaRPr>
          </a:p>
          <a:p>
            <a:pPr marL="342900" lvl="0" indent="-342900" algn="just">
              <a:spcBef>
                <a:spcPts val="1200"/>
              </a:spcBef>
              <a:buFont typeface="Wingdings" panose="05000000000000000000" pitchFamily="2" charset="2"/>
              <a:buChar char=""/>
            </a:pPr>
            <a:r>
              <a:rPr lang="fr-BE" sz="2000" b="1" dirty="0">
                <a:solidFill>
                  <a:prstClr val="white"/>
                </a:solidFill>
                <a:latin typeface="Tahoma" panose="020B0604030504040204" pitchFamily="34" charset="0"/>
                <a:ea typeface="Tahoma" panose="020B0604030504040204" pitchFamily="34" charset="0"/>
                <a:cs typeface="Tahoma" panose="020B0604030504040204" pitchFamily="34" charset="0"/>
              </a:rPr>
              <a:t>Réexamen régulier de l’efficacité des mesures de sécurité</a:t>
            </a:r>
          </a:p>
          <a:p>
            <a:pPr marL="342900" lvl="0" indent="-342900" algn="just">
              <a:spcBef>
                <a:spcPts val="1200"/>
              </a:spcBef>
              <a:buFont typeface="Wingdings" panose="05000000000000000000" pitchFamily="2" charset="2"/>
              <a:buChar char=""/>
            </a:pPr>
            <a:r>
              <a:rPr lang="fr-BE" sz="2000" b="1" dirty="0">
                <a:solidFill>
                  <a:prstClr val="white"/>
                </a:solidFill>
                <a:latin typeface="Tahoma" panose="020B0604030504040204" pitchFamily="34" charset="0"/>
                <a:ea typeface="Tahoma" panose="020B0604030504040204" pitchFamily="34" charset="0"/>
                <a:cs typeface="Tahoma" panose="020B0604030504040204" pitchFamily="34" charset="0"/>
              </a:rPr>
              <a:t>Obligation de notifier les violations de données à l’APD (art. 33 RGPD)</a:t>
            </a:r>
          </a:p>
          <a:p>
            <a:pPr marL="342900" lvl="0" indent="-342900" algn="just">
              <a:spcBef>
                <a:spcPts val="1200"/>
              </a:spcBef>
              <a:buFont typeface="Wingdings" panose="05000000000000000000" pitchFamily="2" charset="2"/>
              <a:buChar char=""/>
            </a:pPr>
            <a:r>
              <a:rPr lang="fr-BE" sz="2000" b="1" dirty="0">
                <a:solidFill>
                  <a:prstClr val="white"/>
                </a:solidFill>
                <a:latin typeface="Tahoma" panose="020B0604030504040204" pitchFamily="34" charset="0"/>
                <a:ea typeface="Tahoma" panose="020B0604030504040204" pitchFamily="34" charset="0"/>
                <a:cs typeface="Tahoma" panose="020B0604030504040204" pitchFamily="34" charset="0"/>
              </a:rPr>
              <a:t>Obligation de notifier les violations de données à la personne concernée (art. 34 RGPD)</a:t>
            </a:r>
          </a:p>
          <a:p>
            <a:pPr lvl="0" algn="just">
              <a:spcBef>
                <a:spcPts val="1200"/>
              </a:spcBef>
            </a:pPr>
            <a:endParaRPr lang="fr-FR" sz="2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7797296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15B1AA1-51B3-1232-1067-CD8F494AB2B7}"/>
              </a:ext>
            </a:extLst>
          </p:cNvPr>
          <p:cNvSpPr/>
          <p:nvPr/>
        </p:nvSpPr>
        <p:spPr>
          <a:xfrm>
            <a:off x="5947880" y="4830624"/>
            <a:ext cx="4191000" cy="104262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1" name="ZoneTexte 30">
            <a:extLst>
              <a:ext uri="{FF2B5EF4-FFF2-40B4-BE49-F238E27FC236}">
                <a16:creationId xmlns:a16="http://schemas.microsoft.com/office/drawing/2014/main" id="{38DB9E1C-5256-5A6A-6CFE-9A9E6E683241}"/>
              </a:ext>
            </a:extLst>
          </p:cNvPr>
          <p:cNvSpPr txBox="1"/>
          <p:nvPr/>
        </p:nvSpPr>
        <p:spPr>
          <a:xfrm>
            <a:off x="5974817" y="4766478"/>
            <a:ext cx="4190999" cy="1107996"/>
          </a:xfrm>
          <a:prstGeom prst="rect">
            <a:avLst/>
          </a:prstGeom>
          <a:noFill/>
        </p:spPr>
        <p:txBody>
          <a:bodyPr wrap="square" rtlCol="0">
            <a:spAutoFit/>
          </a:bodyPr>
          <a:lstStyle/>
          <a:p>
            <a:pPr algn="ctr"/>
            <a:r>
              <a:rPr lang="fr-BE" sz="2200" b="1" dirty="0">
                <a:solidFill>
                  <a:schemeClr val="bg1"/>
                </a:solidFill>
              </a:rPr>
              <a:t>Conformité à des conditions posées par le responsable du traitement?</a:t>
            </a:r>
            <a:endParaRPr lang="fr-FR" sz="2200" b="1" dirty="0">
              <a:solidFill>
                <a:schemeClr val="bg1"/>
              </a:solidFill>
            </a:endParaRPr>
          </a:p>
        </p:txBody>
      </p:sp>
      <p:sp>
        <p:nvSpPr>
          <p:cNvPr id="34" name="Rectangle 33">
            <a:extLst>
              <a:ext uri="{FF2B5EF4-FFF2-40B4-BE49-F238E27FC236}">
                <a16:creationId xmlns:a16="http://schemas.microsoft.com/office/drawing/2014/main" id="{69EA4734-097C-B819-4899-49C6E269EC91}"/>
              </a:ext>
            </a:extLst>
          </p:cNvPr>
          <p:cNvSpPr/>
          <p:nvPr/>
        </p:nvSpPr>
        <p:spPr>
          <a:xfrm>
            <a:off x="5946241" y="783332"/>
            <a:ext cx="4191000" cy="60007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nvGrpSpPr>
          <p:cNvPr id="17" name="Groupe 16">
            <a:extLst>
              <a:ext uri="{FF2B5EF4-FFF2-40B4-BE49-F238E27FC236}">
                <a16:creationId xmlns:a16="http://schemas.microsoft.com/office/drawing/2014/main" id="{DC0FEDF3-B44B-DEB4-16F4-4D575C03F24B}"/>
              </a:ext>
            </a:extLst>
          </p:cNvPr>
          <p:cNvGrpSpPr/>
          <p:nvPr/>
        </p:nvGrpSpPr>
        <p:grpSpPr>
          <a:xfrm>
            <a:off x="2614950" y="2782749"/>
            <a:ext cx="2198637" cy="2047875"/>
            <a:chOff x="467544" y="1684982"/>
            <a:chExt cx="2198637" cy="2047875"/>
          </a:xfrm>
        </p:grpSpPr>
        <p:sp>
          <p:nvSpPr>
            <p:cNvPr id="18" name="Rectangle 17">
              <a:extLst>
                <a:ext uri="{FF2B5EF4-FFF2-40B4-BE49-F238E27FC236}">
                  <a16:creationId xmlns:a16="http://schemas.microsoft.com/office/drawing/2014/main" id="{5066B36E-5928-BDC5-F290-D81A03A2DDBB}"/>
                </a:ext>
              </a:extLst>
            </p:cNvPr>
            <p:cNvSpPr/>
            <p:nvPr/>
          </p:nvSpPr>
          <p:spPr>
            <a:xfrm>
              <a:off x="467544" y="1684982"/>
              <a:ext cx="2190750" cy="204787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ln w="0"/>
                <a:solidFill>
                  <a:schemeClr val="tx1"/>
                </a:solidFill>
                <a:effectLst>
                  <a:outerShdw blurRad="38100" dist="19050" dir="2700000" algn="tl" rotWithShape="0">
                    <a:schemeClr val="dk1">
                      <a:alpha val="40000"/>
                    </a:schemeClr>
                  </a:outerShdw>
                </a:effectLst>
              </a:endParaRPr>
            </a:p>
          </p:txBody>
        </p:sp>
        <p:sp>
          <p:nvSpPr>
            <p:cNvPr id="19" name="ZoneTexte 18">
              <a:extLst>
                <a:ext uri="{FF2B5EF4-FFF2-40B4-BE49-F238E27FC236}">
                  <a16:creationId xmlns:a16="http://schemas.microsoft.com/office/drawing/2014/main" id="{14142603-B9B2-64AE-5018-18E1D1C5BF89}"/>
                </a:ext>
              </a:extLst>
            </p:cNvPr>
            <p:cNvSpPr txBox="1"/>
            <p:nvPr/>
          </p:nvSpPr>
          <p:spPr>
            <a:xfrm>
              <a:off x="475431" y="2478086"/>
              <a:ext cx="2190750" cy="830997"/>
            </a:xfrm>
            <a:prstGeom prst="rect">
              <a:avLst/>
            </a:prstGeom>
            <a:noFill/>
          </p:spPr>
          <p:txBody>
            <a:bodyPr wrap="square" rtlCol="0">
              <a:spAutoFit/>
            </a:bodyPr>
            <a:lstStyle/>
            <a:p>
              <a:pPr algn="ctr"/>
              <a:r>
                <a:rPr lang="fr-BE" sz="2400" b="1" dirty="0">
                  <a:solidFill>
                    <a:schemeClr val="bg1"/>
                  </a:solidFill>
                </a:rPr>
                <a:t>Responsable du traitement</a:t>
              </a:r>
              <a:endParaRPr lang="fr-FR" sz="2400" b="1" dirty="0">
                <a:solidFill>
                  <a:schemeClr val="bg1"/>
                </a:solidFill>
              </a:endParaRPr>
            </a:p>
          </p:txBody>
        </p:sp>
      </p:grpSp>
      <p:cxnSp>
        <p:nvCxnSpPr>
          <p:cNvPr id="20" name="Connecteur droit avec flèche 19">
            <a:extLst>
              <a:ext uri="{FF2B5EF4-FFF2-40B4-BE49-F238E27FC236}">
                <a16:creationId xmlns:a16="http://schemas.microsoft.com/office/drawing/2014/main" id="{C0E48552-8C53-9E2C-1013-CED57D8FAB46}"/>
              </a:ext>
            </a:extLst>
          </p:cNvPr>
          <p:cNvCxnSpPr>
            <a:cxnSpLocks/>
            <a:stCxn id="19" idx="3"/>
            <a:endCxn id="28" idx="1"/>
          </p:cNvCxnSpPr>
          <p:nvPr/>
        </p:nvCxnSpPr>
        <p:spPr>
          <a:xfrm flipV="1">
            <a:off x="4813587" y="2092956"/>
            <a:ext cx="1132655" cy="189839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1" name="Connecteur droit avec flèche 20">
            <a:extLst>
              <a:ext uri="{FF2B5EF4-FFF2-40B4-BE49-F238E27FC236}">
                <a16:creationId xmlns:a16="http://schemas.microsoft.com/office/drawing/2014/main" id="{00518FD1-8F21-76D2-E1B3-EF936E63087E}"/>
              </a:ext>
            </a:extLst>
          </p:cNvPr>
          <p:cNvCxnSpPr>
            <a:cxnSpLocks/>
            <a:stCxn id="19" idx="3"/>
            <a:endCxn id="29" idx="1"/>
          </p:cNvCxnSpPr>
          <p:nvPr/>
        </p:nvCxnSpPr>
        <p:spPr>
          <a:xfrm flipV="1">
            <a:off x="4813587" y="3169516"/>
            <a:ext cx="1142179" cy="82183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2" name="Connecteur droit avec flèche 21">
            <a:extLst>
              <a:ext uri="{FF2B5EF4-FFF2-40B4-BE49-F238E27FC236}">
                <a16:creationId xmlns:a16="http://schemas.microsoft.com/office/drawing/2014/main" id="{1D9B02A7-D7E3-87CC-C4BA-0D0668AAF739}"/>
              </a:ext>
            </a:extLst>
          </p:cNvPr>
          <p:cNvCxnSpPr>
            <a:cxnSpLocks/>
            <a:stCxn id="19" idx="3"/>
            <a:endCxn id="27" idx="1"/>
          </p:cNvCxnSpPr>
          <p:nvPr/>
        </p:nvCxnSpPr>
        <p:spPr>
          <a:xfrm>
            <a:off x="4813587" y="3991352"/>
            <a:ext cx="1134293" cy="16188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3" name="Connecteur droit avec flèche 22">
            <a:extLst>
              <a:ext uri="{FF2B5EF4-FFF2-40B4-BE49-F238E27FC236}">
                <a16:creationId xmlns:a16="http://schemas.microsoft.com/office/drawing/2014/main" id="{9674F06E-DF5A-2CCC-63C7-47C17574F8FB}"/>
              </a:ext>
            </a:extLst>
          </p:cNvPr>
          <p:cNvCxnSpPr>
            <a:cxnSpLocks/>
            <a:stCxn id="19" idx="3"/>
            <a:endCxn id="26" idx="1"/>
          </p:cNvCxnSpPr>
          <p:nvPr/>
        </p:nvCxnSpPr>
        <p:spPr>
          <a:xfrm>
            <a:off x="4813587" y="3991352"/>
            <a:ext cx="1134293" cy="136058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4" name="Rectangle 23">
            <a:extLst>
              <a:ext uri="{FF2B5EF4-FFF2-40B4-BE49-F238E27FC236}">
                <a16:creationId xmlns:a16="http://schemas.microsoft.com/office/drawing/2014/main" id="{6B58CC4C-30DF-8B93-5918-56A28C9A009B}"/>
              </a:ext>
            </a:extLst>
          </p:cNvPr>
          <p:cNvSpPr/>
          <p:nvPr/>
        </p:nvSpPr>
        <p:spPr>
          <a:xfrm>
            <a:off x="5947880" y="1788329"/>
            <a:ext cx="4191000" cy="60007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5" name="Rectangle 24">
            <a:extLst>
              <a:ext uri="{FF2B5EF4-FFF2-40B4-BE49-F238E27FC236}">
                <a16:creationId xmlns:a16="http://schemas.microsoft.com/office/drawing/2014/main" id="{E6DC4C32-88BF-F7F9-4838-4059CB0FAD7A}"/>
              </a:ext>
            </a:extLst>
          </p:cNvPr>
          <p:cNvSpPr/>
          <p:nvPr/>
        </p:nvSpPr>
        <p:spPr>
          <a:xfrm>
            <a:off x="5947880" y="2852276"/>
            <a:ext cx="4191000" cy="60007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7" name="Rectangle 26">
            <a:extLst>
              <a:ext uri="{FF2B5EF4-FFF2-40B4-BE49-F238E27FC236}">
                <a16:creationId xmlns:a16="http://schemas.microsoft.com/office/drawing/2014/main" id="{25E52748-280B-1C6F-757F-4B1F59A9446B}"/>
              </a:ext>
            </a:extLst>
          </p:cNvPr>
          <p:cNvSpPr/>
          <p:nvPr/>
        </p:nvSpPr>
        <p:spPr>
          <a:xfrm>
            <a:off x="5947880" y="3853195"/>
            <a:ext cx="4191000" cy="60007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8" name="ZoneTexte 27">
            <a:extLst>
              <a:ext uri="{FF2B5EF4-FFF2-40B4-BE49-F238E27FC236}">
                <a16:creationId xmlns:a16="http://schemas.microsoft.com/office/drawing/2014/main" id="{C606E454-604B-473F-DB30-11EC75C26621}"/>
              </a:ext>
            </a:extLst>
          </p:cNvPr>
          <p:cNvSpPr txBox="1"/>
          <p:nvPr/>
        </p:nvSpPr>
        <p:spPr>
          <a:xfrm>
            <a:off x="5946242" y="1862123"/>
            <a:ext cx="4190999" cy="461665"/>
          </a:xfrm>
          <a:prstGeom prst="rect">
            <a:avLst/>
          </a:prstGeom>
          <a:noFill/>
        </p:spPr>
        <p:txBody>
          <a:bodyPr wrap="square" rtlCol="0">
            <a:spAutoFit/>
          </a:bodyPr>
          <a:lstStyle/>
          <a:p>
            <a:pPr algn="ctr"/>
            <a:r>
              <a:rPr lang="fr-BE" sz="2400" b="1" dirty="0">
                <a:solidFill>
                  <a:schemeClr val="bg1"/>
                </a:solidFill>
              </a:rPr>
              <a:t>Test de compatibilité</a:t>
            </a:r>
            <a:endParaRPr lang="fr-FR" sz="2400" b="1" dirty="0">
              <a:solidFill>
                <a:schemeClr val="bg1"/>
              </a:solidFill>
            </a:endParaRPr>
          </a:p>
        </p:txBody>
      </p:sp>
      <p:sp>
        <p:nvSpPr>
          <p:cNvPr id="29" name="ZoneTexte 28">
            <a:extLst>
              <a:ext uri="{FF2B5EF4-FFF2-40B4-BE49-F238E27FC236}">
                <a16:creationId xmlns:a16="http://schemas.microsoft.com/office/drawing/2014/main" id="{BD60C408-9D1B-2C6C-1DA3-01781566E846}"/>
              </a:ext>
            </a:extLst>
          </p:cNvPr>
          <p:cNvSpPr txBox="1"/>
          <p:nvPr/>
        </p:nvSpPr>
        <p:spPr>
          <a:xfrm>
            <a:off x="5955766" y="2938683"/>
            <a:ext cx="4190999" cy="461665"/>
          </a:xfrm>
          <a:prstGeom prst="rect">
            <a:avLst/>
          </a:prstGeom>
          <a:noFill/>
        </p:spPr>
        <p:txBody>
          <a:bodyPr wrap="square" rtlCol="0">
            <a:spAutoFit/>
          </a:bodyPr>
          <a:lstStyle/>
          <a:p>
            <a:pPr algn="ctr"/>
            <a:r>
              <a:rPr lang="fr-BE" sz="2400" b="1" dirty="0">
                <a:solidFill>
                  <a:schemeClr val="bg1"/>
                </a:solidFill>
              </a:rPr>
              <a:t>Conformité avec art. 89?</a:t>
            </a:r>
            <a:endParaRPr lang="fr-FR" sz="2400" b="1" dirty="0">
              <a:solidFill>
                <a:schemeClr val="bg1"/>
              </a:solidFill>
            </a:endParaRPr>
          </a:p>
        </p:txBody>
      </p:sp>
      <p:sp>
        <p:nvSpPr>
          <p:cNvPr id="30" name="ZoneTexte 29">
            <a:extLst>
              <a:ext uri="{FF2B5EF4-FFF2-40B4-BE49-F238E27FC236}">
                <a16:creationId xmlns:a16="http://schemas.microsoft.com/office/drawing/2014/main" id="{CD303ED3-764D-0B36-AFF9-2225E385984A}"/>
              </a:ext>
            </a:extLst>
          </p:cNvPr>
          <p:cNvSpPr txBox="1"/>
          <p:nvPr/>
        </p:nvSpPr>
        <p:spPr>
          <a:xfrm>
            <a:off x="5974817" y="3782080"/>
            <a:ext cx="4190999" cy="769441"/>
          </a:xfrm>
          <a:prstGeom prst="rect">
            <a:avLst/>
          </a:prstGeom>
          <a:noFill/>
        </p:spPr>
        <p:txBody>
          <a:bodyPr wrap="square" rtlCol="0">
            <a:spAutoFit/>
          </a:bodyPr>
          <a:lstStyle/>
          <a:p>
            <a:pPr algn="ctr"/>
            <a:r>
              <a:rPr lang="fr-BE" sz="2200" b="1" dirty="0">
                <a:solidFill>
                  <a:schemeClr val="bg1"/>
                </a:solidFill>
              </a:rPr>
              <a:t>Conformité avec conditions légales spécifiques?</a:t>
            </a:r>
            <a:endParaRPr lang="fr-FR" sz="2200" b="1" dirty="0">
              <a:solidFill>
                <a:schemeClr val="bg1"/>
              </a:solidFill>
            </a:endParaRPr>
          </a:p>
        </p:txBody>
      </p:sp>
      <p:sp>
        <p:nvSpPr>
          <p:cNvPr id="32" name="Ellipse 31">
            <a:extLst>
              <a:ext uri="{FF2B5EF4-FFF2-40B4-BE49-F238E27FC236}">
                <a16:creationId xmlns:a16="http://schemas.microsoft.com/office/drawing/2014/main" id="{769F90C3-D1AC-9D2C-EBAF-49C6FBE73C8E}"/>
              </a:ext>
            </a:extLst>
          </p:cNvPr>
          <p:cNvSpPr/>
          <p:nvPr/>
        </p:nvSpPr>
        <p:spPr>
          <a:xfrm>
            <a:off x="2514937" y="1242007"/>
            <a:ext cx="2390775" cy="120831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
        <p:nvSpPr>
          <p:cNvPr id="33" name="ZoneTexte 32">
            <a:extLst>
              <a:ext uri="{FF2B5EF4-FFF2-40B4-BE49-F238E27FC236}">
                <a16:creationId xmlns:a16="http://schemas.microsoft.com/office/drawing/2014/main" id="{CE4A4C38-0AE7-6F23-4C90-80421C20CF52}"/>
              </a:ext>
            </a:extLst>
          </p:cNvPr>
          <p:cNvSpPr txBox="1"/>
          <p:nvPr/>
        </p:nvSpPr>
        <p:spPr>
          <a:xfrm>
            <a:off x="2937162" y="1472486"/>
            <a:ext cx="1562100" cy="707886"/>
          </a:xfrm>
          <a:prstGeom prst="rect">
            <a:avLst/>
          </a:prstGeom>
          <a:noFill/>
        </p:spPr>
        <p:txBody>
          <a:bodyPr wrap="square" rtlCol="0">
            <a:spAutoFit/>
          </a:bodyPr>
          <a:lstStyle/>
          <a:p>
            <a:pPr algn="ctr"/>
            <a:r>
              <a:rPr lang="fr-BE" sz="2000" b="1" dirty="0">
                <a:solidFill>
                  <a:schemeClr val="bg1"/>
                </a:solidFill>
              </a:rPr>
              <a:t>Rôle du patient?</a:t>
            </a:r>
            <a:endParaRPr lang="fr-FR" sz="2000" b="1" dirty="0">
              <a:solidFill>
                <a:schemeClr val="bg1"/>
              </a:solidFill>
            </a:endParaRPr>
          </a:p>
        </p:txBody>
      </p:sp>
      <p:sp>
        <p:nvSpPr>
          <p:cNvPr id="35" name="ZoneTexte 34">
            <a:extLst>
              <a:ext uri="{FF2B5EF4-FFF2-40B4-BE49-F238E27FC236}">
                <a16:creationId xmlns:a16="http://schemas.microsoft.com/office/drawing/2014/main" id="{B69F2DC5-0D81-C282-AEB7-35F6FA1A81D3}"/>
              </a:ext>
            </a:extLst>
          </p:cNvPr>
          <p:cNvSpPr txBox="1"/>
          <p:nvPr/>
        </p:nvSpPr>
        <p:spPr>
          <a:xfrm>
            <a:off x="5974817" y="847514"/>
            <a:ext cx="4190999" cy="461665"/>
          </a:xfrm>
          <a:prstGeom prst="rect">
            <a:avLst/>
          </a:prstGeom>
          <a:noFill/>
        </p:spPr>
        <p:txBody>
          <a:bodyPr wrap="square" rtlCol="0">
            <a:spAutoFit/>
          </a:bodyPr>
          <a:lstStyle/>
          <a:p>
            <a:pPr algn="ctr"/>
            <a:r>
              <a:rPr lang="fr-BE" sz="2400" b="1" dirty="0">
                <a:solidFill>
                  <a:schemeClr val="bg1"/>
                </a:solidFill>
              </a:rPr>
              <a:t>Conformité aux instructions?</a:t>
            </a:r>
            <a:endParaRPr lang="fr-FR" sz="2400" b="1" dirty="0">
              <a:solidFill>
                <a:schemeClr val="bg1"/>
              </a:solidFill>
            </a:endParaRPr>
          </a:p>
        </p:txBody>
      </p:sp>
      <p:cxnSp>
        <p:nvCxnSpPr>
          <p:cNvPr id="36" name="Connecteur droit avec flèche 35">
            <a:extLst>
              <a:ext uri="{FF2B5EF4-FFF2-40B4-BE49-F238E27FC236}">
                <a16:creationId xmlns:a16="http://schemas.microsoft.com/office/drawing/2014/main" id="{DF476D48-D3E1-3B32-2387-9A739F2406C9}"/>
              </a:ext>
            </a:extLst>
          </p:cNvPr>
          <p:cNvCxnSpPr>
            <a:cxnSpLocks/>
            <a:stCxn id="19" idx="3"/>
          </p:cNvCxnSpPr>
          <p:nvPr/>
        </p:nvCxnSpPr>
        <p:spPr>
          <a:xfrm flipV="1">
            <a:off x="4813587" y="1078346"/>
            <a:ext cx="1108842" cy="291300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072204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e 16">
            <a:extLst>
              <a:ext uri="{FF2B5EF4-FFF2-40B4-BE49-F238E27FC236}">
                <a16:creationId xmlns:a16="http://schemas.microsoft.com/office/drawing/2014/main" id="{DC0FEDF3-B44B-DEB4-16F4-4D575C03F24B}"/>
              </a:ext>
            </a:extLst>
          </p:cNvPr>
          <p:cNvGrpSpPr/>
          <p:nvPr/>
        </p:nvGrpSpPr>
        <p:grpSpPr>
          <a:xfrm>
            <a:off x="2614950" y="2782749"/>
            <a:ext cx="2198637" cy="2047875"/>
            <a:chOff x="467544" y="1684982"/>
            <a:chExt cx="2198637" cy="2047875"/>
          </a:xfrm>
        </p:grpSpPr>
        <p:sp>
          <p:nvSpPr>
            <p:cNvPr id="18" name="Rectangle 17">
              <a:extLst>
                <a:ext uri="{FF2B5EF4-FFF2-40B4-BE49-F238E27FC236}">
                  <a16:creationId xmlns:a16="http://schemas.microsoft.com/office/drawing/2014/main" id="{5066B36E-5928-BDC5-F290-D81A03A2DDBB}"/>
                </a:ext>
              </a:extLst>
            </p:cNvPr>
            <p:cNvSpPr/>
            <p:nvPr/>
          </p:nvSpPr>
          <p:spPr>
            <a:xfrm>
              <a:off x="467544" y="1684982"/>
              <a:ext cx="2190750" cy="204787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ln w="0"/>
                <a:solidFill>
                  <a:schemeClr val="tx1"/>
                </a:solidFill>
                <a:effectLst>
                  <a:outerShdw blurRad="38100" dist="19050" dir="2700000" algn="tl" rotWithShape="0">
                    <a:schemeClr val="dk1">
                      <a:alpha val="40000"/>
                    </a:schemeClr>
                  </a:outerShdw>
                </a:effectLst>
              </a:endParaRPr>
            </a:p>
          </p:txBody>
        </p:sp>
        <p:sp>
          <p:nvSpPr>
            <p:cNvPr id="19" name="ZoneTexte 18">
              <a:extLst>
                <a:ext uri="{FF2B5EF4-FFF2-40B4-BE49-F238E27FC236}">
                  <a16:creationId xmlns:a16="http://schemas.microsoft.com/office/drawing/2014/main" id="{14142603-B9B2-64AE-5018-18E1D1C5BF89}"/>
                </a:ext>
              </a:extLst>
            </p:cNvPr>
            <p:cNvSpPr txBox="1"/>
            <p:nvPr/>
          </p:nvSpPr>
          <p:spPr>
            <a:xfrm>
              <a:off x="475431" y="2478086"/>
              <a:ext cx="2190750" cy="461665"/>
            </a:xfrm>
            <a:prstGeom prst="rect">
              <a:avLst/>
            </a:prstGeom>
            <a:noFill/>
          </p:spPr>
          <p:txBody>
            <a:bodyPr wrap="square" rtlCol="0">
              <a:spAutoFit/>
            </a:bodyPr>
            <a:lstStyle/>
            <a:p>
              <a:pPr algn="ctr"/>
              <a:r>
                <a:rPr lang="fr-BE" sz="2400" b="1" dirty="0">
                  <a:solidFill>
                    <a:schemeClr val="bg1"/>
                  </a:solidFill>
                </a:rPr>
                <a:t>Sous-traitant</a:t>
              </a:r>
              <a:endParaRPr lang="fr-FR" sz="2400" b="1" dirty="0">
                <a:solidFill>
                  <a:schemeClr val="bg1"/>
                </a:solidFill>
              </a:endParaRPr>
            </a:p>
          </p:txBody>
        </p:sp>
      </p:grpSp>
      <p:cxnSp>
        <p:nvCxnSpPr>
          <p:cNvPr id="20" name="Connecteur droit avec flèche 19">
            <a:extLst>
              <a:ext uri="{FF2B5EF4-FFF2-40B4-BE49-F238E27FC236}">
                <a16:creationId xmlns:a16="http://schemas.microsoft.com/office/drawing/2014/main" id="{C0E48552-8C53-9E2C-1013-CED57D8FAB46}"/>
              </a:ext>
            </a:extLst>
          </p:cNvPr>
          <p:cNvCxnSpPr>
            <a:cxnSpLocks/>
            <a:stCxn id="19" idx="3"/>
            <a:endCxn id="28" idx="1"/>
          </p:cNvCxnSpPr>
          <p:nvPr/>
        </p:nvCxnSpPr>
        <p:spPr>
          <a:xfrm flipV="1">
            <a:off x="4813587" y="2092956"/>
            <a:ext cx="1132655" cy="171373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1" name="Connecteur droit avec flèche 20">
            <a:extLst>
              <a:ext uri="{FF2B5EF4-FFF2-40B4-BE49-F238E27FC236}">
                <a16:creationId xmlns:a16="http://schemas.microsoft.com/office/drawing/2014/main" id="{00518FD1-8F21-76D2-E1B3-EF936E63087E}"/>
              </a:ext>
            </a:extLst>
          </p:cNvPr>
          <p:cNvCxnSpPr>
            <a:cxnSpLocks/>
            <a:stCxn id="19" idx="3"/>
            <a:endCxn id="29" idx="1"/>
          </p:cNvCxnSpPr>
          <p:nvPr/>
        </p:nvCxnSpPr>
        <p:spPr>
          <a:xfrm flipV="1">
            <a:off x="4813587" y="3169516"/>
            <a:ext cx="1142179" cy="63717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2" name="Connecteur droit avec flèche 21">
            <a:extLst>
              <a:ext uri="{FF2B5EF4-FFF2-40B4-BE49-F238E27FC236}">
                <a16:creationId xmlns:a16="http://schemas.microsoft.com/office/drawing/2014/main" id="{1D9B02A7-D7E3-87CC-C4BA-0D0668AAF739}"/>
              </a:ext>
            </a:extLst>
          </p:cNvPr>
          <p:cNvCxnSpPr>
            <a:cxnSpLocks/>
            <a:stCxn id="19" idx="3"/>
            <a:endCxn id="27" idx="1"/>
          </p:cNvCxnSpPr>
          <p:nvPr/>
        </p:nvCxnSpPr>
        <p:spPr>
          <a:xfrm>
            <a:off x="4813587" y="3806686"/>
            <a:ext cx="1134293" cy="34654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3" name="Connecteur droit avec flèche 22">
            <a:extLst>
              <a:ext uri="{FF2B5EF4-FFF2-40B4-BE49-F238E27FC236}">
                <a16:creationId xmlns:a16="http://schemas.microsoft.com/office/drawing/2014/main" id="{9674F06E-DF5A-2CCC-63C7-47C17574F8FB}"/>
              </a:ext>
            </a:extLst>
          </p:cNvPr>
          <p:cNvCxnSpPr>
            <a:cxnSpLocks/>
            <a:stCxn id="19" idx="3"/>
            <a:endCxn id="26" idx="1"/>
          </p:cNvCxnSpPr>
          <p:nvPr/>
        </p:nvCxnSpPr>
        <p:spPr>
          <a:xfrm>
            <a:off x="4813587" y="3806686"/>
            <a:ext cx="1134293" cy="153108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4" name="Rectangle 23">
            <a:extLst>
              <a:ext uri="{FF2B5EF4-FFF2-40B4-BE49-F238E27FC236}">
                <a16:creationId xmlns:a16="http://schemas.microsoft.com/office/drawing/2014/main" id="{6B58CC4C-30DF-8B93-5918-56A28C9A009B}"/>
              </a:ext>
            </a:extLst>
          </p:cNvPr>
          <p:cNvSpPr/>
          <p:nvPr/>
        </p:nvSpPr>
        <p:spPr>
          <a:xfrm>
            <a:off x="5947880" y="1788329"/>
            <a:ext cx="4191000" cy="60007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5" name="Rectangle 24">
            <a:extLst>
              <a:ext uri="{FF2B5EF4-FFF2-40B4-BE49-F238E27FC236}">
                <a16:creationId xmlns:a16="http://schemas.microsoft.com/office/drawing/2014/main" id="{E6DC4C32-88BF-F7F9-4838-4059CB0FAD7A}"/>
              </a:ext>
            </a:extLst>
          </p:cNvPr>
          <p:cNvSpPr/>
          <p:nvPr/>
        </p:nvSpPr>
        <p:spPr>
          <a:xfrm>
            <a:off x="5947880" y="2852276"/>
            <a:ext cx="4191000" cy="60007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6" name="Rectangle 25">
            <a:extLst>
              <a:ext uri="{FF2B5EF4-FFF2-40B4-BE49-F238E27FC236}">
                <a16:creationId xmlns:a16="http://schemas.microsoft.com/office/drawing/2014/main" id="{815B1AA1-51B3-1232-1067-CD8F494AB2B7}"/>
              </a:ext>
            </a:extLst>
          </p:cNvPr>
          <p:cNvSpPr/>
          <p:nvPr/>
        </p:nvSpPr>
        <p:spPr>
          <a:xfrm>
            <a:off x="5947880" y="4830624"/>
            <a:ext cx="4191000" cy="101428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7" name="Rectangle 26">
            <a:extLst>
              <a:ext uri="{FF2B5EF4-FFF2-40B4-BE49-F238E27FC236}">
                <a16:creationId xmlns:a16="http://schemas.microsoft.com/office/drawing/2014/main" id="{25E52748-280B-1C6F-757F-4B1F59A9446B}"/>
              </a:ext>
            </a:extLst>
          </p:cNvPr>
          <p:cNvSpPr/>
          <p:nvPr/>
        </p:nvSpPr>
        <p:spPr>
          <a:xfrm>
            <a:off x="5947880" y="3853195"/>
            <a:ext cx="4191000" cy="60007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8" name="ZoneTexte 27">
            <a:extLst>
              <a:ext uri="{FF2B5EF4-FFF2-40B4-BE49-F238E27FC236}">
                <a16:creationId xmlns:a16="http://schemas.microsoft.com/office/drawing/2014/main" id="{C606E454-604B-473F-DB30-11EC75C26621}"/>
              </a:ext>
            </a:extLst>
          </p:cNvPr>
          <p:cNvSpPr txBox="1"/>
          <p:nvPr/>
        </p:nvSpPr>
        <p:spPr>
          <a:xfrm>
            <a:off x="5946242" y="1862123"/>
            <a:ext cx="4190999" cy="461665"/>
          </a:xfrm>
          <a:prstGeom prst="rect">
            <a:avLst/>
          </a:prstGeom>
          <a:noFill/>
        </p:spPr>
        <p:txBody>
          <a:bodyPr wrap="square" rtlCol="0">
            <a:spAutoFit/>
          </a:bodyPr>
          <a:lstStyle/>
          <a:p>
            <a:pPr algn="ctr"/>
            <a:r>
              <a:rPr lang="fr-BE" sz="2400" b="1" dirty="0">
                <a:solidFill>
                  <a:schemeClr val="bg1"/>
                </a:solidFill>
              </a:rPr>
              <a:t>Conformité aux instructions?</a:t>
            </a:r>
            <a:endParaRPr lang="fr-FR" sz="2400" b="1" dirty="0">
              <a:solidFill>
                <a:schemeClr val="bg1"/>
              </a:solidFill>
            </a:endParaRPr>
          </a:p>
        </p:txBody>
      </p:sp>
      <p:sp>
        <p:nvSpPr>
          <p:cNvPr id="29" name="ZoneTexte 28">
            <a:extLst>
              <a:ext uri="{FF2B5EF4-FFF2-40B4-BE49-F238E27FC236}">
                <a16:creationId xmlns:a16="http://schemas.microsoft.com/office/drawing/2014/main" id="{BD60C408-9D1B-2C6C-1DA3-01781566E846}"/>
              </a:ext>
            </a:extLst>
          </p:cNvPr>
          <p:cNvSpPr txBox="1"/>
          <p:nvPr/>
        </p:nvSpPr>
        <p:spPr>
          <a:xfrm>
            <a:off x="5955766" y="2938683"/>
            <a:ext cx="4190999" cy="461665"/>
          </a:xfrm>
          <a:prstGeom prst="rect">
            <a:avLst/>
          </a:prstGeom>
          <a:noFill/>
        </p:spPr>
        <p:txBody>
          <a:bodyPr wrap="square" rtlCol="0">
            <a:spAutoFit/>
          </a:bodyPr>
          <a:lstStyle/>
          <a:p>
            <a:pPr algn="ctr"/>
            <a:r>
              <a:rPr lang="fr-BE" sz="2400" b="1" dirty="0">
                <a:solidFill>
                  <a:schemeClr val="bg1"/>
                </a:solidFill>
              </a:rPr>
              <a:t>Conformité avec art. 89? NON?</a:t>
            </a:r>
            <a:endParaRPr lang="fr-FR" sz="2400" b="1" dirty="0">
              <a:solidFill>
                <a:schemeClr val="bg1"/>
              </a:solidFill>
            </a:endParaRPr>
          </a:p>
        </p:txBody>
      </p:sp>
      <p:sp>
        <p:nvSpPr>
          <p:cNvPr id="30" name="ZoneTexte 29">
            <a:extLst>
              <a:ext uri="{FF2B5EF4-FFF2-40B4-BE49-F238E27FC236}">
                <a16:creationId xmlns:a16="http://schemas.microsoft.com/office/drawing/2014/main" id="{CD303ED3-764D-0B36-AFF9-2225E385984A}"/>
              </a:ext>
            </a:extLst>
          </p:cNvPr>
          <p:cNvSpPr txBox="1"/>
          <p:nvPr/>
        </p:nvSpPr>
        <p:spPr>
          <a:xfrm>
            <a:off x="5974817" y="3782080"/>
            <a:ext cx="4190999" cy="769441"/>
          </a:xfrm>
          <a:prstGeom prst="rect">
            <a:avLst/>
          </a:prstGeom>
          <a:noFill/>
        </p:spPr>
        <p:txBody>
          <a:bodyPr wrap="square" rtlCol="0">
            <a:spAutoFit/>
          </a:bodyPr>
          <a:lstStyle/>
          <a:p>
            <a:pPr algn="ctr"/>
            <a:r>
              <a:rPr lang="fr-BE" sz="2200" b="1" dirty="0">
                <a:solidFill>
                  <a:schemeClr val="bg1"/>
                </a:solidFill>
              </a:rPr>
              <a:t>Conformité à des conditions légales supplémentaires?</a:t>
            </a:r>
            <a:endParaRPr lang="fr-FR" sz="2200" b="1" dirty="0">
              <a:solidFill>
                <a:schemeClr val="bg1"/>
              </a:solidFill>
            </a:endParaRPr>
          </a:p>
        </p:txBody>
      </p:sp>
      <p:sp>
        <p:nvSpPr>
          <p:cNvPr id="31" name="ZoneTexte 30">
            <a:extLst>
              <a:ext uri="{FF2B5EF4-FFF2-40B4-BE49-F238E27FC236}">
                <a16:creationId xmlns:a16="http://schemas.microsoft.com/office/drawing/2014/main" id="{38DB9E1C-5256-5A6A-6CFE-9A9E6E683241}"/>
              </a:ext>
            </a:extLst>
          </p:cNvPr>
          <p:cNvSpPr txBox="1"/>
          <p:nvPr/>
        </p:nvSpPr>
        <p:spPr>
          <a:xfrm>
            <a:off x="5974817" y="4766478"/>
            <a:ext cx="4190999" cy="1107996"/>
          </a:xfrm>
          <a:prstGeom prst="rect">
            <a:avLst/>
          </a:prstGeom>
          <a:noFill/>
        </p:spPr>
        <p:txBody>
          <a:bodyPr wrap="square" rtlCol="0">
            <a:spAutoFit/>
          </a:bodyPr>
          <a:lstStyle/>
          <a:p>
            <a:pPr algn="ctr"/>
            <a:r>
              <a:rPr lang="fr-BE" sz="2200" b="1" dirty="0">
                <a:solidFill>
                  <a:schemeClr val="bg1"/>
                </a:solidFill>
              </a:rPr>
              <a:t>Conformité à des conditions posées par le responsable du traitement?</a:t>
            </a:r>
            <a:endParaRPr lang="fr-FR" sz="2200" b="1" dirty="0">
              <a:solidFill>
                <a:schemeClr val="bg1"/>
              </a:solidFill>
            </a:endParaRPr>
          </a:p>
        </p:txBody>
      </p:sp>
      <p:sp>
        <p:nvSpPr>
          <p:cNvPr id="32" name="Ellipse 31">
            <a:extLst>
              <a:ext uri="{FF2B5EF4-FFF2-40B4-BE49-F238E27FC236}">
                <a16:creationId xmlns:a16="http://schemas.microsoft.com/office/drawing/2014/main" id="{769F90C3-D1AC-9D2C-EBAF-49C6FBE73C8E}"/>
              </a:ext>
            </a:extLst>
          </p:cNvPr>
          <p:cNvSpPr/>
          <p:nvPr/>
        </p:nvSpPr>
        <p:spPr>
          <a:xfrm>
            <a:off x="2514937" y="1242007"/>
            <a:ext cx="2390775" cy="120831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
        <p:nvSpPr>
          <p:cNvPr id="33" name="ZoneTexte 32">
            <a:extLst>
              <a:ext uri="{FF2B5EF4-FFF2-40B4-BE49-F238E27FC236}">
                <a16:creationId xmlns:a16="http://schemas.microsoft.com/office/drawing/2014/main" id="{CE4A4C38-0AE7-6F23-4C90-80421C20CF52}"/>
              </a:ext>
            </a:extLst>
          </p:cNvPr>
          <p:cNvSpPr txBox="1"/>
          <p:nvPr/>
        </p:nvSpPr>
        <p:spPr>
          <a:xfrm>
            <a:off x="2937162" y="1472486"/>
            <a:ext cx="1562100" cy="707886"/>
          </a:xfrm>
          <a:prstGeom prst="rect">
            <a:avLst/>
          </a:prstGeom>
          <a:noFill/>
        </p:spPr>
        <p:txBody>
          <a:bodyPr wrap="square" rtlCol="0">
            <a:spAutoFit/>
          </a:bodyPr>
          <a:lstStyle/>
          <a:p>
            <a:pPr algn="ctr"/>
            <a:r>
              <a:rPr lang="fr-BE" sz="2000" b="1" dirty="0">
                <a:solidFill>
                  <a:schemeClr val="bg1"/>
                </a:solidFill>
              </a:rPr>
              <a:t>Rôle du patient?</a:t>
            </a:r>
            <a:endParaRPr lang="fr-FR" sz="2000" b="1" dirty="0">
              <a:solidFill>
                <a:schemeClr val="bg1"/>
              </a:solidFill>
            </a:endParaRPr>
          </a:p>
        </p:txBody>
      </p:sp>
    </p:spTree>
    <p:extLst>
      <p:ext uri="{BB962C8B-B14F-4D97-AF65-F5344CB8AC3E}">
        <p14:creationId xmlns:p14="http://schemas.microsoft.com/office/powerpoint/2010/main" val="29218066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969696"/>
        </a:solidFill>
        <a:effectLst/>
      </p:bgPr>
    </p:bg>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BC53F6D2-EF14-9728-DAF3-22DC2F4BA666}"/>
              </a:ext>
            </a:extLst>
          </p:cNvPr>
          <p:cNvSpPr txBox="1"/>
          <p:nvPr/>
        </p:nvSpPr>
        <p:spPr>
          <a:xfrm>
            <a:off x="942121" y="797510"/>
            <a:ext cx="10048568" cy="5262979"/>
          </a:xfrm>
          <a:prstGeom prst="rect">
            <a:avLst/>
          </a:prstGeom>
          <a:solidFill>
            <a:srgbClr val="B2B2B2"/>
          </a:solidFill>
        </p:spPr>
        <p:txBody>
          <a:bodyPr wrap="square" rtlCol="0">
            <a:noAutofit/>
          </a:bodyPr>
          <a:lstStyle/>
          <a:p>
            <a:pPr algn="l"/>
            <a:r>
              <a:rPr lang="fr-FR" sz="2800" b="1" dirty="0">
                <a:latin typeface="Tahoma" panose="020B0604030504040204" pitchFamily="34" charset="0"/>
                <a:ea typeface="Tahoma" panose="020B0604030504040204" pitchFamily="34" charset="0"/>
                <a:cs typeface="Tahoma" panose="020B0604030504040204" pitchFamily="34" charset="0"/>
              </a:rPr>
              <a:t>Accès par des personnes autres que le patient</a:t>
            </a:r>
          </a:p>
          <a:p>
            <a:pPr marL="457200" lvl="0" indent="-457200">
              <a:spcBef>
                <a:spcPts val="1200"/>
              </a:spcBef>
              <a:buFont typeface="+mj-lt"/>
              <a:buAutoNum type="arabicParenR"/>
            </a:pPr>
            <a:r>
              <a:rPr lang="fr-BE" sz="2400" dirty="0">
                <a:solidFill>
                  <a:prstClr val="white"/>
                </a:solidFill>
                <a:latin typeface="Tahoma" panose="020B0604030504040204" pitchFamily="34" charset="0"/>
                <a:ea typeface="Tahoma" panose="020B0604030504040204" pitchFamily="34" charset="0"/>
                <a:cs typeface="Tahoma" panose="020B0604030504040204" pitchFamily="34" charset="0"/>
              </a:rPr>
              <a:t>S</a:t>
            </a:r>
            <a:r>
              <a:rPr lang="fr-FR" sz="2400" dirty="0" err="1">
                <a:solidFill>
                  <a:prstClr val="white"/>
                </a:solidFill>
                <a:latin typeface="Tahoma" panose="020B0604030504040204" pitchFamily="34" charset="0"/>
                <a:ea typeface="Tahoma" panose="020B0604030504040204" pitchFamily="34" charset="0"/>
                <a:cs typeface="Tahoma" panose="020B0604030504040204" pitchFamily="34" charset="0"/>
              </a:rPr>
              <a:t>ous</a:t>
            </a:r>
            <a:r>
              <a:rPr lang="fr-FR" sz="2400" dirty="0">
                <a:solidFill>
                  <a:prstClr val="white"/>
                </a:solidFill>
                <a:latin typeface="Tahoma" panose="020B0604030504040204" pitchFamily="34" charset="0"/>
                <a:ea typeface="Tahoma" panose="020B0604030504040204" pitchFamily="34" charset="0"/>
                <a:cs typeface="Tahoma" panose="020B0604030504040204" pitchFamily="34" charset="0"/>
              </a:rPr>
              <a:t> l’angle du droit au respect de la vie privée (art. 8 C.E.D.H.)</a:t>
            </a:r>
          </a:p>
          <a:p>
            <a:pPr marL="457200" lvl="0" indent="-457200">
              <a:spcBef>
                <a:spcPts val="1200"/>
              </a:spcBef>
              <a:buFont typeface="+mj-lt"/>
              <a:buAutoNum type="arabicParenR"/>
            </a:pPr>
            <a:r>
              <a:rPr lang="fr-FR" sz="2400" dirty="0">
                <a:solidFill>
                  <a:prstClr val="white"/>
                </a:solidFill>
                <a:latin typeface="Tahoma" panose="020B0604030504040204" pitchFamily="34" charset="0"/>
                <a:ea typeface="Tahoma" panose="020B0604030504040204" pitchFamily="34" charset="0"/>
                <a:cs typeface="Tahoma" panose="020B0604030504040204" pitchFamily="34" charset="0"/>
              </a:rPr>
              <a:t>Sous l’angle du Règlement général sur la protection des données [RGPD]</a:t>
            </a:r>
          </a:p>
          <a:p>
            <a:pPr marL="457200" lvl="0" indent="-457200">
              <a:spcBef>
                <a:spcPts val="1200"/>
              </a:spcBef>
              <a:buFont typeface="+mj-lt"/>
              <a:buAutoNum type="arabicParenR"/>
            </a:pPr>
            <a:r>
              <a:rPr lang="fr-FR" sz="2400" b="1" dirty="0">
                <a:solidFill>
                  <a:prstClr val="white"/>
                </a:solidFill>
                <a:latin typeface="Tahoma" panose="020B0604030504040204" pitchFamily="34" charset="0"/>
                <a:ea typeface="Tahoma" panose="020B0604030504040204" pitchFamily="34" charset="0"/>
                <a:cs typeface="Tahoma" panose="020B0604030504040204" pitchFamily="34" charset="0"/>
              </a:rPr>
              <a:t>Sous l’angle de la loi du 30 juillet 2018</a:t>
            </a:r>
          </a:p>
          <a:p>
            <a:pPr marL="457200" lvl="0" indent="-457200">
              <a:spcBef>
                <a:spcPts val="1200"/>
              </a:spcBef>
              <a:buFont typeface="+mj-lt"/>
              <a:buAutoNum type="arabicParenR"/>
            </a:pPr>
            <a:r>
              <a:rPr lang="fr-FR" sz="2400" dirty="0">
                <a:solidFill>
                  <a:prstClr val="white"/>
                </a:solidFill>
                <a:latin typeface="Tahoma" panose="020B0604030504040204" pitchFamily="34" charset="0"/>
                <a:ea typeface="Tahoma" panose="020B0604030504040204" pitchFamily="34" charset="0"/>
                <a:cs typeface="Tahoma" panose="020B0604030504040204" pitchFamily="34" charset="0"/>
              </a:rPr>
              <a:t>Sous l’angle de la loi du 22 août 2002 relative aux droits du patient</a:t>
            </a:r>
          </a:p>
          <a:p>
            <a:pPr marL="457200" lvl="0" indent="-457200">
              <a:spcBef>
                <a:spcPts val="1200"/>
              </a:spcBef>
              <a:buFont typeface="+mj-lt"/>
              <a:buAutoNum type="arabicParenR"/>
            </a:pPr>
            <a:r>
              <a:rPr lang="fr-FR" sz="2400" dirty="0">
                <a:solidFill>
                  <a:prstClr val="white"/>
                </a:solidFill>
                <a:latin typeface="Tahoma" panose="020B0604030504040204" pitchFamily="34" charset="0"/>
                <a:ea typeface="Tahoma" panose="020B0604030504040204" pitchFamily="34" charset="0"/>
                <a:cs typeface="Tahoma" panose="020B0604030504040204" pitchFamily="34" charset="0"/>
              </a:rPr>
              <a:t>Sous l’angle de la loi du 22 avril 2019 relative à la qualité des soins de santé </a:t>
            </a:r>
          </a:p>
          <a:p>
            <a:pPr marL="457200" indent="-457200">
              <a:spcBef>
                <a:spcPts val="1200"/>
              </a:spcBef>
              <a:buFont typeface="+mj-lt"/>
              <a:buAutoNum type="arabicParenR"/>
            </a:pPr>
            <a:r>
              <a:rPr lang="fr-FR" sz="2400" dirty="0">
                <a:solidFill>
                  <a:prstClr val="white"/>
                </a:solidFill>
                <a:latin typeface="Tahoma" panose="020B0604030504040204" pitchFamily="34" charset="0"/>
                <a:ea typeface="Tahoma" panose="020B0604030504040204" pitchFamily="34" charset="0"/>
                <a:cs typeface="Tahoma" panose="020B0604030504040204" pitchFamily="34" charset="0"/>
              </a:rPr>
              <a:t>Sous l’angle de la Directive 2011/24/UE relative à l’application des droits des patients en matière de soins de santé transfrontaliers</a:t>
            </a:r>
          </a:p>
          <a:p>
            <a:pPr marL="342900" lvl="0" indent="-342900">
              <a:spcBef>
                <a:spcPts val="1200"/>
              </a:spcBef>
              <a:buFont typeface="Wingdings" panose="05000000000000000000" pitchFamily="2" charset="2"/>
              <a:buChar char=""/>
            </a:pPr>
            <a:endParaRPr lang="fr-FR" sz="2000"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8534354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969696"/>
        </a:solidFill>
        <a:effectLst/>
      </p:bgPr>
    </p:bg>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BC53F6D2-EF14-9728-DAF3-22DC2F4BA666}"/>
              </a:ext>
            </a:extLst>
          </p:cNvPr>
          <p:cNvSpPr txBox="1"/>
          <p:nvPr/>
        </p:nvSpPr>
        <p:spPr>
          <a:xfrm>
            <a:off x="942121" y="797510"/>
            <a:ext cx="10048568" cy="5262979"/>
          </a:xfrm>
          <a:prstGeom prst="rect">
            <a:avLst/>
          </a:prstGeom>
          <a:solidFill>
            <a:srgbClr val="B2B2B2"/>
          </a:solidFill>
        </p:spPr>
        <p:txBody>
          <a:bodyPr wrap="square" rtlCol="0">
            <a:noAutofit/>
          </a:bodyPr>
          <a:lstStyle/>
          <a:p>
            <a:pPr marL="342900" lvl="0" indent="-342900" algn="just">
              <a:spcBef>
                <a:spcPts val="1200"/>
              </a:spcBef>
              <a:buFont typeface="Wingdings" panose="05000000000000000000" pitchFamily="2" charset="2"/>
              <a:buChar char=""/>
            </a:pPr>
            <a:r>
              <a:rPr lang="fr-FR" sz="2000" b="1" dirty="0">
                <a:solidFill>
                  <a:prstClr val="white"/>
                </a:solidFill>
                <a:latin typeface="Tahoma" panose="020B0604030504040204" pitchFamily="34" charset="0"/>
                <a:ea typeface="Tahoma" panose="020B0604030504040204" pitchFamily="34" charset="0"/>
                <a:cs typeface="Tahoma" panose="020B0604030504040204" pitchFamily="34" charset="0"/>
              </a:rPr>
              <a:t>Le responsable du traitement prend les mesures supplémentaires suivantes lors du traitement de données concernant la santé </a:t>
            </a:r>
            <a:r>
              <a:rPr lang="fr-FR" sz="2000" dirty="0">
                <a:solidFill>
                  <a:prstClr val="white"/>
                </a:solidFill>
                <a:latin typeface="Tahoma" panose="020B0604030504040204" pitchFamily="34" charset="0"/>
                <a:ea typeface="Tahoma" panose="020B0604030504040204" pitchFamily="34" charset="0"/>
                <a:cs typeface="Tahoma" panose="020B0604030504040204" pitchFamily="34" charset="0"/>
              </a:rPr>
              <a:t>(art. 9)</a:t>
            </a:r>
            <a:r>
              <a:rPr lang="fr-FR" sz="2000" b="1" dirty="0">
                <a:solidFill>
                  <a:prstClr val="white"/>
                </a:solidFill>
                <a:latin typeface="Tahoma" panose="020B0604030504040204" pitchFamily="34" charset="0"/>
                <a:ea typeface="Tahoma" panose="020B0604030504040204" pitchFamily="34" charset="0"/>
                <a:cs typeface="Tahoma" panose="020B0604030504040204" pitchFamily="34" charset="0"/>
              </a:rPr>
              <a:t> :</a:t>
            </a:r>
          </a:p>
          <a:p>
            <a:pPr marL="358775" lvl="0" indent="-358775" algn="just">
              <a:spcBef>
                <a:spcPts val="1200"/>
              </a:spcBef>
            </a:pPr>
            <a:r>
              <a:rPr lang="fr-FR" b="1" dirty="0">
                <a:solidFill>
                  <a:prstClr val="white"/>
                </a:solidFill>
                <a:latin typeface="Tahoma" panose="020B0604030504040204" pitchFamily="34" charset="0"/>
                <a:ea typeface="Tahoma" panose="020B0604030504040204" pitchFamily="34" charset="0"/>
                <a:cs typeface="Tahoma" panose="020B0604030504040204" pitchFamily="34" charset="0"/>
              </a:rPr>
              <a:t>1° les catégories de personnes ayant accès aux données à caractère personnel, sont désignées par le responsable du traitement ou, le cas échéant, par le sous-traitant, avec une description précise de leur fonction par rapport au traitement des données visées;</a:t>
            </a:r>
          </a:p>
          <a:p>
            <a:pPr marL="358775" lvl="0" indent="-358775" algn="just">
              <a:spcBef>
                <a:spcPts val="1200"/>
              </a:spcBef>
            </a:pPr>
            <a:r>
              <a:rPr lang="fr-FR" b="1" dirty="0">
                <a:solidFill>
                  <a:prstClr val="white"/>
                </a:solidFill>
                <a:latin typeface="Tahoma" panose="020B0604030504040204" pitchFamily="34" charset="0"/>
                <a:ea typeface="Tahoma" panose="020B0604030504040204" pitchFamily="34" charset="0"/>
                <a:cs typeface="Tahoma" panose="020B0604030504040204" pitchFamily="34" charset="0"/>
              </a:rPr>
              <a:t>2° la liste des catégories des personnes ainsi désignées est tenue à la disposition de l'autorité de contrôle compétente par le responsable du traitement ou, le cas échéant, par le sous-traitant;</a:t>
            </a:r>
          </a:p>
          <a:p>
            <a:pPr marL="358775" lvl="0" indent="-358775" algn="just">
              <a:spcBef>
                <a:spcPts val="1200"/>
              </a:spcBef>
            </a:pPr>
            <a:r>
              <a:rPr lang="fr-FR" b="1" dirty="0">
                <a:solidFill>
                  <a:prstClr val="white"/>
                </a:solidFill>
                <a:latin typeface="Tahoma" panose="020B0604030504040204" pitchFamily="34" charset="0"/>
                <a:ea typeface="Tahoma" panose="020B0604030504040204" pitchFamily="34" charset="0"/>
                <a:cs typeface="Tahoma" panose="020B0604030504040204" pitchFamily="34" charset="0"/>
              </a:rPr>
              <a:t>3° il veille à ce que les personnes désignées soient tenues, par une obligation légale ou statutaire, ou par une disposition contractuelle équivalente, au respect du caractère confidentiel des données visées.</a:t>
            </a:r>
          </a:p>
        </p:txBody>
      </p:sp>
    </p:spTree>
    <p:extLst>
      <p:ext uri="{BB962C8B-B14F-4D97-AF65-F5344CB8AC3E}">
        <p14:creationId xmlns:p14="http://schemas.microsoft.com/office/powerpoint/2010/main" val="18914859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969696"/>
        </a:solidFill>
        <a:effectLst/>
      </p:bgPr>
    </p:bg>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BC53F6D2-EF14-9728-DAF3-22DC2F4BA666}"/>
              </a:ext>
            </a:extLst>
          </p:cNvPr>
          <p:cNvSpPr txBox="1"/>
          <p:nvPr/>
        </p:nvSpPr>
        <p:spPr>
          <a:xfrm>
            <a:off x="942121" y="797510"/>
            <a:ext cx="10048568" cy="5262979"/>
          </a:xfrm>
          <a:prstGeom prst="rect">
            <a:avLst/>
          </a:prstGeom>
          <a:solidFill>
            <a:srgbClr val="B2B2B2"/>
          </a:solidFill>
        </p:spPr>
        <p:txBody>
          <a:bodyPr wrap="square" rtlCol="0">
            <a:noAutofit/>
          </a:bodyPr>
          <a:lstStyle/>
          <a:p>
            <a:pPr algn="l"/>
            <a:r>
              <a:rPr lang="fr-FR" sz="2800" b="1" dirty="0">
                <a:latin typeface="Tahoma" panose="020B0604030504040204" pitchFamily="34" charset="0"/>
                <a:ea typeface="Tahoma" panose="020B0604030504040204" pitchFamily="34" charset="0"/>
                <a:cs typeface="Tahoma" panose="020B0604030504040204" pitchFamily="34" charset="0"/>
              </a:rPr>
              <a:t>Accès par des personnes autres que le patient</a:t>
            </a:r>
          </a:p>
          <a:p>
            <a:pPr marL="457200" lvl="0" indent="-457200">
              <a:spcBef>
                <a:spcPts val="1200"/>
              </a:spcBef>
              <a:buFont typeface="+mj-lt"/>
              <a:buAutoNum type="arabicParenR"/>
            </a:pPr>
            <a:r>
              <a:rPr lang="fr-BE" sz="2400" dirty="0">
                <a:solidFill>
                  <a:prstClr val="white"/>
                </a:solidFill>
                <a:latin typeface="Tahoma" panose="020B0604030504040204" pitchFamily="34" charset="0"/>
                <a:ea typeface="Tahoma" panose="020B0604030504040204" pitchFamily="34" charset="0"/>
                <a:cs typeface="Tahoma" panose="020B0604030504040204" pitchFamily="34" charset="0"/>
              </a:rPr>
              <a:t>S</a:t>
            </a:r>
            <a:r>
              <a:rPr lang="fr-FR" sz="2400" dirty="0" err="1">
                <a:solidFill>
                  <a:prstClr val="white"/>
                </a:solidFill>
                <a:latin typeface="Tahoma" panose="020B0604030504040204" pitchFamily="34" charset="0"/>
                <a:ea typeface="Tahoma" panose="020B0604030504040204" pitchFamily="34" charset="0"/>
                <a:cs typeface="Tahoma" panose="020B0604030504040204" pitchFamily="34" charset="0"/>
              </a:rPr>
              <a:t>ous</a:t>
            </a:r>
            <a:r>
              <a:rPr lang="fr-FR" sz="2400" dirty="0">
                <a:solidFill>
                  <a:prstClr val="white"/>
                </a:solidFill>
                <a:latin typeface="Tahoma" panose="020B0604030504040204" pitchFamily="34" charset="0"/>
                <a:ea typeface="Tahoma" panose="020B0604030504040204" pitchFamily="34" charset="0"/>
                <a:cs typeface="Tahoma" panose="020B0604030504040204" pitchFamily="34" charset="0"/>
              </a:rPr>
              <a:t> l’angle du droit au respect de la vie privée (art. 8 C.E.D.H.)</a:t>
            </a:r>
          </a:p>
          <a:p>
            <a:pPr marL="457200" lvl="0" indent="-457200">
              <a:spcBef>
                <a:spcPts val="1200"/>
              </a:spcBef>
              <a:buFont typeface="+mj-lt"/>
              <a:buAutoNum type="arabicParenR"/>
            </a:pPr>
            <a:r>
              <a:rPr lang="fr-FR" sz="2400" dirty="0">
                <a:solidFill>
                  <a:prstClr val="white"/>
                </a:solidFill>
                <a:latin typeface="Tahoma" panose="020B0604030504040204" pitchFamily="34" charset="0"/>
                <a:ea typeface="Tahoma" panose="020B0604030504040204" pitchFamily="34" charset="0"/>
                <a:cs typeface="Tahoma" panose="020B0604030504040204" pitchFamily="34" charset="0"/>
              </a:rPr>
              <a:t>Sous l’angle du Règlement général sur la protection des données [RGPD]</a:t>
            </a:r>
          </a:p>
          <a:p>
            <a:pPr marL="457200" lvl="0" indent="-457200">
              <a:spcBef>
                <a:spcPts val="1200"/>
              </a:spcBef>
              <a:buFont typeface="+mj-lt"/>
              <a:buAutoNum type="arabicParenR"/>
            </a:pPr>
            <a:r>
              <a:rPr lang="fr-FR" sz="2400" dirty="0">
                <a:solidFill>
                  <a:prstClr val="white"/>
                </a:solidFill>
                <a:latin typeface="Tahoma" panose="020B0604030504040204" pitchFamily="34" charset="0"/>
                <a:ea typeface="Tahoma" panose="020B0604030504040204" pitchFamily="34" charset="0"/>
                <a:cs typeface="Tahoma" panose="020B0604030504040204" pitchFamily="34" charset="0"/>
              </a:rPr>
              <a:t>Sous l’angle de la loi du 30 juillet 2018</a:t>
            </a:r>
          </a:p>
          <a:p>
            <a:pPr marL="457200" lvl="0" indent="-457200">
              <a:spcBef>
                <a:spcPts val="1200"/>
              </a:spcBef>
              <a:buFont typeface="+mj-lt"/>
              <a:buAutoNum type="arabicParenR"/>
            </a:pPr>
            <a:r>
              <a:rPr lang="fr-FR" sz="2400" b="1" dirty="0">
                <a:solidFill>
                  <a:prstClr val="white"/>
                </a:solidFill>
                <a:latin typeface="Tahoma" panose="020B0604030504040204" pitchFamily="34" charset="0"/>
                <a:ea typeface="Tahoma" panose="020B0604030504040204" pitchFamily="34" charset="0"/>
                <a:cs typeface="Tahoma" panose="020B0604030504040204" pitchFamily="34" charset="0"/>
              </a:rPr>
              <a:t>Sous l’angle de la loi du 22 août 2002 relative aux droits du patient</a:t>
            </a:r>
          </a:p>
          <a:p>
            <a:pPr marL="457200" lvl="0" indent="-457200">
              <a:spcBef>
                <a:spcPts val="1200"/>
              </a:spcBef>
              <a:buFont typeface="+mj-lt"/>
              <a:buAutoNum type="arabicParenR"/>
            </a:pPr>
            <a:r>
              <a:rPr lang="fr-FR" sz="2400" dirty="0">
                <a:solidFill>
                  <a:prstClr val="white"/>
                </a:solidFill>
                <a:latin typeface="Tahoma" panose="020B0604030504040204" pitchFamily="34" charset="0"/>
                <a:ea typeface="Tahoma" panose="020B0604030504040204" pitchFamily="34" charset="0"/>
                <a:cs typeface="Tahoma" panose="020B0604030504040204" pitchFamily="34" charset="0"/>
              </a:rPr>
              <a:t>Sous l’angle de la loi du 22 avril 2019 relative à la qualité des soins de santé </a:t>
            </a:r>
          </a:p>
          <a:p>
            <a:pPr marL="457200" indent="-457200">
              <a:spcBef>
                <a:spcPts val="1200"/>
              </a:spcBef>
              <a:buFont typeface="+mj-lt"/>
              <a:buAutoNum type="arabicParenR"/>
            </a:pPr>
            <a:r>
              <a:rPr lang="fr-FR" sz="2400" dirty="0">
                <a:solidFill>
                  <a:prstClr val="white"/>
                </a:solidFill>
                <a:latin typeface="Tahoma" panose="020B0604030504040204" pitchFamily="34" charset="0"/>
                <a:ea typeface="Tahoma" panose="020B0604030504040204" pitchFamily="34" charset="0"/>
                <a:cs typeface="Tahoma" panose="020B0604030504040204" pitchFamily="34" charset="0"/>
              </a:rPr>
              <a:t>Sous l’angle de la Directive 2011/24/UE relative à l’application des droits des patients en matière de soins de santé transfrontaliers</a:t>
            </a:r>
          </a:p>
          <a:p>
            <a:pPr marL="342900" lvl="0" indent="-342900">
              <a:spcBef>
                <a:spcPts val="1200"/>
              </a:spcBef>
              <a:buFont typeface="Wingdings" panose="05000000000000000000" pitchFamily="2" charset="2"/>
              <a:buChar char=""/>
            </a:pPr>
            <a:endParaRPr lang="fr-FR" sz="2000"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1596830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969696"/>
        </a:solidFill>
        <a:effectLst/>
      </p:bgPr>
    </p:bg>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BC53F6D2-EF14-9728-DAF3-22DC2F4BA666}"/>
              </a:ext>
            </a:extLst>
          </p:cNvPr>
          <p:cNvSpPr txBox="1"/>
          <p:nvPr/>
        </p:nvSpPr>
        <p:spPr>
          <a:xfrm>
            <a:off x="942121" y="797510"/>
            <a:ext cx="10048568" cy="5262979"/>
          </a:xfrm>
          <a:prstGeom prst="rect">
            <a:avLst/>
          </a:prstGeom>
          <a:solidFill>
            <a:srgbClr val="B2B2B2"/>
          </a:solidFill>
        </p:spPr>
        <p:txBody>
          <a:bodyPr wrap="square" rtlCol="0">
            <a:noAutofit/>
          </a:bodyPr>
          <a:lstStyle/>
          <a:p>
            <a:pPr marL="342900" lvl="0" indent="-342900" algn="just">
              <a:spcBef>
                <a:spcPts val="1200"/>
              </a:spcBef>
              <a:buFont typeface="Wingdings" panose="05000000000000000000" pitchFamily="2" charset="2"/>
              <a:buChar char=""/>
            </a:pPr>
            <a:r>
              <a:rPr lang="fr-FR" sz="2000" b="1" dirty="0">
                <a:latin typeface="Tahoma" panose="020B0604030504040204" pitchFamily="34" charset="0"/>
                <a:ea typeface="Tahoma" panose="020B0604030504040204" pitchFamily="34" charset="0"/>
                <a:cs typeface="Tahoma" panose="020B0604030504040204" pitchFamily="34" charset="0"/>
              </a:rPr>
              <a:t>Principe (art. 10, de la loi):</a:t>
            </a:r>
          </a:p>
          <a:p>
            <a:pPr marL="358775" lvl="0" algn="just">
              <a:spcBef>
                <a:spcPts val="1200"/>
              </a:spcBef>
            </a:pPr>
            <a:r>
              <a:rPr lang="fr-FR" b="1" dirty="0">
                <a:solidFill>
                  <a:prstClr val="white"/>
                </a:solidFill>
                <a:latin typeface="Tahoma" panose="020B0604030504040204" pitchFamily="34" charset="0"/>
                <a:ea typeface="Tahoma" panose="020B0604030504040204" pitchFamily="34" charset="0"/>
                <a:cs typeface="Tahoma" panose="020B0604030504040204" pitchFamily="34" charset="0"/>
              </a:rPr>
              <a:t>Le patient a droit à la protection de sa vie privée lors de toute intervention du praticien professionnel, notamment en ce qui concerne les informations liées à sa santé.</a:t>
            </a:r>
          </a:p>
          <a:p>
            <a:pPr marL="358775" lvl="0" indent="-358775" algn="just">
              <a:spcBef>
                <a:spcPts val="1200"/>
              </a:spcBef>
            </a:pPr>
            <a:r>
              <a:rPr lang="fr-FR" b="1" dirty="0">
                <a:solidFill>
                  <a:prstClr val="white"/>
                </a:solidFill>
                <a:latin typeface="Tahoma" panose="020B0604030504040204" pitchFamily="34" charset="0"/>
                <a:ea typeface="Tahoma" panose="020B0604030504040204" pitchFamily="34" charset="0"/>
                <a:cs typeface="Tahoma" panose="020B0604030504040204" pitchFamily="34" charset="0"/>
              </a:rPr>
              <a:t>  	Le patient a droit au respect de son intimité. Sauf accord du patient, seules les personnes dont la présence est justifiée dans le cadre de services dispensés par un praticien professionnel peuvent assister aux soins, examens et traitements.</a:t>
            </a:r>
          </a:p>
          <a:p>
            <a:pPr marL="358775" lvl="0" indent="-358775" algn="just">
              <a:spcBef>
                <a:spcPts val="1200"/>
              </a:spcBef>
            </a:pPr>
            <a:r>
              <a:rPr lang="fr-FR" b="1" dirty="0">
                <a:solidFill>
                  <a:prstClr val="white"/>
                </a:solidFill>
                <a:latin typeface="Tahoma" panose="020B0604030504040204" pitchFamily="34" charset="0"/>
                <a:ea typeface="Tahoma" panose="020B0604030504040204" pitchFamily="34" charset="0"/>
                <a:cs typeface="Tahoma" panose="020B0604030504040204" pitchFamily="34" charset="0"/>
              </a:rPr>
              <a:t>  	Aucune ingérence n'est autorisée dans l'exercice de ce droit sauf si cela est prévu par la loi et est nécessaire pour la protection de la santé publique ou pour la protection des droits et des libertés de tiers.</a:t>
            </a:r>
          </a:p>
        </p:txBody>
      </p:sp>
    </p:spTree>
    <p:extLst>
      <p:ext uri="{BB962C8B-B14F-4D97-AF65-F5344CB8AC3E}">
        <p14:creationId xmlns:p14="http://schemas.microsoft.com/office/powerpoint/2010/main" val="399295404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969696"/>
        </a:solidFill>
        <a:effectLst/>
      </p:bgPr>
    </p:bg>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BC53F6D2-EF14-9728-DAF3-22DC2F4BA666}"/>
              </a:ext>
            </a:extLst>
          </p:cNvPr>
          <p:cNvSpPr txBox="1"/>
          <p:nvPr/>
        </p:nvSpPr>
        <p:spPr>
          <a:xfrm>
            <a:off x="942121" y="797510"/>
            <a:ext cx="10048568" cy="5262979"/>
          </a:xfrm>
          <a:prstGeom prst="rect">
            <a:avLst/>
          </a:prstGeom>
          <a:solidFill>
            <a:srgbClr val="B2B2B2"/>
          </a:solidFill>
        </p:spPr>
        <p:txBody>
          <a:bodyPr wrap="square" rtlCol="0">
            <a:noAutofit/>
          </a:bodyPr>
          <a:lstStyle/>
          <a:p>
            <a:pPr algn="l"/>
            <a:r>
              <a:rPr lang="fr-FR" sz="2400" b="1" dirty="0">
                <a:latin typeface="Tahoma" panose="020B0604030504040204" pitchFamily="34" charset="0"/>
                <a:ea typeface="Tahoma" panose="020B0604030504040204" pitchFamily="34" charset="0"/>
                <a:cs typeface="Tahoma" panose="020B0604030504040204" pitchFamily="34" charset="0"/>
              </a:rPr>
              <a:t>Accès après le décès du patient</a:t>
            </a:r>
          </a:p>
          <a:p>
            <a:pPr marL="342900" indent="-342900">
              <a:spcBef>
                <a:spcPts val="1200"/>
              </a:spcBef>
              <a:buFont typeface="Wingdings" panose="05000000000000000000" pitchFamily="2" charset="2"/>
              <a:buChar char="v"/>
            </a:pPr>
            <a:r>
              <a:rPr kumimoji="0" lang="fr-FR" sz="20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L’accès aux informations relatives à la santé d’une personne décédée peut être restreint à l’effet de protéger ses données personnelles </a:t>
            </a:r>
            <a:r>
              <a:rPr kumimoji="0" lang="fr-FR" sz="200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a:t>
            </a:r>
            <a:r>
              <a:rPr kumimoji="0" lang="pt-BR" sz="200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Com. E.D.H., 20 mai 1998, Brandt c. Suisse, n° 30039/96</a:t>
            </a:r>
            <a:r>
              <a:rPr kumimoji="0" lang="fr-FR" sz="200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a:t>
            </a:r>
            <a:endParaRPr kumimoji="0" lang="en-US" sz="200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a:p>
            <a:pPr marL="342900" lvl="0" indent="-342900">
              <a:spcBef>
                <a:spcPts val="1200"/>
              </a:spcBef>
              <a:buFont typeface="Wingdings" panose="05000000000000000000" pitchFamily="2" charset="2"/>
              <a:buChar char="v"/>
            </a:pPr>
            <a:r>
              <a:rPr lang="fr-FR" sz="2000" b="1" dirty="0">
                <a:solidFill>
                  <a:prstClr val="white"/>
                </a:solidFill>
                <a:latin typeface="Tahoma" panose="020B0604030504040204" pitchFamily="34" charset="0"/>
                <a:ea typeface="Tahoma" panose="020B0604030504040204" pitchFamily="34" charset="0"/>
                <a:cs typeface="Tahoma" panose="020B0604030504040204" pitchFamily="34" charset="0"/>
              </a:rPr>
              <a:t>Après le décès du patient, l'époux, le partenaire cohabitant légal, le partenaire et les parents jusqu'au deuxième degré inclus ont, par l'intermédiaire du praticien professionnel désigné par le demandeur, le droit de consultation, pour autant que leur demande soit suffisamment motivée et spécifiée et que le patient ne s'y soit pas opposé expressément. Le praticien professionnel désigné consulte également les annotations personnelles </a:t>
            </a:r>
            <a:r>
              <a:rPr lang="fr-FR" sz="2000" dirty="0">
                <a:solidFill>
                  <a:prstClr val="white"/>
                </a:solidFill>
                <a:latin typeface="Tahoma" panose="020B0604030504040204" pitchFamily="34" charset="0"/>
                <a:ea typeface="Tahoma" panose="020B0604030504040204" pitchFamily="34" charset="0"/>
                <a:cs typeface="Tahoma" panose="020B0604030504040204" pitchFamily="34" charset="0"/>
              </a:rPr>
              <a:t>(art. 9, § 4, de la loi du 22 août 2002):</a:t>
            </a:r>
          </a:p>
          <a:p>
            <a:pPr marL="1346200" lvl="0" indent="-541338">
              <a:spcBef>
                <a:spcPts val="1200"/>
              </a:spcBef>
            </a:pPr>
            <a:r>
              <a:rPr lang="fr-FR" sz="2000" dirty="0">
                <a:solidFill>
                  <a:prstClr val="white"/>
                </a:solidFill>
                <a:latin typeface="Tahoma" panose="020B0604030504040204" pitchFamily="34" charset="0"/>
                <a:ea typeface="Tahoma" panose="020B0604030504040204" pitchFamily="34" charset="0"/>
                <a:cs typeface="Tahoma" panose="020B0604030504040204" pitchFamily="34" charset="0"/>
              </a:rPr>
              <a:t>==) les avis du CNOM paraissent excessivement restrictifs (ex. avis du 17 décembre 2016)</a:t>
            </a:r>
          </a:p>
        </p:txBody>
      </p:sp>
    </p:spTree>
    <p:extLst>
      <p:ext uri="{BB962C8B-B14F-4D97-AF65-F5344CB8AC3E}">
        <p14:creationId xmlns:p14="http://schemas.microsoft.com/office/powerpoint/2010/main" val="21715982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969696"/>
        </a:solidFill>
        <a:effectLst/>
      </p:bgPr>
    </p:bg>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BC53F6D2-EF14-9728-DAF3-22DC2F4BA666}"/>
              </a:ext>
            </a:extLst>
          </p:cNvPr>
          <p:cNvSpPr txBox="1"/>
          <p:nvPr/>
        </p:nvSpPr>
        <p:spPr>
          <a:xfrm>
            <a:off x="942121" y="797510"/>
            <a:ext cx="10048568" cy="5262979"/>
          </a:xfrm>
          <a:prstGeom prst="rect">
            <a:avLst/>
          </a:prstGeom>
          <a:solidFill>
            <a:srgbClr val="B2B2B2"/>
          </a:solidFill>
        </p:spPr>
        <p:txBody>
          <a:bodyPr wrap="square" rtlCol="0">
            <a:noAutofit/>
          </a:bodyPr>
          <a:lstStyle/>
          <a:p>
            <a:pPr algn="l"/>
            <a:r>
              <a:rPr lang="fr-FR" sz="2800" b="1" dirty="0">
                <a:latin typeface="Tahoma" panose="020B0604030504040204" pitchFamily="34" charset="0"/>
                <a:ea typeface="Tahoma" panose="020B0604030504040204" pitchFamily="34" charset="0"/>
                <a:cs typeface="Tahoma" panose="020B0604030504040204" pitchFamily="34" charset="0"/>
              </a:rPr>
              <a:t>Accès par le patient</a:t>
            </a:r>
            <a:endParaRPr lang="fr-FR" sz="105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L="457200" lvl="0" indent="-457200">
              <a:spcBef>
                <a:spcPts val="1200"/>
              </a:spcBef>
              <a:buFont typeface="+mj-lt"/>
              <a:buAutoNum type="arabicParenR"/>
            </a:pPr>
            <a:r>
              <a:rPr lang="fr-BE" sz="2400" b="1" dirty="0">
                <a:solidFill>
                  <a:prstClr val="white"/>
                </a:solidFill>
                <a:latin typeface="Tahoma" panose="020B0604030504040204" pitchFamily="34" charset="0"/>
                <a:ea typeface="Tahoma" panose="020B0604030504040204" pitchFamily="34" charset="0"/>
                <a:cs typeface="Tahoma" panose="020B0604030504040204" pitchFamily="34" charset="0"/>
              </a:rPr>
              <a:t>S</a:t>
            </a:r>
            <a:r>
              <a:rPr lang="fr-FR" sz="2400" b="1" dirty="0" err="1">
                <a:solidFill>
                  <a:prstClr val="white"/>
                </a:solidFill>
                <a:latin typeface="Tahoma" panose="020B0604030504040204" pitchFamily="34" charset="0"/>
                <a:ea typeface="Tahoma" panose="020B0604030504040204" pitchFamily="34" charset="0"/>
                <a:cs typeface="Tahoma" panose="020B0604030504040204" pitchFamily="34" charset="0"/>
              </a:rPr>
              <a:t>ous</a:t>
            </a:r>
            <a:r>
              <a:rPr lang="fr-FR" sz="2400" b="1" dirty="0">
                <a:solidFill>
                  <a:prstClr val="white"/>
                </a:solidFill>
                <a:latin typeface="Tahoma" panose="020B0604030504040204" pitchFamily="34" charset="0"/>
                <a:ea typeface="Tahoma" panose="020B0604030504040204" pitchFamily="34" charset="0"/>
                <a:cs typeface="Tahoma" panose="020B0604030504040204" pitchFamily="34" charset="0"/>
              </a:rPr>
              <a:t> l’angle du droit au respect de la vie privée (art. 8 C.E.D.H.)</a:t>
            </a:r>
          </a:p>
          <a:p>
            <a:pPr marL="457200" lvl="0" indent="-457200">
              <a:spcBef>
                <a:spcPts val="1200"/>
              </a:spcBef>
              <a:buFont typeface="+mj-lt"/>
              <a:buAutoNum type="arabicParenR"/>
            </a:pPr>
            <a:r>
              <a:rPr lang="fr-FR" sz="2400" dirty="0">
                <a:solidFill>
                  <a:prstClr val="white"/>
                </a:solidFill>
                <a:latin typeface="Tahoma" panose="020B0604030504040204" pitchFamily="34" charset="0"/>
                <a:ea typeface="Tahoma" panose="020B0604030504040204" pitchFamily="34" charset="0"/>
                <a:cs typeface="Tahoma" panose="020B0604030504040204" pitchFamily="34" charset="0"/>
              </a:rPr>
              <a:t>Sous l’angle du Règlement général sur la protection des données [RGPD]</a:t>
            </a:r>
          </a:p>
          <a:p>
            <a:pPr marL="457200" lvl="0" indent="-457200">
              <a:spcBef>
                <a:spcPts val="1200"/>
              </a:spcBef>
              <a:buFont typeface="+mj-lt"/>
              <a:buAutoNum type="arabicParenR"/>
            </a:pPr>
            <a:r>
              <a:rPr lang="fr-FR" sz="2400" dirty="0">
                <a:solidFill>
                  <a:prstClr val="white"/>
                </a:solidFill>
                <a:latin typeface="Tahoma" panose="020B0604030504040204" pitchFamily="34" charset="0"/>
                <a:ea typeface="Tahoma" panose="020B0604030504040204" pitchFamily="34" charset="0"/>
                <a:cs typeface="Tahoma" panose="020B0604030504040204" pitchFamily="34" charset="0"/>
              </a:rPr>
              <a:t>Sous l’angle de la loi du 22 août 2002 relative aux droits du patient</a:t>
            </a:r>
          </a:p>
          <a:p>
            <a:pPr marL="457200" lvl="0" indent="-457200">
              <a:spcBef>
                <a:spcPts val="1200"/>
              </a:spcBef>
              <a:buFont typeface="+mj-lt"/>
              <a:buAutoNum type="arabicParenR"/>
            </a:pPr>
            <a:r>
              <a:rPr lang="fr-FR" sz="2400" dirty="0">
                <a:solidFill>
                  <a:prstClr val="white"/>
                </a:solidFill>
                <a:latin typeface="Tahoma" panose="020B0604030504040204" pitchFamily="34" charset="0"/>
                <a:ea typeface="Tahoma" panose="020B0604030504040204" pitchFamily="34" charset="0"/>
                <a:cs typeface="Tahoma" panose="020B0604030504040204" pitchFamily="34" charset="0"/>
              </a:rPr>
              <a:t>Sous l’angle de l’arrêté royal du 3 mai 1999 (DMH)</a:t>
            </a:r>
          </a:p>
          <a:p>
            <a:pPr marL="457200" lvl="0" indent="-457200">
              <a:spcBef>
                <a:spcPts val="1200"/>
              </a:spcBef>
              <a:buFont typeface="+mj-lt"/>
              <a:buAutoNum type="arabicParenR"/>
            </a:pPr>
            <a:r>
              <a:rPr lang="fr-FR" sz="2400" dirty="0">
                <a:solidFill>
                  <a:prstClr val="white"/>
                </a:solidFill>
                <a:latin typeface="Tahoma" panose="020B0604030504040204" pitchFamily="34" charset="0"/>
                <a:ea typeface="Tahoma" panose="020B0604030504040204" pitchFamily="34" charset="0"/>
                <a:cs typeface="Tahoma" panose="020B0604030504040204" pitchFamily="34" charset="0"/>
              </a:rPr>
              <a:t>Sous l’angle de la Directive 2011/24/UE relative à l’application des droits des patients en matière de soins de santé transfrontaliers</a:t>
            </a:r>
          </a:p>
        </p:txBody>
      </p:sp>
    </p:spTree>
    <p:extLst>
      <p:ext uri="{BB962C8B-B14F-4D97-AF65-F5344CB8AC3E}">
        <p14:creationId xmlns:p14="http://schemas.microsoft.com/office/powerpoint/2010/main" val="274536810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969696"/>
        </a:solidFill>
        <a:effectLst/>
      </p:bgPr>
    </p:bg>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BC53F6D2-EF14-9728-DAF3-22DC2F4BA666}"/>
              </a:ext>
            </a:extLst>
          </p:cNvPr>
          <p:cNvSpPr txBox="1"/>
          <p:nvPr/>
        </p:nvSpPr>
        <p:spPr>
          <a:xfrm>
            <a:off x="942121" y="797510"/>
            <a:ext cx="10048568" cy="5262979"/>
          </a:xfrm>
          <a:prstGeom prst="rect">
            <a:avLst/>
          </a:prstGeom>
          <a:solidFill>
            <a:srgbClr val="B2B2B2"/>
          </a:solidFill>
        </p:spPr>
        <p:txBody>
          <a:bodyPr wrap="square" rtlCol="0">
            <a:noAutofit/>
          </a:bodyPr>
          <a:lstStyle/>
          <a:p>
            <a:pPr algn="l"/>
            <a:r>
              <a:rPr lang="fr-FR" sz="2800" b="1" dirty="0">
                <a:latin typeface="Tahoma" panose="020B0604030504040204" pitchFamily="34" charset="0"/>
                <a:ea typeface="Tahoma" panose="020B0604030504040204" pitchFamily="34" charset="0"/>
                <a:cs typeface="Tahoma" panose="020B0604030504040204" pitchFamily="34" charset="0"/>
              </a:rPr>
              <a:t>Accès par des personnes autres que le patient</a:t>
            </a:r>
          </a:p>
          <a:p>
            <a:pPr marL="457200" lvl="0" indent="-457200">
              <a:spcBef>
                <a:spcPts val="1200"/>
              </a:spcBef>
              <a:buFont typeface="+mj-lt"/>
              <a:buAutoNum type="arabicParenR"/>
            </a:pPr>
            <a:r>
              <a:rPr lang="fr-BE" sz="2400" dirty="0">
                <a:solidFill>
                  <a:prstClr val="white"/>
                </a:solidFill>
                <a:latin typeface="Tahoma" panose="020B0604030504040204" pitchFamily="34" charset="0"/>
                <a:ea typeface="Tahoma" panose="020B0604030504040204" pitchFamily="34" charset="0"/>
                <a:cs typeface="Tahoma" panose="020B0604030504040204" pitchFamily="34" charset="0"/>
              </a:rPr>
              <a:t>S</a:t>
            </a:r>
            <a:r>
              <a:rPr lang="fr-FR" sz="2400" dirty="0" err="1">
                <a:solidFill>
                  <a:prstClr val="white"/>
                </a:solidFill>
                <a:latin typeface="Tahoma" panose="020B0604030504040204" pitchFamily="34" charset="0"/>
                <a:ea typeface="Tahoma" panose="020B0604030504040204" pitchFamily="34" charset="0"/>
                <a:cs typeface="Tahoma" panose="020B0604030504040204" pitchFamily="34" charset="0"/>
              </a:rPr>
              <a:t>ous</a:t>
            </a:r>
            <a:r>
              <a:rPr lang="fr-FR" sz="2400" dirty="0">
                <a:solidFill>
                  <a:prstClr val="white"/>
                </a:solidFill>
                <a:latin typeface="Tahoma" panose="020B0604030504040204" pitchFamily="34" charset="0"/>
                <a:ea typeface="Tahoma" panose="020B0604030504040204" pitchFamily="34" charset="0"/>
                <a:cs typeface="Tahoma" panose="020B0604030504040204" pitchFamily="34" charset="0"/>
              </a:rPr>
              <a:t> l’angle du droit au respect de la vie privée (art. 8 C.E.D.H.)</a:t>
            </a:r>
          </a:p>
          <a:p>
            <a:pPr marL="457200" lvl="0" indent="-457200">
              <a:spcBef>
                <a:spcPts val="1200"/>
              </a:spcBef>
              <a:buFont typeface="+mj-lt"/>
              <a:buAutoNum type="arabicParenR"/>
            </a:pPr>
            <a:r>
              <a:rPr lang="fr-FR" sz="2400" dirty="0">
                <a:solidFill>
                  <a:prstClr val="white"/>
                </a:solidFill>
                <a:latin typeface="Tahoma" panose="020B0604030504040204" pitchFamily="34" charset="0"/>
                <a:ea typeface="Tahoma" panose="020B0604030504040204" pitchFamily="34" charset="0"/>
                <a:cs typeface="Tahoma" panose="020B0604030504040204" pitchFamily="34" charset="0"/>
              </a:rPr>
              <a:t>Sous l’angle du Règlement général sur la protection des données [RGPD]</a:t>
            </a:r>
          </a:p>
          <a:p>
            <a:pPr marL="457200" lvl="0" indent="-457200">
              <a:spcBef>
                <a:spcPts val="1200"/>
              </a:spcBef>
              <a:buFont typeface="+mj-lt"/>
              <a:buAutoNum type="arabicParenR"/>
            </a:pPr>
            <a:r>
              <a:rPr lang="fr-FR" sz="2400" dirty="0">
                <a:solidFill>
                  <a:prstClr val="white"/>
                </a:solidFill>
                <a:latin typeface="Tahoma" panose="020B0604030504040204" pitchFamily="34" charset="0"/>
                <a:ea typeface="Tahoma" panose="020B0604030504040204" pitchFamily="34" charset="0"/>
                <a:cs typeface="Tahoma" panose="020B0604030504040204" pitchFamily="34" charset="0"/>
              </a:rPr>
              <a:t>Sous l’angle de la loi du 30 juillet 2018</a:t>
            </a:r>
          </a:p>
          <a:p>
            <a:pPr marL="457200" lvl="0" indent="-457200">
              <a:spcBef>
                <a:spcPts val="1200"/>
              </a:spcBef>
              <a:buFont typeface="+mj-lt"/>
              <a:buAutoNum type="arabicParenR"/>
            </a:pPr>
            <a:r>
              <a:rPr lang="fr-FR" sz="2400" dirty="0">
                <a:solidFill>
                  <a:prstClr val="white"/>
                </a:solidFill>
                <a:latin typeface="Tahoma" panose="020B0604030504040204" pitchFamily="34" charset="0"/>
                <a:ea typeface="Tahoma" panose="020B0604030504040204" pitchFamily="34" charset="0"/>
                <a:cs typeface="Tahoma" panose="020B0604030504040204" pitchFamily="34" charset="0"/>
              </a:rPr>
              <a:t>Sous l’angle de la loi du 22 août 2002 relative aux droits du patient</a:t>
            </a:r>
          </a:p>
          <a:p>
            <a:pPr marL="457200" lvl="0" indent="-457200">
              <a:spcBef>
                <a:spcPts val="1200"/>
              </a:spcBef>
              <a:buFont typeface="+mj-lt"/>
              <a:buAutoNum type="arabicParenR"/>
            </a:pPr>
            <a:r>
              <a:rPr lang="fr-FR" sz="2400" b="1" dirty="0">
                <a:solidFill>
                  <a:prstClr val="white"/>
                </a:solidFill>
                <a:latin typeface="Tahoma" panose="020B0604030504040204" pitchFamily="34" charset="0"/>
                <a:ea typeface="Tahoma" panose="020B0604030504040204" pitchFamily="34" charset="0"/>
                <a:cs typeface="Tahoma" panose="020B0604030504040204" pitchFamily="34" charset="0"/>
              </a:rPr>
              <a:t>Sous l’angle de la loi du 22 avril 2019 relative à la qualité des soins de santé </a:t>
            </a:r>
          </a:p>
          <a:p>
            <a:pPr marL="457200" indent="-457200">
              <a:spcBef>
                <a:spcPts val="1200"/>
              </a:spcBef>
              <a:buFont typeface="+mj-lt"/>
              <a:buAutoNum type="arabicParenR"/>
            </a:pPr>
            <a:r>
              <a:rPr lang="fr-FR" sz="2400" dirty="0">
                <a:solidFill>
                  <a:prstClr val="white"/>
                </a:solidFill>
                <a:latin typeface="Tahoma" panose="020B0604030504040204" pitchFamily="34" charset="0"/>
                <a:ea typeface="Tahoma" panose="020B0604030504040204" pitchFamily="34" charset="0"/>
                <a:cs typeface="Tahoma" panose="020B0604030504040204" pitchFamily="34" charset="0"/>
              </a:rPr>
              <a:t>Sous l’angle de la Directive 2011/24/UE relative à l’application des droits des patients en matière de soins de santé transfrontaliers</a:t>
            </a:r>
            <a:endParaRPr lang="fr-FR" sz="2400" b="1" dirty="0">
              <a:solidFill>
                <a:prstClr val="white"/>
              </a:solidFill>
              <a:latin typeface="Tahoma" panose="020B0604030504040204" pitchFamily="34" charset="0"/>
              <a:ea typeface="Tahoma" panose="020B0604030504040204" pitchFamily="34" charset="0"/>
              <a:cs typeface="Tahoma" panose="020B0604030504040204" pitchFamily="34" charset="0"/>
            </a:endParaRPr>
          </a:p>
          <a:p>
            <a:pPr marL="342900" lvl="0" indent="-342900">
              <a:spcBef>
                <a:spcPts val="1200"/>
              </a:spcBef>
              <a:buFont typeface="Wingdings" panose="05000000000000000000" pitchFamily="2" charset="2"/>
              <a:buChar char=""/>
            </a:pPr>
            <a:endParaRPr lang="fr-FR" sz="2000"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3581465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969696"/>
        </a:solidFill>
        <a:effectLst/>
      </p:bgPr>
    </p:bg>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BC53F6D2-EF14-9728-DAF3-22DC2F4BA666}"/>
              </a:ext>
            </a:extLst>
          </p:cNvPr>
          <p:cNvSpPr txBox="1"/>
          <p:nvPr/>
        </p:nvSpPr>
        <p:spPr>
          <a:xfrm>
            <a:off x="934065" y="797510"/>
            <a:ext cx="10048568" cy="5262979"/>
          </a:xfrm>
          <a:prstGeom prst="rect">
            <a:avLst/>
          </a:prstGeom>
          <a:solidFill>
            <a:srgbClr val="B2B2B2"/>
          </a:solidFill>
        </p:spPr>
        <p:txBody>
          <a:bodyPr wrap="square" rtlCol="0">
            <a:noAutofit/>
          </a:bodyPr>
          <a:lstStyle/>
          <a:p>
            <a:pPr algn="l"/>
            <a:r>
              <a:rPr lang="fr-FR" sz="2200" b="1" dirty="0">
                <a:latin typeface="Tahoma" panose="020B0604030504040204" pitchFamily="34" charset="0"/>
                <a:ea typeface="Tahoma" panose="020B0604030504040204" pitchFamily="34" charset="0"/>
                <a:cs typeface="Tahoma" panose="020B0604030504040204" pitchFamily="34" charset="0"/>
              </a:rPr>
              <a:t>Accès par un professionnel des soins de santé (art. 36):</a:t>
            </a:r>
          </a:p>
          <a:p>
            <a:pPr marL="342900" lvl="0" indent="-342900">
              <a:spcBef>
                <a:spcPts val="1200"/>
              </a:spcBef>
              <a:buFont typeface="Wingdings" panose="05000000000000000000" pitchFamily="2" charset="2"/>
              <a:buChar char=""/>
            </a:pPr>
            <a:r>
              <a:rPr lang="fr-FR" sz="2000" b="1" dirty="0">
                <a:solidFill>
                  <a:prstClr val="white"/>
                </a:solidFill>
                <a:latin typeface="Tahoma" panose="020B0604030504040204" pitchFamily="34" charset="0"/>
                <a:ea typeface="Tahoma" panose="020B0604030504040204" pitchFamily="34" charset="0"/>
                <a:cs typeface="Tahoma" panose="020B0604030504040204" pitchFamily="34" charset="0"/>
              </a:rPr>
              <a:t>Le professionnel des soins de santé a accès aux données à caractère personnel relatives à la santé du patient qui sont tenues à jour et conservées par d'autres professionnels des soins de santé à condition que le patient ait préalablement donné son consentement éclairé concernant cet accès:</a:t>
            </a:r>
          </a:p>
          <a:p>
            <a:pPr marL="1703388" lvl="0" indent="-628650">
              <a:spcBef>
                <a:spcPts val="1200"/>
              </a:spcBef>
            </a:pPr>
            <a:r>
              <a:rPr lang="fr-FR" sz="2000" b="1" dirty="0">
                <a:solidFill>
                  <a:prstClr val="white"/>
                </a:solidFill>
                <a:latin typeface="Tahoma" panose="020B0604030504040204" pitchFamily="34" charset="0"/>
                <a:ea typeface="Tahoma" panose="020B0604030504040204" pitchFamily="34" charset="0"/>
                <a:cs typeface="Tahoma" panose="020B0604030504040204" pitchFamily="34" charset="0"/>
              </a:rPr>
              <a:t>==) Pas de restriction d’accès comme dans l’avis du CNOM du 19 novembre 2016</a:t>
            </a:r>
          </a:p>
          <a:p>
            <a:pPr marL="342900" lvl="0" indent="-342900">
              <a:spcBef>
                <a:spcPts val="1200"/>
              </a:spcBef>
              <a:buFont typeface="Wingdings" panose="05000000000000000000" pitchFamily="2" charset="2"/>
              <a:buChar char=""/>
            </a:pPr>
            <a:r>
              <a:rPr lang="fr-FR" sz="2000" b="1" dirty="0">
                <a:solidFill>
                  <a:prstClr val="white"/>
                </a:solidFill>
                <a:latin typeface="Tahoma" panose="020B0604030504040204" pitchFamily="34" charset="0"/>
                <a:ea typeface="Tahoma" panose="020B0604030504040204" pitchFamily="34" charset="0"/>
                <a:cs typeface="Tahoma" panose="020B0604030504040204" pitchFamily="34" charset="0"/>
              </a:rPr>
              <a:t>Le patient peut exclure certains professionnels des soins de santé.</a:t>
            </a:r>
          </a:p>
        </p:txBody>
      </p:sp>
    </p:spTree>
    <p:extLst>
      <p:ext uri="{BB962C8B-B14F-4D97-AF65-F5344CB8AC3E}">
        <p14:creationId xmlns:p14="http://schemas.microsoft.com/office/powerpoint/2010/main" val="149334043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969696"/>
        </a:solidFill>
        <a:effectLst/>
      </p:bgPr>
    </p:bg>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BC53F6D2-EF14-9728-DAF3-22DC2F4BA666}"/>
              </a:ext>
            </a:extLst>
          </p:cNvPr>
          <p:cNvSpPr txBox="1"/>
          <p:nvPr/>
        </p:nvSpPr>
        <p:spPr>
          <a:xfrm>
            <a:off x="934065" y="797510"/>
            <a:ext cx="10048568" cy="5262979"/>
          </a:xfrm>
          <a:prstGeom prst="rect">
            <a:avLst/>
          </a:prstGeom>
          <a:solidFill>
            <a:srgbClr val="B2B2B2"/>
          </a:solidFill>
        </p:spPr>
        <p:txBody>
          <a:bodyPr wrap="square" rtlCol="0">
            <a:noAutofit/>
          </a:bodyPr>
          <a:lstStyle/>
          <a:p>
            <a:pPr algn="l"/>
            <a:r>
              <a:rPr lang="fr-FR" sz="2200" b="1" dirty="0">
                <a:latin typeface="Tahoma" panose="020B0604030504040204" pitchFamily="34" charset="0"/>
                <a:ea typeface="Tahoma" panose="020B0604030504040204" pitchFamily="34" charset="0"/>
                <a:cs typeface="Tahoma" panose="020B0604030504040204" pitchFamily="34" charset="0"/>
              </a:rPr>
              <a:t>Conditions de l’accès par un professionnel des soins de santé (art. 37):</a:t>
            </a:r>
          </a:p>
          <a:p>
            <a:pPr marL="342900" lvl="0" indent="-342900">
              <a:spcBef>
                <a:spcPts val="1200"/>
              </a:spcBef>
              <a:buFont typeface="Wingdings" panose="05000000000000000000" pitchFamily="2" charset="2"/>
              <a:buChar char=""/>
            </a:pPr>
            <a:r>
              <a:rPr lang="fr-FR" sz="2000" b="1" dirty="0">
                <a:solidFill>
                  <a:prstClr val="white"/>
                </a:solidFill>
                <a:latin typeface="Tahoma" panose="020B0604030504040204" pitchFamily="34" charset="0"/>
                <a:ea typeface="Tahoma" panose="020B0604030504040204" pitchFamily="34" charset="0"/>
                <a:cs typeface="Tahoma" panose="020B0604030504040204" pitchFamily="34" charset="0"/>
              </a:rPr>
              <a:t>Le professionnel des soins de santé a uniquement accès aux données à caractère personnel relatives à la santé des patients avec lesquels il entretient une relation thérapeutique.</a:t>
            </a:r>
          </a:p>
          <a:p>
            <a:pPr marL="342900" lvl="0" indent="-342900">
              <a:spcBef>
                <a:spcPts val="1200"/>
              </a:spcBef>
              <a:buFont typeface="Wingdings" panose="05000000000000000000" pitchFamily="2" charset="2"/>
              <a:buChar char=""/>
            </a:pPr>
            <a:r>
              <a:rPr lang="fr-FR" sz="2000" b="1" dirty="0">
                <a:solidFill>
                  <a:prstClr val="white"/>
                </a:solidFill>
                <a:latin typeface="Tahoma" panose="020B0604030504040204" pitchFamily="34" charset="0"/>
                <a:ea typeface="Tahoma" panose="020B0604030504040204" pitchFamily="34" charset="0"/>
                <a:cs typeface="Tahoma" panose="020B0604030504040204" pitchFamily="34" charset="0"/>
              </a:rPr>
              <a:t>On entend par relation thérapeutique toute relation entre un patient et un professionnel des soins de santé dans le cadre de laquelle des soins de santé sont dispensés.</a:t>
            </a:r>
          </a:p>
          <a:p>
            <a:pPr marL="342900" lvl="0" indent="-342900">
              <a:spcBef>
                <a:spcPts val="1200"/>
              </a:spcBef>
              <a:buFont typeface="Wingdings" panose="05000000000000000000" pitchFamily="2" charset="2"/>
              <a:buChar char=""/>
            </a:pPr>
            <a:r>
              <a:rPr lang="fr-FR" sz="2000" b="1" dirty="0">
                <a:solidFill>
                  <a:prstClr val="white"/>
                </a:solidFill>
                <a:latin typeface="Tahoma" panose="020B0604030504040204" pitchFamily="34" charset="0"/>
                <a:ea typeface="Tahoma" panose="020B0604030504040204" pitchFamily="34" charset="0"/>
                <a:cs typeface="Tahoma" panose="020B0604030504040204" pitchFamily="34" charset="0"/>
              </a:rPr>
              <a:t>Le Roi peut, avec indication des cas spécifiques d'échange de données à caractère personnel relatives à la santé du patient, désigner les catégories de professionnels des soins de santé qui, malgré le fait qu'en application de l'alinéa 2, ils entretiennent une relation thérapeutique avec le patient, n'ont pas accès à l'échange des données.</a:t>
            </a:r>
          </a:p>
        </p:txBody>
      </p:sp>
    </p:spTree>
    <p:extLst>
      <p:ext uri="{BB962C8B-B14F-4D97-AF65-F5344CB8AC3E}">
        <p14:creationId xmlns:p14="http://schemas.microsoft.com/office/powerpoint/2010/main" val="126892211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969696"/>
        </a:solidFill>
        <a:effectLst/>
      </p:bgPr>
    </p:bg>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BC53F6D2-EF14-9728-DAF3-22DC2F4BA666}"/>
              </a:ext>
            </a:extLst>
          </p:cNvPr>
          <p:cNvSpPr txBox="1"/>
          <p:nvPr/>
        </p:nvSpPr>
        <p:spPr>
          <a:xfrm>
            <a:off x="934065" y="797510"/>
            <a:ext cx="10048568" cy="5262979"/>
          </a:xfrm>
          <a:prstGeom prst="rect">
            <a:avLst/>
          </a:prstGeom>
          <a:solidFill>
            <a:srgbClr val="B2B2B2"/>
          </a:solidFill>
        </p:spPr>
        <p:txBody>
          <a:bodyPr wrap="square" rtlCol="0">
            <a:noAutofit/>
          </a:bodyPr>
          <a:lstStyle/>
          <a:p>
            <a:pPr>
              <a:spcBef>
                <a:spcPts val="1200"/>
              </a:spcBef>
            </a:pPr>
            <a:r>
              <a:rPr lang="fr-FR" sz="2000" b="1" dirty="0">
                <a:latin typeface="Tahoma" panose="020B0604030504040204" pitchFamily="34" charset="0"/>
                <a:ea typeface="Tahoma" panose="020B0604030504040204" pitchFamily="34" charset="0"/>
                <a:cs typeface="Tahoma" panose="020B0604030504040204" pitchFamily="34" charset="0"/>
              </a:rPr>
              <a:t>Conditions de l’accès par un professionnel des soins de santé (art. 38):</a:t>
            </a:r>
          </a:p>
          <a:p>
            <a:pPr marL="342900" lvl="0" indent="-342900">
              <a:spcBef>
                <a:spcPts val="1200"/>
              </a:spcBef>
              <a:buFont typeface="Wingdings" panose="05000000000000000000" pitchFamily="2" charset="2"/>
              <a:buChar char=""/>
            </a:pPr>
            <a:r>
              <a:rPr lang="fr-FR" sz="2000" b="1" dirty="0">
                <a:solidFill>
                  <a:prstClr val="white"/>
                </a:solidFill>
                <a:latin typeface="Tahoma" panose="020B0604030504040204" pitchFamily="34" charset="0"/>
                <a:ea typeface="Tahoma" panose="020B0604030504040204" pitchFamily="34" charset="0"/>
                <a:cs typeface="Tahoma" panose="020B0604030504040204" pitchFamily="34" charset="0"/>
              </a:rPr>
              <a:t>Le professionnel des soins de santé qui entretient une relation thérapeutique avec le patient, a uniquement accès aux données à caractère personnel relatives à la santé de ce patient dans le respect des conditions suivantes :</a:t>
            </a:r>
          </a:p>
          <a:p>
            <a:pPr marL="717550" lvl="0" indent="-358775">
              <a:spcBef>
                <a:spcPts val="1200"/>
              </a:spcBef>
            </a:pPr>
            <a:r>
              <a:rPr lang="fr-FR" b="1" dirty="0">
                <a:solidFill>
                  <a:prstClr val="white"/>
                </a:solidFill>
                <a:latin typeface="Tahoma" panose="020B0604030504040204" pitchFamily="34" charset="0"/>
                <a:ea typeface="Tahoma" panose="020B0604030504040204" pitchFamily="34" charset="0"/>
                <a:cs typeface="Tahoma" panose="020B0604030504040204" pitchFamily="34" charset="0"/>
              </a:rPr>
              <a:t>1° la finalité de l'accès consiste à dispenser des soins de santé;</a:t>
            </a:r>
          </a:p>
          <a:p>
            <a:pPr marL="717550" lvl="0" indent="-358775">
              <a:spcBef>
                <a:spcPts val="1200"/>
              </a:spcBef>
            </a:pPr>
            <a:r>
              <a:rPr lang="fr-FR" b="1" dirty="0">
                <a:solidFill>
                  <a:prstClr val="white"/>
                </a:solidFill>
                <a:latin typeface="Tahoma" panose="020B0604030504040204" pitchFamily="34" charset="0"/>
                <a:ea typeface="Tahoma" panose="020B0604030504040204" pitchFamily="34" charset="0"/>
                <a:cs typeface="Tahoma" panose="020B0604030504040204" pitchFamily="34" charset="0"/>
              </a:rPr>
              <a:t>2° l'accès est nécessaire à la continuité et à la qualité des soins de santé dispensés;</a:t>
            </a:r>
          </a:p>
          <a:p>
            <a:pPr marL="717550" lvl="0" indent="-358775">
              <a:spcBef>
                <a:spcPts val="1200"/>
              </a:spcBef>
            </a:pPr>
            <a:r>
              <a:rPr lang="fr-FR" b="1" dirty="0">
                <a:solidFill>
                  <a:prstClr val="white"/>
                </a:solidFill>
                <a:latin typeface="Tahoma" panose="020B0604030504040204" pitchFamily="34" charset="0"/>
                <a:ea typeface="Tahoma" panose="020B0604030504040204" pitchFamily="34" charset="0"/>
                <a:cs typeface="Tahoma" panose="020B0604030504040204" pitchFamily="34" charset="0"/>
              </a:rPr>
              <a:t> 3°l'accès se limite aux données utiles et pertinentes dans le cadre de la prestation de soins de santé.</a:t>
            </a:r>
          </a:p>
        </p:txBody>
      </p:sp>
    </p:spTree>
    <p:extLst>
      <p:ext uri="{BB962C8B-B14F-4D97-AF65-F5344CB8AC3E}">
        <p14:creationId xmlns:p14="http://schemas.microsoft.com/office/powerpoint/2010/main" val="33622431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969696"/>
        </a:solidFill>
        <a:effectLst/>
      </p:bgPr>
    </p:bg>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BC53F6D2-EF14-9728-DAF3-22DC2F4BA666}"/>
              </a:ext>
            </a:extLst>
          </p:cNvPr>
          <p:cNvSpPr txBox="1"/>
          <p:nvPr/>
        </p:nvSpPr>
        <p:spPr>
          <a:xfrm>
            <a:off x="934065" y="797510"/>
            <a:ext cx="10048568" cy="5262979"/>
          </a:xfrm>
          <a:prstGeom prst="rect">
            <a:avLst/>
          </a:prstGeom>
          <a:solidFill>
            <a:srgbClr val="B2B2B2"/>
          </a:solidFill>
        </p:spPr>
        <p:txBody>
          <a:bodyPr wrap="square" rtlCol="0">
            <a:noAutofit/>
          </a:bodyPr>
          <a:lstStyle/>
          <a:p>
            <a:pPr>
              <a:spcBef>
                <a:spcPts val="1200"/>
              </a:spcBef>
            </a:pPr>
            <a:r>
              <a:rPr lang="fr-FR" sz="2000" b="1" dirty="0">
                <a:latin typeface="Tahoma" panose="020B0604030504040204" pitchFamily="34" charset="0"/>
                <a:ea typeface="Tahoma" panose="020B0604030504040204" pitchFamily="34" charset="0"/>
                <a:cs typeface="Tahoma" panose="020B0604030504040204" pitchFamily="34" charset="0"/>
              </a:rPr>
              <a:t>Accès en cas d’urgence (art. 39):</a:t>
            </a:r>
          </a:p>
          <a:p>
            <a:pPr marL="342900" lvl="0" indent="-342900">
              <a:spcBef>
                <a:spcPts val="1200"/>
              </a:spcBef>
              <a:buFont typeface="Wingdings" panose="05000000000000000000" pitchFamily="2" charset="2"/>
              <a:buChar char=""/>
            </a:pPr>
            <a:r>
              <a:rPr lang="fr-FR" sz="2000" b="1" dirty="0">
                <a:solidFill>
                  <a:prstClr val="white"/>
                </a:solidFill>
                <a:latin typeface="Tahoma" panose="020B0604030504040204" pitchFamily="34" charset="0"/>
                <a:ea typeface="Tahoma" panose="020B0604030504040204" pitchFamily="34" charset="0"/>
                <a:cs typeface="Tahoma" panose="020B0604030504040204" pitchFamily="34" charset="0"/>
              </a:rPr>
              <a:t>Lorsque, dans un cas d'urgence, il y a incertitude quant au consentement du patient concernant l'accès du professionnel des soins de santé aux données à caractère personnel relatives à la santé du patient, le professionnel des soins de santé, en vue de dispenser les soins de santé nécessaires dans l'intérêt du patient, a accès aux données visées dans le respect des conditions visées aux articles 37 et 38 de la loi.</a:t>
            </a:r>
            <a:endParaRPr lang="fr-FR"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84431079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969696"/>
        </a:solidFill>
        <a:effectLst/>
      </p:bgPr>
    </p:bg>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BC53F6D2-EF14-9728-DAF3-22DC2F4BA666}"/>
              </a:ext>
            </a:extLst>
          </p:cNvPr>
          <p:cNvSpPr txBox="1"/>
          <p:nvPr/>
        </p:nvSpPr>
        <p:spPr>
          <a:xfrm>
            <a:off x="934065" y="797510"/>
            <a:ext cx="10048568" cy="5262979"/>
          </a:xfrm>
          <a:prstGeom prst="rect">
            <a:avLst/>
          </a:prstGeom>
          <a:solidFill>
            <a:srgbClr val="B2B2B2"/>
          </a:solidFill>
        </p:spPr>
        <p:txBody>
          <a:bodyPr wrap="square" rtlCol="0">
            <a:noAutofit/>
          </a:bodyPr>
          <a:lstStyle/>
          <a:p>
            <a:pPr>
              <a:spcBef>
                <a:spcPts val="1200"/>
              </a:spcBef>
            </a:pPr>
            <a:r>
              <a:rPr lang="fr-FR" sz="2000" b="1" dirty="0">
                <a:latin typeface="Tahoma" panose="020B0604030504040204" pitchFamily="34" charset="0"/>
                <a:ea typeface="Tahoma" panose="020B0604030504040204" pitchFamily="34" charset="0"/>
                <a:cs typeface="Tahoma" panose="020B0604030504040204" pitchFamily="34" charset="0"/>
              </a:rPr>
              <a:t>Obligation de tenir un fichier des accès (art. 40):</a:t>
            </a:r>
          </a:p>
          <a:p>
            <a:pPr marL="342900" lvl="0" indent="-342900">
              <a:spcBef>
                <a:spcPts val="1200"/>
              </a:spcBef>
              <a:buFont typeface="Wingdings" panose="05000000000000000000" pitchFamily="2" charset="2"/>
              <a:buChar char=""/>
            </a:pPr>
            <a:r>
              <a:rPr lang="fr-FR" sz="2000" b="1" dirty="0">
                <a:solidFill>
                  <a:prstClr val="white"/>
                </a:solidFill>
                <a:latin typeface="Tahoma" panose="020B0604030504040204" pitchFamily="34" charset="0"/>
                <a:ea typeface="Tahoma" panose="020B0604030504040204" pitchFamily="34" charset="0"/>
                <a:cs typeface="Tahoma" panose="020B0604030504040204" pitchFamily="34" charset="0"/>
              </a:rPr>
              <a:t>Le professionnel des soins de santé qui tient à jour et conserve les données personnelles relatives à la santé du patient prend les mesures nécessaires afin que le patient puisse contrôler quelles personnes ont ou ont eu accès à ses données personnelles relatives à la santé.</a:t>
            </a:r>
            <a:endParaRPr lang="fr-FR"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76146631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969696"/>
        </a:solidFill>
        <a:effectLst/>
      </p:bgPr>
    </p:bg>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BC53F6D2-EF14-9728-DAF3-22DC2F4BA666}"/>
              </a:ext>
            </a:extLst>
          </p:cNvPr>
          <p:cNvSpPr txBox="1"/>
          <p:nvPr/>
        </p:nvSpPr>
        <p:spPr>
          <a:xfrm>
            <a:off x="934065" y="797510"/>
            <a:ext cx="10048568" cy="5262979"/>
          </a:xfrm>
          <a:prstGeom prst="rect">
            <a:avLst/>
          </a:prstGeom>
          <a:solidFill>
            <a:srgbClr val="B2B2B2"/>
          </a:solidFill>
        </p:spPr>
        <p:txBody>
          <a:bodyPr wrap="square" rtlCol="0">
            <a:noAutofit/>
          </a:bodyPr>
          <a:lstStyle/>
          <a:p>
            <a:pPr>
              <a:spcBef>
                <a:spcPts val="1200"/>
              </a:spcBef>
            </a:pPr>
            <a:r>
              <a:rPr lang="fr-FR" sz="2000" b="1" dirty="0">
                <a:latin typeface="Tahoma" panose="020B0604030504040204" pitchFamily="34" charset="0"/>
                <a:ea typeface="Tahoma" panose="020B0604030504040204" pitchFamily="34" charset="0"/>
                <a:cs typeface="Tahoma" panose="020B0604030504040204" pitchFamily="34" charset="0"/>
              </a:rPr>
              <a:t>Sous l’angle de l’arrêté royal du 3 mai 1999 (DMH)</a:t>
            </a:r>
          </a:p>
          <a:p>
            <a:pPr marL="342900" lvl="0" indent="-342900">
              <a:spcBef>
                <a:spcPts val="1200"/>
              </a:spcBef>
              <a:buFont typeface="Wingdings" panose="05000000000000000000" pitchFamily="2" charset="2"/>
              <a:buChar char=""/>
            </a:pPr>
            <a:r>
              <a:rPr lang="fr-FR" sz="2000" b="1" dirty="0">
                <a:solidFill>
                  <a:prstClr val="white"/>
                </a:solidFill>
                <a:latin typeface="Tahoma" panose="020B0604030504040204" pitchFamily="34" charset="0"/>
                <a:ea typeface="Tahoma" panose="020B0604030504040204" pitchFamily="34" charset="0"/>
                <a:cs typeface="Tahoma" panose="020B0604030504040204" pitchFamily="34" charset="0"/>
              </a:rPr>
              <a:t>Les dossiers de tous les patients ayant quitté le service sont classés et conservés dans des archives médicales organisées de préférence de manière centrale et électronique ou tout au moins groupées au niveau du service avec un numéro unique par patient au sein de l'hôpital.</a:t>
            </a:r>
          </a:p>
          <a:p>
            <a:pPr marL="342900" lvl="0" indent="-342900">
              <a:spcBef>
                <a:spcPts val="1200"/>
              </a:spcBef>
              <a:buFont typeface="Wingdings" panose="05000000000000000000" pitchFamily="2" charset="2"/>
              <a:buChar char=""/>
            </a:pPr>
            <a:r>
              <a:rPr lang="fr-FR" sz="2000" b="1">
                <a:solidFill>
                  <a:prstClr val="white"/>
                </a:solidFill>
                <a:latin typeface="Tahoma" panose="020B0604030504040204" pitchFamily="34" charset="0"/>
                <a:ea typeface="Tahoma" panose="020B0604030504040204" pitchFamily="34" charset="0"/>
                <a:cs typeface="Tahoma" panose="020B0604030504040204" pitchFamily="34" charset="0"/>
              </a:rPr>
              <a:t>Les dossiers doivent être accessibles en permanence aux médecins associés au traitement du patient.</a:t>
            </a:r>
            <a:endParaRPr lang="fr-FR"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72806456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969696"/>
        </a:solidFill>
        <a:effectLst/>
      </p:bgPr>
    </p:bg>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BC53F6D2-EF14-9728-DAF3-22DC2F4BA666}"/>
              </a:ext>
            </a:extLst>
          </p:cNvPr>
          <p:cNvSpPr txBox="1"/>
          <p:nvPr/>
        </p:nvSpPr>
        <p:spPr>
          <a:xfrm>
            <a:off x="934065" y="797510"/>
            <a:ext cx="10048568" cy="5262979"/>
          </a:xfrm>
          <a:prstGeom prst="rect">
            <a:avLst/>
          </a:prstGeom>
          <a:solidFill>
            <a:srgbClr val="B2B2B2"/>
          </a:solidFill>
        </p:spPr>
        <p:txBody>
          <a:bodyPr wrap="square" rtlCol="0">
            <a:noAutofit/>
          </a:bodyPr>
          <a:lstStyle/>
          <a:p>
            <a:pPr marL="342900" lvl="0" indent="-342900">
              <a:spcBef>
                <a:spcPts val="1200"/>
              </a:spcBef>
              <a:buFont typeface="Wingdings" panose="05000000000000000000" pitchFamily="2" charset="2"/>
              <a:buChar char=""/>
            </a:pPr>
            <a:r>
              <a:rPr lang="fr-FR" sz="2000" b="1" dirty="0">
                <a:solidFill>
                  <a:prstClr val="white"/>
                </a:solidFill>
                <a:latin typeface="Tahoma" panose="020B0604030504040204" pitchFamily="34" charset="0"/>
                <a:ea typeface="Tahoma" panose="020B0604030504040204" pitchFamily="34" charset="0"/>
                <a:cs typeface="Tahoma" panose="020B0604030504040204" pitchFamily="34" charset="0"/>
              </a:rPr>
              <a:t>Voyez aussi les dispositions du Code wallon de l’action sociale et de la santé (CWASS) sur la reconnaissance d'une plate-forme d'échange électronique des données de santé en vue de l'octroi d'une subvention (art. 418/3).</a:t>
            </a:r>
            <a:endParaRPr lang="fr-FR"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18707197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969696"/>
        </a:solidFill>
        <a:effectLst/>
      </p:bgPr>
    </p:bg>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BC53F6D2-EF14-9728-DAF3-22DC2F4BA666}"/>
              </a:ext>
            </a:extLst>
          </p:cNvPr>
          <p:cNvSpPr txBox="1"/>
          <p:nvPr/>
        </p:nvSpPr>
        <p:spPr>
          <a:xfrm>
            <a:off x="942121" y="797510"/>
            <a:ext cx="10048568" cy="5262979"/>
          </a:xfrm>
          <a:prstGeom prst="rect">
            <a:avLst/>
          </a:prstGeom>
          <a:solidFill>
            <a:srgbClr val="B2B2B2"/>
          </a:solidFill>
        </p:spPr>
        <p:txBody>
          <a:bodyPr wrap="square" rtlCol="0">
            <a:noAutofit/>
          </a:bodyPr>
          <a:lstStyle/>
          <a:p>
            <a:pPr algn="l"/>
            <a:r>
              <a:rPr lang="fr-FR" sz="2800" b="1" dirty="0">
                <a:latin typeface="Tahoma" panose="020B0604030504040204" pitchFamily="34" charset="0"/>
                <a:ea typeface="Tahoma" panose="020B0604030504040204" pitchFamily="34" charset="0"/>
                <a:cs typeface="Tahoma" panose="020B0604030504040204" pitchFamily="34" charset="0"/>
              </a:rPr>
              <a:t>Accès par des personnes autres que le patient</a:t>
            </a:r>
          </a:p>
          <a:p>
            <a:pPr marL="457200" lvl="0" indent="-457200">
              <a:spcBef>
                <a:spcPts val="1200"/>
              </a:spcBef>
              <a:buFont typeface="+mj-lt"/>
              <a:buAutoNum type="arabicParenR"/>
            </a:pPr>
            <a:r>
              <a:rPr lang="fr-BE" sz="2400" dirty="0">
                <a:solidFill>
                  <a:prstClr val="white"/>
                </a:solidFill>
                <a:latin typeface="Tahoma" panose="020B0604030504040204" pitchFamily="34" charset="0"/>
                <a:ea typeface="Tahoma" panose="020B0604030504040204" pitchFamily="34" charset="0"/>
                <a:cs typeface="Tahoma" panose="020B0604030504040204" pitchFamily="34" charset="0"/>
              </a:rPr>
              <a:t>S</a:t>
            </a:r>
            <a:r>
              <a:rPr lang="fr-FR" sz="2400" dirty="0" err="1">
                <a:solidFill>
                  <a:prstClr val="white"/>
                </a:solidFill>
                <a:latin typeface="Tahoma" panose="020B0604030504040204" pitchFamily="34" charset="0"/>
                <a:ea typeface="Tahoma" panose="020B0604030504040204" pitchFamily="34" charset="0"/>
                <a:cs typeface="Tahoma" panose="020B0604030504040204" pitchFamily="34" charset="0"/>
              </a:rPr>
              <a:t>ous</a:t>
            </a:r>
            <a:r>
              <a:rPr lang="fr-FR" sz="2400" dirty="0">
                <a:solidFill>
                  <a:prstClr val="white"/>
                </a:solidFill>
                <a:latin typeface="Tahoma" panose="020B0604030504040204" pitchFamily="34" charset="0"/>
                <a:ea typeface="Tahoma" panose="020B0604030504040204" pitchFamily="34" charset="0"/>
                <a:cs typeface="Tahoma" panose="020B0604030504040204" pitchFamily="34" charset="0"/>
              </a:rPr>
              <a:t> l’angle du droit au respect de la vie privée (art. 8 C.E.D.H.)</a:t>
            </a:r>
          </a:p>
          <a:p>
            <a:pPr marL="457200" lvl="0" indent="-457200">
              <a:spcBef>
                <a:spcPts val="1200"/>
              </a:spcBef>
              <a:buFont typeface="+mj-lt"/>
              <a:buAutoNum type="arabicParenR"/>
            </a:pPr>
            <a:r>
              <a:rPr lang="fr-FR" sz="2400" dirty="0">
                <a:solidFill>
                  <a:prstClr val="white"/>
                </a:solidFill>
                <a:latin typeface="Tahoma" panose="020B0604030504040204" pitchFamily="34" charset="0"/>
                <a:ea typeface="Tahoma" panose="020B0604030504040204" pitchFamily="34" charset="0"/>
                <a:cs typeface="Tahoma" panose="020B0604030504040204" pitchFamily="34" charset="0"/>
              </a:rPr>
              <a:t>Sous l’angle du Règlement général sur la protection des données [RGPD]</a:t>
            </a:r>
          </a:p>
          <a:p>
            <a:pPr marL="457200" lvl="0" indent="-457200">
              <a:spcBef>
                <a:spcPts val="1200"/>
              </a:spcBef>
              <a:buFont typeface="+mj-lt"/>
              <a:buAutoNum type="arabicParenR"/>
            </a:pPr>
            <a:r>
              <a:rPr lang="fr-FR" sz="2400" dirty="0">
                <a:solidFill>
                  <a:prstClr val="white"/>
                </a:solidFill>
                <a:latin typeface="Tahoma" panose="020B0604030504040204" pitchFamily="34" charset="0"/>
                <a:ea typeface="Tahoma" panose="020B0604030504040204" pitchFamily="34" charset="0"/>
                <a:cs typeface="Tahoma" panose="020B0604030504040204" pitchFamily="34" charset="0"/>
              </a:rPr>
              <a:t>Sous l’angle de la loi du 30 juillet 2018</a:t>
            </a:r>
          </a:p>
          <a:p>
            <a:pPr marL="457200" lvl="0" indent="-457200">
              <a:spcBef>
                <a:spcPts val="1200"/>
              </a:spcBef>
              <a:buFont typeface="+mj-lt"/>
              <a:buAutoNum type="arabicParenR"/>
            </a:pPr>
            <a:r>
              <a:rPr lang="fr-FR" sz="2400" dirty="0">
                <a:solidFill>
                  <a:prstClr val="white"/>
                </a:solidFill>
                <a:latin typeface="Tahoma" panose="020B0604030504040204" pitchFamily="34" charset="0"/>
                <a:ea typeface="Tahoma" panose="020B0604030504040204" pitchFamily="34" charset="0"/>
                <a:cs typeface="Tahoma" panose="020B0604030504040204" pitchFamily="34" charset="0"/>
              </a:rPr>
              <a:t>Sous l’angle de la loi du 22 août 2002 relative aux droits du patient</a:t>
            </a:r>
          </a:p>
          <a:p>
            <a:pPr marL="457200" lvl="0" indent="-457200">
              <a:spcBef>
                <a:spcPts val="1200"/>
              </a:spcBef>
              <a:buFont typeface="+mj-lt"/>
              <a:buAutoNum type="arabicParenR"/>
            </a:pPr>
            <a:r>
              <a:rPr lang="fr-FR" sz="2400" dirty="0">
                <a:solidFill>
                  <a:prstClr val="white"/>
                </a:solidFill>
                <a:latin typeface="Tahoma" panose="020B0604030504040204" pitchFamily="34" charset="0"/>
                <a:ea typeface="Tahoma" panose="020B0604030504040204" pitchFamily="34" charset="0"/>
                <a:cs typeface="Tahoma" panose="020B0604030504040204" pitchFamily="34" charset="0"/>
              </a:rPr>
              <a:t>Sous l’angle de la loi du 22 avril 2019 relative à la qualité des soins de santé </a:t>
            </a:r>
          </a:p>
          <a:p>
            <a:pPr marL="457200" indent="-457200">
              <a:spcBef>
                <a:spcPts val="1200"/>
              </a:spcBef>
              <a:buFont typeface="+mj-lt"/>
              <a:buAutoNum type="arabicParenR"/>
            </a:pPr>
            <a:r>
              <a:rPr lang="fr-FR" sz="2400" b="1" dirty="0">
                <a:solidFill>
                  <a:prstClr val="white"/>
                </a:solidFill>
                <a:latin typeface="Tahoma" panose="020B0604030504040204" pitchFamily="34" charset="0"/>
                <a:ea typeface="Tahoma" panose="020B0604030504040204" pitchFamily="34" charset="0"/>
                <a:cs typeface="Tahoma" panose="020B0604030504040204" pitchFamily="34" charset="0"/>
              </a:rPr>
              <a:t>Sous l’angle de la Directive 2011/24/UE relative à l’application des droits des patients en matière de soins de santé transfrontaliers</a:t>
            </a:r>
          </a:p>
          <a:p>
            <a:pPr marL="342900" lvl="0" indent="-342900">
              <a:spcBef>
                <a:spcPts val="1200"/>
              </a:spcBef>
              <a:buFont typeface="Wingdings" panose="05000000000000000000" pitchFamily="2" charset="2"/>
              <a:buChar char=""/>
            </a:pPr>
            <a:endParaRPr lang="fr-FR" sz="2000"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68187241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969696"/>
        </a:solidFill>
        <a:effectLst/>
      </p:bgPr>
    </p:bg>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BC53F6D2-EF14-9728-DAF3-22DC2F4BA666}"/>
              </a:ext>
            </a:extLst>
          </p:cNvPr>
          <p:cNvSpPr txBox="1"/>
          <p:nvPr/>
        </p:nvSpPr>
        <p:spPr>
          <a:xfrm>
            <a:off x="934065" y="797510"/>
            <a:ext cx="10048568" cy="5262979"/>
          </a:xfrm>
          <a:prstGeom prst="rect">
            <a:avLst/>
          </a:prstGeom>
          <a:solidFill>
            <a:srgbClr val="B2B2B2"/>
          </a:solidFill>
        </p:spPr>
        <p:txBody>
          <a:bodyPr wrap="square" rtlCol="0">
            <a:noAutofit/>
          </a:bodyPr>
          <a:lstStyle/>
          <a:p>
            <a:pPr marL="342900" lvl="0" indent="-342900">
              <a:spcBef>
                <a:spcPts val="1200"/>
              </a:spcBef>
              <a:buFont typeface="Wingdings" panose="05000000000000000000" pitchFamily="2" charset="2"/>
              <a:buChar char=""/>
            </a:pPr>
            <a:r>
              <a:rPr lang="fr-FR" sz="2000" b="1" dirty="0">
                <a:solidFill>
                  <a:prstClr val="white"/>
                </a:solidFill>
                <a:latin typeface="Tahoma" panose="020B0604030504040204" pitchFamily="34" charset="0"/>
                <a:ea typeface="Tahoma" panose="020B0604030504040204" pitchFamily="34" charset="0"/>
                <a:cs typeface="Tahoma" panose="020B0604030504040204" pitchFamily="34" charset="0"/>
              </a:rPr>
              <a:t>L’Etat membre de traitement doit veiller à ce que le droit fondamental à la vie privée en ce qui concerne le traitement des données à caractère personnel soit protégé conformément aux mesures nationales d’exécution des dispositions de l’Union relatives à la protection de ces données.</a:t>
            </a:r>
          </a:p>
          <a:p>
            <a:pPr marL="342900" lvl="0" indent="-342900">
              <a:spcBef>
                <a:spcPts val="1200"/>
              </a:spcBef>
              <a:buFont typeface="Wingdings" panose="05000000000000000000" pitchFamily="2" charset="2"/>
              <a:buChar char=""/>
            </a:pPr>
            <a:endParaRPr lang="fr-FR" sz="2000" b="1" dirty="0">
              <a:solidFill>
                <a:prstClr val="white"/>
              </a:solidFill>
              <a:latin typeface="Tahoma" panose="020B0604030504040204" pitchFamily="34" charset="0"/>
              <a:ea typeface="Tahoma" panose="020B0604030504040204" pitchFamily="34" charset="0"/>
              <a:cs typeface="Tahoma" panose="020B0604030504040204" pitchFamily="34" charset="0"/>
            </a:endParaRPr>
          </a:p>
          <a:p>
            <a:pPr marL="342900" lvl="0" indent="-342900">
              <a:spcBef>
                <a:spcPts val="1200"/>
              </a:spcBef>
              <a:buFont typeface="Wingdings" panose="05000000000000000000" pitchFamily="2" charset="2"/>
              <a:buChar char=""/>
            </a:pPr>
            <a:r>
              <a:rPr lang="fr-FR" sz="2000" b="1" dirty="0">
                <a:solidFill>
                  <a:prstClr val="white"/>
                </a:solidFill>
                <a:latin typeface="Tahoma" panose="020B0604030504040204" pitchFamily="34" charset="0"/>
                <a:ea typeface="Tahoma" panose="020B0604030504040204" pitchFamily="34" charset="0"/>
                <a:cs typeface="Tahoma" panose="020B0604030504040204" pitchFamily="34" charset="0"/>
              </a:rPr>
              <a:t>L’Etat membre d’affiliation doit veiller à ce que  les patients qui cherchent à bénéficier ou bénéficient de soins de santé transfrontaliers aient accès à distance à leur dossier médical ou disposent au moins d’une copie de celui-ci, conformément aux mesures nationales d’exécution des dispositions de l’Union relatives à la protection des données à caractère personnel.</a:t>
            </a:r>
            <a:endParaRPr lang="fr-FR"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7364668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969696"/>
        </a:solidFill>
        <a:effectLst/>
      </p:bgPr>
    </p:bg>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BC53F6D2-EF14-9728-DAF3-22DC2F4BA666}"/>
              </a:ext>
            </a:extLst>
          </p:cNvPr>
          <p:cNvSpPr txBox="1"/>
          <p:nvPr/>
        </p:nvSpPr>
        <p:spPr>
          <a:xfrm>
            <a:off x="942121" y="797510"/>
            <a:ext cx="10048568" cy="5262979"/>
          </a:xfrm>
          <a:prstGeom prst="rect">
            <a:avLst/>
          </a:prstGeom>
          <a:solidFill>
            <a:srgbClr val="B2B2B2"/>
          </a:solidFill>
        </p:spPr>
        <p:txBody>
          <a:bodyPr wrap="square" rtlCol="0">
            <a:noAutofit/>
          </a:bodyPr>
          <a:lstStyle/>
          <a:p>
            <a:pPr marL="342900" lvl="0" indent="-342900">
              <a:spcBef>
                <a:spcPts val="1200"/>
              </a:spcBef>
              <a:buFont typeface="Wingdings" panose="05000000000000000000" pitchFamily="2" charset="2"/>
              <a:buChar char=""/>
            </a:pPr>
            <a:r>
              <a:rPr lang="fr-BE" sz="2400" b="1" dirty="0">
                <a:solidFill>
                  <a:prstClr val="white"/>
                </a:solidFill>
                <a:latin typeface="Tahoma" panose="020B0604030504040204" pitchFamily="34" charset="0"/>
                <a:ea typeface="Tahoma" panose="020B0604030504040204" pitchFamily="34" charset="0"/>
                <a:cs typeface="Tahoma" panose="020B0604030504040204" pitchFamily="34" charset="0"/>
              </a:rPr>
              <a:t>U</a:t>
            </a:r>
            <a:r>
              <a:rPr lang="fr-FR" sz="2400" b="1" dirty="0">
                <a:solidFill>
                  <a:prstClr val="white"/>
                </a:solidFill>
                <a:latin typeface="Tahoma" panose="020B0604030504040204" pitchFamily="34" charset="0"/>
                <a:ea typeface="Tahoma" panose="020B0604030504040204" pitchFamily="34" charset="0"/>
                <a:cs typeface="Tahoma" panose="020B0604030504040204" pitchFamily="34" charset="0"/>
              </a:rPr>
              <a:t>ne demande d’accès à un dossier médical relève du droit au respect de la vie privée dès lors qu’il contient des informations de nature personnelle sur des faits importants </a:t>
            </a:r>
            <a:r>
              <a:rPr lang="fr-FR" sz="2000" dirty="0">
                <a:solidFill>
                  <a:prstClr val="white"/>
                </a:solidFill>
                <a:latin typeface="Tahoma" panose="020B0604030504040204" pitchFamily="34" charset="0"/>
                <a:ea typeface="Tahoma" panose="020B0604030504040204" pitchFamily="34" charset="0"/>
                <a:cs typeface="Tahoma" panose="020B0604030504040204" pitchFamily="34" charset="0"/>
              </a:rPr>
              <a:t>(Com. E.D.H., 28 février 1996, Martin c. Royaume-Uni, n° 27533/95)</a:t>
            </a:r>
          </a:p>
          <a:p>
            <a:pPr marL="342900" lvl="0" indent="-342900">
              <a:spcBef>
                <a:spcPts val="1200"/>
              </a:spcBef>
              <a:buFont typeface="Wingdings" panose="05000000000000000000" pitchFamily="2" charset="2"/>
              <a:buChar char=""/>
            </a:pPr>
            <a:r>
              <a:rPr lang="fr-FR" sz="2400" b="1" dirty="0">
                <a:solidFill>
                  <a:prstClr val="white"/>
                </a:solidFill>
                <a:latin typeface="Tahoma" panose="020B0604030504040204" pitchFamily="34" charset="0"/>
                <a:ea typeface="Tahoma" panose="020B0604030504040204" pitchFamily="34" charset="0"/>
                <a:cs typeface="Tahoma" panose="020B0604030504040204" pitchFamily="34" charset="0"/>
              </a:rPr>
              <a:t>La demande d’accéder à des informations relève du droit au respect de la vie privée dès lors que ces informations permettraient au requérant d’évaluer les risques sanitaires auxquels il avait été soumis ainsi que d’apaiser ses craintes </a:t>
            </a:r>
            <a:r>
              <a:rPr lang="fr-FR" sz="2000" dirty="0">
                <a:solidFill>
                  <a:prstClr val="white"/>
                </a:solidFill>
                <a:latin typeface="Tahoma" panose="020B0604030504040204" pitchFamily="34" charset="0"/>
                <a:ea typeface="Tahoma" panose="020B0604030504040204" pitchFamily="34" charset="0"/>
                <a:cs typeface="Tahoma" panose="020B0604030504040204" pitchFamily="34" charset="0"/>
              </a:rPr>
              <a:t>(Cour E.D.H. 9 juin 1998, </a:t>
            </a:r>
            <a:r>
              <a:rPr lang="fr-FR" sz="2000" dirty="0" err="1">
                <a:solidFill>
                  <a:prstClr val="white"/>
                </a:solidFill>
                <a:latin typeface="Tahoma" panose="020B0604030504040204" pitchFamily="34" charset="0"/>
                <a:ea typeface="Tahoma" panose="020B0604030504040204" pitchFamily="34" charset="0"/>
                <a:cs typeface="Tahoma" panose="020B0604030504040204" pitchFamily="34" charset="0"/>
              </a:rPr>
              <a:t>McGinley</a:t>
            </a:r>
            <a:r>
              <a:rPr lang="fr-FR" sz="2000" dirty="0">
                <a:solidFill>
                  <a:prstClr val="white"/>
                </a:solidFill>
                <a:latin typeface="Tahoma" panose="020B0604030504040204" pitchFamily="34" charset="0"/>
                <a:ea typeface="Tahoma" panose="020B0604030504040204" pitchFamily="34" charset="0"/>
                <a:cs typeface="Tahoma" panose="020B0604030504040204" pitchFamily="34" charset="0"/>
              </a:rPr>
              <a:t> et Egan c. Royaume-Uni, n° 21825/93 &amp; 23414/94)</a:t>
            </a:r>
          </a:p>
        </p:txBody>
      </p:sp>
    </p:spTree>
    <p:extLst>
      <p:ext uri="{BB962C8B-B14F-4D97-AF65-F5344CB8AC3E}">
        <p14:creationId xmlns:p14="http://schemas.microsoft.com/office/powerpoint/2010/main" val="281421945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969696"/>
        </a:solidFill>
        <a:effectLst/>
      </p:bgPr>
    </p:bg>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BC53F6D2-EF14-9728-DAF3-22DC2F4BA666}"/>
              </a:ext>
            </a:extLst>
          </p:cNvPr>
          <p:cNvSpPr txBox="1"/>
          <p:nvPr/>
        </p:nvSpPr>
        <p:spPr>
          <a:xfrm>
            <a:off x="934065" y="797510"/>
            <a:ext cx="10048568" cy="5262979"/>
          </a:xfrm>
          <a:prstGeom prst="rect">
            <a:avLst/>
          </a:prstGeom>
          <a:solidFill>
            <a:srgbClr val="B2B2B2"/>
          </a:solidFill>
        </p:spPr>
        <p:txBody>
          <a:bodyPr wrap="square" rtlCol="0">
            <a:noAutofit/>
          </a:bodyPr>
          <a:lstStyle/>
          <a:p>
            <a:pPr>
              <a:spcBef>
                <a:spcPts val="1200"/>
              </a:spcBef>
            </a:pPr>
            <a:r>
              <a:rPr lang="fr-FR" sz="2000" b="1" dirty="0">
                <a:latin typeface="Tahoma" panose="020B0604030504040204" pitchFamily="34" charset="0"/>
                <a:ea typeface="Tahoma" panose="020B0604030504040204" pitchFamily="34" charset="0"/>
                <a:cs typeface="Tahoma" panose="020B0604030504040204" pitchFamily="34" charset="0"/>
              </a:rPr>
              <a:t>Recours et sanctions</a:t>
            </a:r>
          </a:p>
          <a:p>
            <a:pPr marL="342900" lvl="0" indent="-342900">
              <a:spcBef>
                <a:spcPts val="1200"/>
              </a:spcBef>
              <a:buFont typeface="Wingdings" panose="05000000000000000000" pitchFamily="2" charset="2"/>
              <a:buChar char=""/>
            </a:pPr>
            <a:r>
              <a:rPr lang="fr-FR" sz="2000" b="1" dirty="0">
                <a:solidFill>
                  <a:prstClr val="white"/>
                </a:solidFill>
                <a:latin typeface="Tahoma" panose="020B0604030504040204" pitchFamily="34" charset="0"/>
                <a:ea typeface="Tahoma" panose="020B0604030504040204" pitchFamily="34" charset="0"/>
                <a:cs typeface="Tahoma" panose="020B0604030504040204" pitchFamily="34" charset="0"/>
              </a:rPr>
              <a:t>La personne concernée a le droit de saisir l’autorité de contrôle compétente d’une violation de la protection des données à propos d’un traitement qui la concerne. </a:t>
            </a:r>
          </a:p>
          <a:p>
            <a:pPr marL="342900" lvl="0" indent="-342900">
              <a:spcBef>
                <a:spcPts val="1200"/>
              </a:spcBef>
              <a:buFont typeface="Wingdings" panose="05000000000000000000" pitchFamily="2" charset="2"/>
              <a:buChar char=""/>
            </a:pPr>
            <a:r>
              <a:rPr lang="fr-FR" sz="2000" b="1" dirty="0">
                <a:solidFill>
                  <a:prstClr val="white"/>
                </a:solidFill>
                <a:latin typeface="Tahoma" panose="020B0604030504040204" pitchFamily="34" charset="0"/>
                <a:ea typeface="Tahoma" panose="020B0604030504040204" pitchFamily="34" charset="0"/>
                <a:cs typeface="Tahoma" panose="020B0604030504040204" pitchFamily="34" charset="0"/>
              </a:rPr>
              <a:t>Un recours peut être introduit contre l’autorité de contrôle ainsi que contre un responsable du traitement ou un sous-traitant. </a:t>
            </a:r>
          </a:p>
          <a:p>
            <a:pPr marL="342900" lvl="0" indent="-342900">
              <a:spcBef>
                <a:spcPts val="1200"/>
              </a:spcBef>
              <a:buFont typeface="Wingdings" panose="05000000000000000000" pitchFamily="2" charset="2"/>
              <a:buChar char=""/>
            </a:pPr>
            <a:r>
              <a:rPr lang="fr-FR" sz="2000" b="1" dirty="0">
                <a:solidFill>
                  <a:prstClr val="white"/>
                </a:solidFill>
                <a:latin typeface="Tahoma" panose="020B0604030504040204" pitchFamily="34" charset="0"/>
                <a:ea typeface="Tahoma" panose="020B0604030504040204" pitchFamily="34" charset="0"/>
                <a:cs typeface="Tahoma" panose="020B0604030504040204" pitchFamily="34" charset="0"/>
              </a:rPr>
              <a:t>La personne concernée a le droit d’être indemnisée en cas de dommage (art. 82 RGPD).</a:t>
            </a:r>
          </a:p>
          <a:p>
            <a:pPr marL="342900" lvl="0" indent="-342900">
              <a:spcBef>
                <a:spcPts val="1200"/>
              </a:spcBef>
              <a:buFont typeface="Wingdings" panose="05000000000000000000" pitchFamily="2" charset="2"/>
              <a:buChar char=""/>
            </a:pPr>
            <a:r>
              <a:rPr lang="fr-FR" sz="2000" b="1" dirty="0">
                <a:solidFill>
                  <a:prstClr val="white"/>
                </a:solidFill>
                <a:latin typeface="Tahoma" panose="020B0604030504040204" pitchFamily="34" charset="0"/>
                <a:ea typeface="Tahoma" panose="020B0604030504040204" pitchFamily="34" charset="0"/>
                <a:cs typeface="Tahoma" panose="020B0604030504040204" pitchFamily="34" charset="0"/>
              </a:rPr>
              <a:t>L’autorité de contrôle peut infliger des amendes administratives au responsable du traitement ou au sous-traitant. </a:t>
            </a:r>
          </a:p>
          <a:p>
            <a:pPr marL="342900" lvl="0" indent="-342900">
              <a:spcBef>
                <a:spcPts val="1200"/>
              </a:spcBef>
              <a:buFont typeface="Wingdings" panose="05000000000000000000" pitchFamily="2" charset="2"/>
              <a:buChar char=""/>
            </a:pPr>
            <a:r>
              <a:rPr lang="fr-FR" sz="2000" b="1" dirty="0">
                <a:solidFill>
                  <a:prstClr val="white"/>
                </a:solidFill>
                <a:latin typeface="Tahoma" panose="020B0604030504040204" pitchFamily="34" charset="0"/>
                <a:ea typeface="Tahoma" panose="020B0604030504040204" pitchFamily="34" charset="0"/>
                <a:cs typeface="Tahoma" panose="020B0604030504040204" pitchFamily="34" charset="0"/>
              </a:rPr>
              <a:t>En tout état de cause, chaque Etat membre doit mettre en place des sanctions effectives, proportionnées et dissuasives pour les violations de la protection des données.</a:t>
            </a:r>
            <a:endParaRPr lang="fr-FR"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68285707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969696"/>
        </a:solidFill>
        <a:effectLst/>
      </p:bgPr>
    </p:bg>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BC53F6D2-EF14-9728-DAF3-22DC2F4BA666}"/>
              </a:ext>
            </a:extLst>
          </p:cNvPr>
          <p:cNvSpPr txBox="1"/>
          <p:nvPr/>
        </p:nvSpPr>
        <p:spPr>
          <a:xfrm>
            <a:off x="934065" y="797510"/>
            <a:ext cx="10048568" cy="5262979"/>
          </a:xfrm>
          <a:prstGeom prst="rect">
            <a:avLst/>
          </a:prstGeom>
          <a:solidFill>
            <a:srgbClr val="B2B2B2"/>
          </a:solidFill>
        </p:spPr>
        <p:txBody>
          <a:bodyPr wrap="square" rtlCol="0">
            <a:noAutofit/>
          </a:bodyPr>
          <a:lstStyle/>
          <a:p>
            <a:pPr>
              <a:spcBef>
                <a:spcPts val="1200"/>
              </a:spcBef>
            </a:pPr>
            <a:r>
              <a:rPr lang="fr-FR" sz="2000" b="1" dirty="0">
                <a:latin typeface="Tahoma" panose="020B0604030504040204" pitchFamily="34" charset="0"/>
                <a:ea typeface="Tahoma" panose="020B0604030504040204" pitchFamily="34" charset="0"/>
                <a:cs typeface="Tahoma" panose="020B0604030504040204" pitchFamily="34" charset="0"/>
              </a:rPr>
              <a:t>A propos du droit à la réparation de la personne concernée (art. 82 RGPD)</a:t>
            </a:r>
          </a:p>
          <a:p>
            <a:pPr marL="342900" lvl="0" indent="-342900">
              <a:spcBef>
                <a:spcPts val="1200"/>
              </a:spcBef>
              <a:buFont typeface="Wingdings" panose="05000000000000000000" pitchFamily="2" charset="2"/>
              <a:buChar char=""/>
            </a:pPr>
            <a:r>
              <a:rPr lang="fr-FR" sz="2000" b="1" dirty="0">
                <a:solidFill>
                  <a:prstClr val="white"/>
                </a:solidFill>
                <a:latin typeface="Tahoma" panose="020B0604030504040204" pitchFamily="34" charset="0"/>
                <a:ea typeface="Tahoma" panose="020B0604030504040204" pitchFamily="34" charset="0"/>
                <a:cs typeface="Tahoma" panose="020B0604030504040204" pitchFamily="34" charset="0"/>
              </a:rPr>
              <a:t>Toute personne ayant subi un dommage </a:t>
            </a:r>
            <a:r>
              <a:rPr lang="fr-FR" sz="2000" b="1" dirty="0">
                <a:solidFill>
                  <a:srgbClr val="FF0000"/>
                </a:solidFill>
                <a:latin typeface="Tahoma" panose="020B0604030504040204" pitchFamily="34" charset="0"/>
                <a:ea typeface="Tahoma" panose="020B0604030504040204" pitchFamily="34" charset="0"/>
                <a:cs typeface="Tahoma" panose="020B0604030504040204" pitchFamily="34" charset="0"/>
              </a:rPr>
              <a:t>matériel ou moral </a:t>
            </a:r>
            <a:r>
              <a:rPr lang="fr-FR" sz="2000" b="1" dirty="0">
                <a:solidFill>
                  <a:prstClr val="white"/>
                </a:solidFill>
                <a:latin typeface="Tahoma" panose="020B0604030504040204" pitchFamily="34" charset="0"/>
                <a:ea typeface="Tahoma" panose="020B0604030504040204" pitchFamily="34" charset="0"/>
                <a:cs typeface="Tahoma" panose="020B0604030504040204" pitchFamily="34" charset="0"/>
              </a:rPr>
              <a:t>du fait d'une violation du présent règlement a le droit d'obtenir du responsable du traitement ou du sous-traitant réparation du préjudice subi.</a:t>
            </a:r>
          </a:p>
          <a:p>
            <a:pPr marL="342900" lvl="0" indent="-342900">
              <a:spcBef>
                <a:spcPts val="1200"/>
              </a:spcBef>
              <a:buFont typeface="Wingdings" panose="05000000000000000000" pitchFamily="2" charset="2"/>
              <a:buChar char=""/>
            </a:pPr>
            <a:r>
              <a:rPr lang="fr-FR" sz="2000" b="1" dirty="0">
                <a:solidFill>
                  <a:prstClr val="white"/>
                </a:solidFill>
                <a:latin typeface="Tahoma" panose="020B0604030504040204" pitchFamily="34" charset="0"/>
                <a:ea typeface="Tahoma" panose="020B0604030504040204" pitchFamily="34" charset="0"/>
                <a:cs typeface="Tahoma" panose="020B0604030504040204" pitchFamily="34" charset="0"/>
              </a:rPr>
              <a:t>Un responsable du traitement est exonéré de responsabilité s'il prouve que le fait qui a provoqué le dommage ne lui est nullement imputable.</a:t>
            </a:r>
          </a:p>
        </p:txBody>
      </p:sp>
    </p:spTree>
    <p:extLst>
      <p:ext uri="{BB962C8B-B14F-4D97-AF65-F5344CB8AC3E}">
        <p14:creationId xmlns:p14="http://schemas.microsoft.com/office/powerpoint/2010/main" val="275563444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969696"/>
        </a:solidFill>
        <a:effectLst/>
      </p:bgPr>
    </p:bg>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BC53F6D2-EF14-9728-DAF3-22DC2F4BA666}"/>
              </a:ext>
            </a:extLst>
          </p:cNvPr>
          <p:cNvSpPr txBox="1"/>
          <p:nvPr/>
        </p:nvSpPr>
        <p:spPr>
          <a:xfrm>
            <a:off x="934065" y="797510"/>
            <a:ext cx="10048568" cy="5262979"/>
          </a:xfrm>
          <a:prstGeom prst="rect">
            <a:avLst/>
          </a:prstGeom>
          <a:solidFill>
            <a:srgbClr val="B2B2B2"/>
          </a:solidFill>
        </p:spPr>
        <p:txBody>
          <a:bodyPr wrap="square" rtlCol="0">
            <a:noAutofit/>
          </a:bodyPr>
          <a:lstStyle/>
          <a:p>
            <a:pPr>
              <a:spcBef>
                <a:spcPts val="1200"/>
              </a:spcBef>
            </a:pPr>
            <a:r>
              <a:rPr lang="fr-FR" sz="2000" b="1" dirty="0">
                <a:latin typeface="Tahoma" panose="020B0604030504040204" pitchFamily="34" charset="0"/>
                <a:ea typeface="Tahoma" panose="020B0604030504040204" pitchFamily="34" charset="0"/>
                <a:cs typeface="Tahoma" panose="020B0604030504040204" pitchFamily="34" charset="0"/>
              </a:rPr>
              <a:t>A propos du droit à la réparation de la personne concernée (art. 82 RGPD)</a:t>
            </a:r>
          </a:p>
          <a:p>
            <a:pPr marL="342900" lvl="0" indent="-342900">
              <a:spcBef>
                <a:spcPts val="1200"/>
              </a:spcBef>
              <a:buFont typeface="Wingdings" panose="05000000000000000000" pitchFamily="2" charset="2"/>
              <a:buChar char=""/>
            </a:pPr>
            <a:r>
              <a:rPr lang="fr-FR" sz="2000" b="1" dirty="0">
                <a:solidFill>
                  <a:prstClr val="white"/>
                </a:solidFill>
                <a:latin typeface="Tahoma" panose="020B0604030504040204" pitchFamily="34" charset="0"/>
                <a:ea typeface="Tahoma" panose="020B0604030504040204" pitchFamily="34" charset="0"/>
                <a:cs typeface="Tahoma" panose="020B0604030504040204" pitchFamily="34" charset="0"/>
              </a:rPr>
              <a:t>Considérant 146:</a:t>
            </a:r>
          </a:p>
          <a:p>
            <a:pPr marL="285750" lvl="0" indent="-285750">
              <a:spcBef>
                <a:spcPts val="1200"/>
              </a:spcBef>
              <a:buFont typeface="Wingdings" panose="05000000000000000000" pitchFamily="2" charset="2"/>
              <a:buChar char="v"/>
            </a:pPr>
            <a:r>
              <a:rPr lang="fr-FR" sz="1600" b="1" dirty="0">
                <a:solidFill>
                  <a:prstClr val="white"/>
                </a:solidFill>
                <a:latin typeface="Tahoma" panose="020B0604030504040204" pitchFamily="34" charset="0"/>
                <a:ea typeface="Tahoma" panose="020B0604030504040204" pitchFamily="34" charset="0"/>
                <a:cs typeface="Tahoma" panose="020B0604030504040204" pitchFamily="34" charset="0"/>
              </a:rPr>
              <a:t>La </a:t>
            </a:r>
            <a:r>
              <a:rPr lang="fr-FR" sz="1600" b="1" dirty="0">
                <a:solidFill>
                  <a:srgbClr val="FF0000"/>
                </a:solidFill>
                <a:latin typeface="Tahoma" panose="020B0604030504040204" pitchFamily="34" charset="0"/>
                <a:ea typeface="Tahoma" panose="020B0604030504040204" pitchFamily="34" charset="0"/>
                <a:cs typeface="Tahoma" panose="020B0604030504040204" pitchFamily="34" charset="0"/>
              </a:rPr>
              <a:t>notion de dommage </a:t>
            </a:r>
            <a:r>
              <a:rPr lang="fr-FR" sz="1600" b="1" dirty="0">
                <a:solidFill>
                  <a:prstClr val="white"/>
                </a:solidFill>
                <a:latin typeface="Tahoma" panose="020B0604030504040204" pitchFamily="34" charset="0"/>
                <a:ea typeface="Tahoma" panose="020B0604030504040204" pitchFamily="34" charset="0"/>
                <a:cs typeface="Tahoma" panose="020B0604030504040204" pitchFamily="34" charset="0"/>
              </a:rPr>
              <a:t>devrait être interprétée au sens large, à la lumière de la jurisprudence de la Cour de justice, d'une manière </a:t>
            </a:r>
            <a:r>
              <a:rPr lang="fr-FR" sz="1600" b="1" dirty="0">
                <a:solidFill>
                  <a:srgbClr val="FF0000"/>
                </a:solidFill>
                <a:latin typeface="Tahoma" panose="020B0604030504040204" pitchFamily="34" charset="0"/>
                <a:ea typeface="Tahoma" panose="020B0604030504040204" pitchFamily="34" charset="0"/>
                <a:cs typeface="Tahoma" panose="020B0604030504040204" pitchFamily="34" charset="0"/>
              </a:rPr>
              <a:t>qui tienne </a:t>
            </a:r>
            <a:r>
              <a:rPr lang="fr-FR" sz="1600" b="1" dirty="0">
                <a:solidFill>
                  <a:schemeClr val="bg1"/>
                </a:solidFill>
                <a:latin typeface="Tahoma" panose="020B0604030504040204" pitchFamily="34" charset="0"/>
                <a:ea typeface="Tahoma" panose="020B0604030504040204" pitchFamily="34" charset="0"/>
                <a:cs typeface="Tahoma" panose="020B0604030504040204" pitchFamily="34" charset="0"/>
              </a:rPr>
              <a:t>pleinement</a:t>
            </a:r>
            <a:r>
              <a:rPr lang="fr-FR" sz="1600" b="1" dirty="0">
                <a:solidFill>
                  <a:srgbClr val="FF0000"/>
                </a:solidFill>
                <a:latin typeface="Tahoma" panose="020B0604030504040204" pitchFamily="34" charset="0"/>
                <a:ea typeface="Tahoma" panose="020B0604030504040204" pitchFamily="34" charset="0"/>
                <a:cs typeface="Tahoma" panose="020B0604030504040204" pitchFamily="34" charset="0"/>
              </a:rPr>
              <a:t> compte </a:t>
            </a:r>
            <a:r>
              <a:rPr lang="fr-FR" sz="1600" b="1" dirty="0">
                <a:solidFill>
                  <a:prstClr val="white"/>
                </a:solidFill>
                <a:latin typeface="Tahoma" panose="020B0604030504040204" pitchFamily="34" charset="0"/>
                <a:ea typeface="Tahoma" panose="020B0604030504040204" pitchFamily="34" charset="0"/>
                <a:cs typeface="Tahoma" panose="020B0604030504040204" pitchFamily="34" charset="0"/>
              </a:rPr>
              <a:t>des </a:t>
            </a:r>
            <a:r>
              <a:rPr lang="fr-FR" sz="1600" b="1" dirty="0">
                <a:solidFill>
                  <a:srgbClr val="FF0000"/>
                </a:solidFill>
                <a:latin typeface="Tahoma" panose="020B0604030504040204" pitchFamily="34" charset="0"/>
                <a:ea typeface="Tahoma" panose="020B0604030504040204" pitchFamily="34" charset="0"/>
                <a:cs typeface="Tahoma" panose="020B0604030504040204" pitchFamily="34" charset="0"/>
              </a:rPr>
              <a:t>objectifs</a:t>
            </a:r>
            <a:r>
              <a:rPr lang="fr-FR" sz="1600" b="1" dirty="0">
                <a:solidFill>
                  <a:prstClr val="white"/>
                </a:solidFill>
                <a:latin typeface="Tahoma" panose="020B0604030504040204" pitchFamily="34" charset="0"/>
                <a:ea typeface="Tahoma" panose="020B0604030504040204" pitchFamily="34" charset="0"/>
                <a:cs typeface="Tahoma" panose="020B0604030504040204" pitchFamily="34" charset="0"/>
              </a:rPr>
              <a:t> du présent règlement.</a:t>
            </a:r>
          </a:p>
          <a:p>
            <a:pPr marL="285750" lvl="0" indent="-285750">
              <a:spcBef>
                <a:spcPts val="1200"/>
              </a:spcBef>
              <a:buFont typeface="Wingdings" panose="05000000000000000000" pitchFamily="2" charset="2"/>
              <a:buChar char="v"/>
            </a:pPr>
            <a:r>
              <a:rPr lang="fr-FR" sz="1600" b="1" dirty="0">
                <a:solidFill>
                  <a:prstClr val="white"/>
                </a:solidFill>
                <a:latin typeface="Tahoma" panose="020B0604030504040204" pitchFamily="34" charset="0"/>
                <a:ea typeface="Tahoma" panose="020B0604030504040204" pitchFamily="34" charset="0"/>
                <a:cs typeface="Tahoma" panose="020B0604030504040204" pitchFamily="34" charset="0"/>
              </a:rPr>
              <a:t>Les personnes concernées devraient recevoir une </a:t>
            </a:r>
            <a:r>
              <a:rPr lang="fr-FR" sz="1600" b="1" dirty="0">
                <a:solidFill>
                  <a:srgbClr val="FF0000"/>
                </a:solidFill>
                <a:latin typeface="Tahoma" panose="020B0604030504040204" pitchFamily="34" charset="0"/>
                <a:ea typeface="Tahoma" panose="020B0604030504040204" pitchFamily="34" charset="0"/>
                <a:cs typeface="Tahoma" panose="020B0604030504040204" pitchFamily="34" charset="0"/>
              </a:rPr>
              <a:t>réparation complète et effective </a:t>
            </a:r>
            <a:r>
              <a:rPr lang="fr-FR" sz="1600" b="1" dirty="0">
                <a:solidFill>
                  <a:prstClr val="white"/>
                </a:solidFill>
                <a:latin typeface="Tahoma" panose="020B0604030504040204" pitchFamily="34" charset="0"/>
                <a:ea typeface="Tahoma" panose="020B0604030504040204" pitchFamily="34" charset="0"/>
                <a:cs typeface="Tahoma" panose="020B0604030504040204" pitchFamily="34" charset="0"/>
              </a:rPr>
              <a:t>pour le dommage subi. Lorsque des responsables du traitement ou des sous-traitants participent à un même traitement, chaque responsable du traitement ou chaque sous-traitant devrait être tenu responsable pour la totalité du dommage.</a:t>
            </a:r>
          </a:p>
          <a:p>
            <a:pPr marL="285750" lvl="0" indent="-285750">
              <a:spcBef>
                <a:spcPts val="1200"/>
              </a:spcBef>
              <a:buFont typeface="Wingdings" panose="05000000000000000000" pitchFamily="2" charset="2"/>
              <a:buChar char="v"/>
            </a:pPr>
            <a:r>
              <a:rPr lang="fr-FR" sz="1600" b="1" dirty="0">
                <a:solidFill>
                  <a:prstClr val="white"/>
                </a:solidFill>
                <a:latin typeface="Tahoma" panose="020B0604030504040204" pitchFamily="34" charset="0"/>
                <a:ea typeface="Tahoma" panose="020B0604030504040204" pitchFamily="34" charset="0"/>
                <a:cs typeface="Tahoma" panose="020B0604030504040204" pitchFamily="34" charset="0"/>
              </a:rPr>
              <a:t>Les personnes concernées devraient recevoir une réparation complète et effective pour le dommage subi. Lorsque des responsables du traitement ou des sous-traitants participent à un même traitement, chaque responsable du traitement ou chaque sous-traitant devrait être tenu responsable pour la totalité du dommage. Toutefois, lorsque des responsables du traitement et des sous-traitants sont concernés par la même procédure judiciaire, conformément au droit d'un État membre, la réparation peut être répartie en fonction de la part de responsabilité de chaque responsable du traitement ou de chaque sous-traitant dans le dommage causé par le traitement, à condition que le dommage subi par la personne concernée soit entièrement et effectivement réparé. </a:t>
            </a:r>
          </a:p>
        </p:txBody>
      </p:sp>
    </p:spTree>
    <p:extLst>
      <p:ext uri="{BB962C8B-B14F-4D97-AF65-F5344CB8AC3E}">
        <p14:creationId xmlns:p14="http://schemas.microsoft.com/office/powerpoint/2010/main" val="394783119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969696"/>
        </a:solidFill>
        <a:effectLst/>
      </p:bgPr>
    </p:bg>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BC53F6D2-EF14-9728-DAF3-22DC2F4BA666}"/>
              </a:ext>
            </a:extLst>
          </p:cNvPr>
          <p:cNvSpPr txBox="1"/>
          <p:nvPr/>
        </p:nvSpPr>
        <p:spPr>
          <a:xfrm>
            <a:off x="934065" y="797510"/>
            <a:ext cx="10048568" cy="5262979"/>
          </a:xfrm>
          <a:prstGeom prst="rect">
            <a:avLst/>
          </a:prstGeom>
          <a:solidFill>
            <a:srgbClr val="B2B2B2"/>
          </a:solidFill>
        </p:spPr>
        <p:txBody>
          <a:bodyPr wrap="square" rtlCol="0">
            <a:noAutofit/>
          </a:bodyPr>
          <a:lstStyle/>
          <a:p>
            <a:pPr>
              <a:spcBef>
                <a:spcPts val="1200"/>
              </a:spcBef>
            </a:pPr>
            <a:r>
              <a:rPr lang="fr-FR" sz="2000" b="1" dirty="0">
                <a:latin typeface="Tahoma" panose="020B0604030504040204" pitchFamily="34" charset="0"/>
                <a:ea typeface="Tahoma" panose="020B0604030504040204" pitchFamily="34" charset="0"/>
                <a:cs typeface="Tahoma" panose="020B0604030504040204" pitchFamily="34" charset="0"/>
              </a:rPr>
              <a:t>A propos des amendes administratives</a:t>
            </a:r>
          </a:p>
          <a:p>
            <a:pPr marL="342900" lvl="0" indent="-342900">
              <a:spcBef>
                <a:spcPts val="1200"/>
              </a:spcBef>
              <a:buFont typeface="Wingdings" panose="05000000000000000000" pitchFamily="2" charset="2"/>
              <a:buChar char=""/>
            </a:pPr>
            <a:r>
              <a:rPr lang="fr-FR" sz="2000" b="1" dirty="0">
                <a:solidFill>
                  <a:prstClr val="white"/>
                </a:solidFill>
                <a:latin typeface="Tahoma" panose="020B0604030504040204" pitchFamily="34" charset="0"/>
                <a:ea typeface="Tahoma" panose="020B0604030504040204" pitchFamily="34" charset="0"/>
                <a:cs typeface="Tahoma" panose="020B0604030504040204" pitchFamily="34" charset="0"/>
              </a:rPr>
              <a:t>Il faut distinguer entre le « simple » responsable de traitement et celui qui est en même temps une « entreprise » au sens du RGPD.</a:t>
            </a:r>
          </a:p>
          <a:p>
            <a:pPr marL="342900" lvl="0" indent="-342900">
              <a:spcBef>
                <a:spcPts val="1200"/>
              </a:spcBef>
              <a:buFont typeface="Wingdings" panose="05000000000000000000" pitchFamily="2" charset="2"/>
              <a:buChar char=""/>
            </a:pPr>
            <a:r>
              <a:rPr lang="fr-FR" sz="2000" b="1" dirty="0">
                <a:solidFill>
                  <a:prstClr val="white"/>
                </a:solidFill>
                <a:latin typeface="Tahoma" panose="020B0604030504040204" pitchFamily="34" charset="0"/>
                <a:ea typeface="Tahoma" panose="020B0604030504040204" pitchFamily="34" charset="0"/>
                <a:cs typeface="Tahoma" panose="020B0604030504040204" pitchFamily="34" charset="0"/>
              </a:rPr>
              <a:t>Il appartient à chaque Etat membre d’établir les règles qui déterminent si et dans quelle mesure des amendes administratives peuvent être imposées à des autorités publiques et à des organismes publics établis sur son territoire </a:t>
            </a:r>
            <a:r>
              <a:rPr lang="fr-FR" sz="2000" dirty="0">
                <a:solidFill>
                  <a:prstClr val="white"/>
                </a:solidFill>
                <a:latin typeface="Tahoma" panose="020B0604030504040204" pitchFamily="34" charset="0"/>
                <a:ea typeface="Tahoma" panose="020B0604030504040204" pitchFamily="34" charset="0"/>
                <a:cs typeface="Tahoma" panose="020B0604030504040204" pitchFamily="34" charset="0"/>
              </a:rPr>
              <a:t>(cf. art. 222 à 230 de la loi du 30 juillet 2018)</a:t>
            </a:r>
            <a:r>
              <a:rPr lang="fr-FR" sz="2000" b="1" dirty="0">
                <a:solidFill>
                  <a:prstClr val="white"/>
                </a:solidFill>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326030353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969696"/>
        </a:solidFill>
        <a:effectLst/>
      </p:bgPr>
    </p:bg>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BC53F6D2-EF14-9728-DAF3-22DC2F4BA666}"/>
              </a:ext>
            </a:extLst>
          </p:cNvPr>
          <p:cNvSpPr txBox="1"/>
          <p:nvPr/>
        </p:nvSpPr>
        <p:spPr>
          <a:xfrm>
            <a:off x="934065" y="797510"/>
            <a:ext cx="10048568" cy="5262979"/>
          </a:xfrm>
          <a:prstGeom prst="rect">
            <a:avLst/>
          </a:prstGeom>
          <a:solidFill>
            <a:srgbClr val="B2B2B2"/>
          </a:solidFill>
        </p:spPr>
        <p:txBody>
          <a:bodyPr wrap="square" rtlCol="0">
            <a:noAutofit/>
          </a:bodyPr>
          <a:lstStyle/>
          <a:p>
            <a:pPr>
              <a:spcBef>
                <a:spcPts val="1200"/>
              </a:spcBef>
            </a:pPr>
            <a:r>
              <a:rPr lang="fr-FR" sz="2000" b="1" dirty="0">
                <a:latin typeface="Tahoma" panose="020B0604030504040204" pitchFamily="34" charset="0"/>
                <a:ea typeface="Tahoma" panose="020B0604030504040204" pitchFamily="34" charset="0"/>
                <a:cs typeface="Tahoma" panose="020B0604030504040204" pitchFamily="34" charset="0"/>
              </a:rPr>
              <a:t>A propos des amendes administratives</a:t>
            </a:r>
          </a:p>
          <a:p>
            <a:pPr marL="342900" lvl="0" indent="-342900">
              <a:spcBef>
                <a:spcPts val="1200"/>
              </a:spcBef>
              <a:buFont typeface="Wingdings" panose="05000000000000000000" pitchFamily="2" charset="2"/>
              <a:buChar char=""/>
            </a:pPr>
            <a:r>
              <a:rPr lang="fr-FR" sz="2000" b="1" dirty="0">
                <a:solidFill>
                  <a:prstClr val="white"/>
                </a:solidFill>
                <a:latin typeface="Tahoma" panose="020B0604030504040204" pitchFamily="34" charset="0"/>
                <a:ea typeface="Tahoma" panose="020B0604030504040204" pitchFamily="34" charset="0"/>
                <a:cs typeface="Tahoma" panose="020B0604030504040204" pitchFamily="34" charset="0"/>
              </a:rPr>
              <a:t>Au sens de la loi du 30 juillet 2018 relative à la protection des personnes physiques à l'égard des traitements de données à caractère personnel sont des autorités publiques:</a:t>
            </a:r>
          </a:p>
          <a:p>
            <a:pPr marL="269875" lvl="0" indent="-269875">
              <a:spcBef>
                <a:spcPts val="1200"/>
              </a:spcBef>
            </a:pPr>
            <a:r>
              <a:rPr lang="fr-FR" sz="1600" b="1" dirty="0">
                <a:solidFill>
                  <a:prstClr val="white"/>
                </a:solidFill>
                <a:latin typeface="Tahoma" panose="020B0604030504040204" pitchFamily="34" charset="0"/>
                <a:ea typeface="Tahoma" panose="020B0604030504040204" pitchFamily="34" charset="0"/>
                <a:cs typeface="Tahoma" panose="020B0604030504040204" pitchFamily="34" charset="0"/>
              </a:rPr>
              <a:t>1° l'état fédéral, les entités fédérées et les autorités locales;</a:t>
            </a:r>
          </a:p>
          <a:p>
            <a:pPr marL="269875" lvl="0" indent="-269875">
              <a:spcBef>
                <a:spcPts val="1200"/>
              </a:spcBef>
            </a:pPr>
            <a:r>
              <a:rPr lang="fr-FR" sz="1600" b="1" dirty="0">
                <a:solidFill>
                  <a:prstClr val="white"/>
                </a:solidFill>
                <a:latin typeface="Tahoma" panose="020B0604030504040204" pitchFamily="34" charset="0"/>
                <a:ea typeface="Tahoma" panose="020B0604030504040204" pitchFamily="34" charset="0"/>
                <a:cs typeface="Tahoma" panose="020B0604030504040204" pitchFamily="34" charset="0"/>
              </a:rPr>
              <a:t>2° les personnes morales de droit public qui dépendent de l'Etat fédéral, des entités fédérées ou des autorités locales;</a:t>
            </a:r>
          </a:p>
          <a:p>
            <a:pPr lvl="0">
              <a:spcBef>
                <a:spcPts val="1200"/>
              </a:spcBef>
            </a:pPr>
            <a:r>
              <a:rPr lang="fr-FR" sz="1600" b="1" dirty="0">
                <a:solidFill>
                  <a:prstClr val="white"/>
                </a:solidFill>
                <a:latin typeface="Tahoma" panose="020B0604030504040204" pitchFamily="34" charset="0"/>
                <a:ea typeface="Tahoma" panose="020B0604030504040204" pitchFamily="34" charset="0"/>
                <a:cs typeface="Tahoma" panose="020B0604030504040204" pitchFamily="34" charset="0"/>
              </a:rPr>
              <a:t>3° les personnes, quelles que soient leur forme et leur nature qui :</a:t>
            </a:r>
          </a:p>
          <a:p>
            <a:pPr marL="539750" lvl="0" indent="-269875"/>
            <a:r>
              <a:rPr lang="fr-FR" sz="1600" b="1" dirty="0">
                <a:solidFill>
                  <a:prstClr val="white"/>
                </a:solidFill>
                <a:latin typeface="Tahoma" panose="020B0604030504040204" pitchFamily="34" charset="0"/>
                <a:ea typeface="Tahoma" panose="020B0604030504040204" pitchFamily="34" charset="0"/>
                <a:cs typeface="Tahoma" panose="020B0604030504040204" pitchFamily="34" charset="0"/>
              </a:rPr>
              <a:t>- 	ont été créées pour satisfaire spécifiquement des besoins d'intérêt général ayant un caractère autre qu'industriel ou commercial; et</a:t>
            </a:r>
          </a:p>
          <a:p>
            <a:pPr marL="539750" lvl="0" indent="-269875"/>
            <a:r>
              <a:rPr lang="fr-FR" sz="1600" b="1" dirty="0">
                <a:solidFill>
                  <a:prstClr val="white"/>
                </a:solidFill>
                <a:latin typeface="Tahoma" panose="020B0604030504040204" pitchFamily="34" charset="0"/>
                <a:ea typeface="Tahoma" panose="020B0604030504040204" pitchFamily="34" charset="0"/>
                <a:cs typeface="Tahoma" panose="020B0604030504040204" pitchFamily="34" charset="0"/>
              </a:rPr>
              <a:t>- 	sont dotées de la personnalité juridique; et</a:t>
            </a:r>
          </a:p>
          <a:p>
            <a:pPr marL="539750" lvl="0" indent="-269875"/>
            <a:r>
              <a:rPr lang="fr-FR" sz="1600" b="1" dirty="0">
                <a:solidFill>
                  <a:prstClr val="white"/>
                </a:solidFill>
                <a:latin typeface="Tahoma" panose="020B0604030504040204" pitchFamily="34" charset="0"/>
                <a:ea typeface="Tahoma" panose="020B0604030504040204" pitchFamily="34" charset="0"/>
                <a:cs typeface="Tahoma" panose="020B0604030504040204" pitchFamily="34" charset="0"/>
              </a:rPr>
              <a:t>- 	dont soit l'activité est financée majoritairement par les autorités publiques ou organismes mentionnés au 1° ou 2°, soit la gestion est soumise à un contrôle de ces autorités ou organismes, soit plus de la moitié des membres de l'organe d'administration, de direction ou de surveillance sont désignés par ces autorités ou organismes;</a:t>
            </a:r>
          </a:p>
          <a:p>
            <a:pPr lvl="0">
              <a:spcBef>
                <a:spcPts val="1200"/>
              </a:spcBef>
            </a:pPr>
            <a:r>
              <a:rPr lang="fr-FR" sz="1600" b="1" dirty="0">
                <a:solidFill>
                  <a:prstClr val="white"/>
                </a:solidFill>
                <a:latin typeface="Tahoma" panose="020B0604030504040204" pitchFamily="34" charset="0"/>
                <a:ea typeface="Tahoma" panose="020B0604030504040204" pitchFamily="34" charset="0"/>
                <a:cs typeface="Tahoma" panose="020B0604030504040204" pitchFamily="34" charset="0"/>
              </a:rPr>
              <a:t>4° les associations formées par une ou plusieurs autorités publiques visées ci-dessus.</a:t>
            </a:r>
          </a:p>
          <a:p>
            <a:pPr lvl="0">
              <a:spcBef>
                <a:spcPts val="1200"/>
              </a:spcBef>
            </a:pPr>
            <a:endParaRPr lang="fr-FR"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94081476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969696"/>
        </a:solidFill>
        <a:effectLst/>
      </p:bgPr>
    </p:bg>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BC53F6D2-EF14-9728-DAF3-22DC2F4BA666}"/>
              </a:ext>
            </a:extLst>
          </p:cNvPr>
          <p:cNvSpPr txBox="1"/>
          <p:nvPr/>
        </p:nvSpPr>
        <p:spPr>
          <a:xfrm>
            <a:off x="934065" y="797510"/>
            <a:ext cx="10048568" cy="5262979"/>
          </a:xfrm>
          <a:prstGeom prst="rect">
            <a:avLst/>
          </a:prstGeom>
          <a:solidFill>
            <a:srgbClr val="B2B2B2"/>
          </a:solidFill>
        </p:spPr>
        <p:txBody>
          <a:bodyPr wrap="square" rtlCol="0">
            <a:noAutofit/>
          </a:bodyPr>
          <a:lstStyle/>
          <a:p>
            <a:pPr>
              <a:spcBef>
                <a:spcPts val="1200"/>
              </a:spcBef>
            </a:pPr>
            <a:r>
              <a:rPr lang="fr-FR" sz="2000" b="1" dirty="0">
                <a:latin typeface="Tahoma" panose="020B0604030504040204" pitchFamily="34" charset="0"/>
                <a:ea typeface="Tahoma" panose="020B0604030504040204" pitchFamily="34" charset="0"/>
                <a:cs typeface="Tahoma" panose="020B0604030504040204" pitchFamily="34" charset="0"/>
              </a:rPr>
              <a:t>A propos des amendes administratives</a:t>
            </a:r>
          </a:p>
          <a:p>
            <a:pPr marL="342900" lvl="0" indent="-342900">
              <a:spcBef>
                <a:spcPts val="1200"/>
              </a:spcBef>
              <a:buFont typeface="Wingdings" panose="05000000000000000000" pitchFamily="2" charset="2"/>
              <a:buChar char=""/>
            </a:pPr>
            <a:r>
              <a:rPr lang="fr-FR" sz="2000" b="1" dirty="0">
                <a:solidFill>
                  <a:prstClr val="white"/>
                </a:solidFill>
                <a:latin typeface="Tahoma" panose="020B0604030504040204" pitchFamily="34" charset="0"/>
                <a:ea typeface="Tahoma" panose="020B0604030504040204" pitchFamily="34" charset="0"/>
                <a:cs typeface="Tahoma" panose="020B0604030504040204" pitchFamily="34" charset="0"/>
              </a:rPr>
              <a:t>Il résulte de l’article 221, § 2, de la loi du 30 juillet 2018, que l’autorité de protection des données ne peut pas imposer d’amendes administratives aux hôpitaux qui répondent à cette définition de la notion d’autorité publique, sauf s’il s’agit de personnes morales de droit public qui offrent des biens ou services sur un marché.</a:t>
            </a:r>
          </a:p>
        </p:txBody>
      </p:sp>
    </p:spTree>
    <p:extLst>
      <p:ext uri="{BB962C8B-B14F-4D97-AF65-F5344CB8AC3E}">
        <p14:creationId xmlns:p14="http://schemas.microsoft.com/office/powerpoint/2010/main" val="342527936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me 5">
            <a:extLst>
              <a:ext uri="{FF2B5EF4-FFF2-40B4-BE49-F238E27FC236}">
                <a16:creationId xmlns:a16="http://schemas.microsoft.com/office/drawing/2014/main" id="{27794048-188B-425E-E7F4-D49559E1B683}"/>
              </a:ext>
            </a:extLst>
          </p:cNvPr>
          <p:cNvGraphicFramePr/>
          <p:nvPr>
            <p:extLst>
              <p:ext uri="{D42A27DB-BD31-4B8C-83A1-F6EECF244321}">
                <p14:modId xmlns:p14="http://schemas.microsoft.com/office/powerpoint/2010/main" val="708855318"/>
              </p:ext>
            </p:extLst>
          </p:nvPr>
        </p:nvGraphicFramePr>
        <p:xfrm>
          <a:off x="1703387" y="1161256"/>
          <a:ext cx="8785225" cy="45354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0532445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969696"/>
        </a:solidFill>
        <a:effectLst/>
      </p:bgPr>
    </p:bg>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BC53F6D2-EF14-9728-DAF3-22DC2F4BA666}"/>
              </a:ext>
            </a:extLst>
          </p:cNvPr>
          <p:cNvSpPr txBox="1"/>
          <p:nvPr/>
        </p:nvSpPr>
        <p:spPr>
          <a:xfrm>
            <a:off x="934065" y="797510"/>
            <a:ext cx="10048568" cy="5262979"/>
          </a:xfrm>
          <a:prstGeom prst="rect">
            <a:avLst/>
          </a:prstGeom>
          <a:solidFill>
            <a:srgbClr val="B2B2B2"/>
          </a:solidFill>
        </p:spPr>
        <p:txBody>
          <a:bodyPr wrap="square" rtlCol="0">
            <a:noAutofit/>
          </a:bodyPr>
          <a:lstStyle/>
          <a:p>
            <a:pPr lvl="0" algn="ctr">
              <a:spcBef>
                <a:spcPts val="1200"/>
              </a:spcBef>
            </a:pPr>
            <a:endParaRPr lang="fr-FR" sz="2000" b="1" dirty="0">
              <a:solidFill>
                <a:prstClr val="white"/>
              </a:solidFill>
              <a:latin typeface="Tahoma" panose="020B0604030504040204" pitchFamily="34" charset="0"/>
              <a:ea typeface="Tahoma" panose="020B0604030504040204" pitchFamily="34" charset="0"/>
              <a:cs typeface="Tahoma" panose="020B0604030504040204" pitchFamily="34" charset="0"/>
            </a:endParaRPr>
          </a:p>
          <a:p>
            <a:pPr lvl="0" algn="ctr">
              <a:spcBef>
                <a:spcPts val="1200"/>
              </a:spcBef>
            </a:pPr>
            <a:endParaRPr lang="fr-FR" sz="2000" b="1" dirty="0">
              <a:solidFill>
                <a:prstClr val="white"/>
              </a:solidFill>
              <a:latin typeface="Tahoma" panose="020B0604030504040204" pitchFamily="34" charset="0"/>
              <a:ea typeface="Tahoma" panose="020B0604030504040204" pitchFamily="34" charset="0"/>
              <a:cs typeface="Tahoma" panose="020B0604030504040204" pitchFamily="34" charset="0"/>
            </a:endParaRPr>
          </a:p>
          <a:p>
            <a:pPr lvl="0" algn="ctr">
              <a:spcBef>
                <a:spcPts val="1200"/>
              </a:spcBef>
            </a:pPr>
            <a:endParaRPr lang="fr-FR" sz="2000" b="1" dirty="0">
              <a:solidFill>
                <a:prstClr val="white"/>
              </a:solidFill>
              <a:latin typeface="Tahoma" panose="020B0604030504040204" pitchFamily="34" charset="0"/>
              <a:ea typeface="Tahoma" panose="020B0604030504040204" pitchFamily="34" charset="0"/>
              <a:cs typeface="Tahoma" panose="020B0604030504040204" pitchFamily="34" charset="0"/>
            </a:endParaRPr>
          </a:p>
          <a:p>
            <a:pPr lvl="0" algn="ctr">
              <a:spcBef>
                <a:spcPts val="1200"/>
              </a:spcBef>
            </a:pPr>
            <a:endParaRPr lang="fr-FR" sz="2000" b="1" dirty="0">
              <a:solidFill>
                <a:prstClr val="white"/>
              </a:solidFill>
              <a:latin typeface="Tahoma" panose="020B0604030504040204" pitchFamily="34" charset="0"/>
              <a:ea typeface="Tahoma" panose="020B0604030504040204" pitchFamily="34" charset="0"/>
              <a:cs typeface="Tahoma" panose="020B0604030504040204" pitchFamily="34" charset="0"/>
            </a:endParaRPr>
          </a:p>
          <a:p>
            <a:pPr lvl="0" algn="ctr">
              <a:spcBef>
                <a:spcPts val="1200"/>
              </a:spcBef>
            </a:pPr>
            <a:r>
              <a:rPr lang="fr-FR" sz="4400" b="1" dirty="0">
                <a:solidFill>
                  <a:prstClr val="white"/>
                </a:solidFill>
                <a:latin typeface="Tahoma" panose="020B0604030504040204" pitchFamily="34" charset="0"/>
                <a:ea typeface="Tahoma" panose="020B0604030504040204" pitchFamily="34" charset="0"/>
                <a:cs typeface="Tahoma" panose="020B0604030504040204" pitchFamily="34" charset="0"/>
              </a:rPr>
              <a:t>CONCLUSIONS</a:t>
            </a:r>
          </a:p>
        </p:txBody>
      </p:sp>
    </p:spTree>
    <p:extLst>
      <p:ext uri="{BB962C8B-B14F-4D97-AF65-F5344CB8AC3E}">
        <p14:creationId xmlns:p14="http://schemas.microsoft.com/office/powerpoint/2010/main" val="51872942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B2B2B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CA06CD6-90CA-4C45-856C-6771339E1E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0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re 1">
            <a:extLst>
              <a:ext uri="{FF2B5EF4-FFF2-40B4-BE49-F238E27FC236}">
                <a16:creationId xmlns:a16="http://schemas.microsoft.com/office/drawing/2014/main" id="{01F4ABA9-6494-B347-9EE8-2980397D949C}"/>
              </a:ext>
            </a:extLst>
          </p:cNvPr>
          <p:cNvSpPr txBox="1">
            <a:spLocks/>
          </p:cNvSpPr>
          <p:nvPr/>
        </p:nvSpPr>
        <p:spPr>
          <a:xfrm>
            <a:off x="838200" y="963507"/>
            <a:ext cx="3494362" cy="493098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spcAft>
                <a:spcPts val="600"/>
              </a:spcAft>
            </a:pPr>
            <a:r>
              <a:rPr lang="en-US" sz="4400" b="1" kern="1200" dirty="0">
                <a:solidFill>
                  <a:schemeClr val="bg1"/>
                </a:solidFill>
                <a:latin typeface="+mj-lt"/>
                <a:ea typeface="+mj-ea"/>
                <a:cs typeface="+mj-cs"/>
              </a:rPr>
              <a:t>HERVEG</a:t>
            </a:r>
          </a:p>
        </p:txBody>
      </p:sp>
      <p:cxnSp>
        <p:nvCxnSpPr>
          <p:cNvPr id="14" name="Straight Connector 13">
            <a:extLst>
              <a:ext uri="{FF2B5EF4-FFF2-40B4-BE49-F238E27FC236}">
                <a16:creationId xmlns:a16="http://schemas.microsoft.com/office/drawing/2014/main" id="{5021601D-2758-4B15-A31C-FDA184C51B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Sous-titre 2">
            <a:extLst>
              <a:ext uri="{FF2B5EF4-FFF2-40B4-BE49-F238E27FC236}">
                <a16:creationId xmlns:a16="http://schemas.microsoft.com/office/drawing/2014/main" id="{87F5B27D-E8FF-10D4-C1FE-4B6F6676BEF6}"/>
              </a:ext>
            </a:extLst>
          </p:cNvPr>
          <p:cNvSpPr>
            <a:spLocks noGrp="1"/>
          </p:cNvSpPr>
          <p:nvPr>
            <p:ph type="subTitle" idx="1"/>
          </p:nvPr>
        </p:nvSpPr>
        <p:spPr>
          <a:xfrm>
            <a:off x="5313188" y="2776576"/>
            <a:ext cx="5921444" cy="1304847"/>
          </a:xfrm>
        </p:spPr>
        <p:txBody>
          <a:bodyPr vert="horz" lIns="91440" tIns="45720" rIns="91440" bIns="45720" rtlCol="0" anchor="ctr" anchorCtr="1">
            <a:noAutofit/>
          </a:bodyPr>
          <a:lstStyle/>
          <a:p>
            <a:pPr>
              <a:lnSpc>
                <a:spcPct val="100000"/>
              </a:lnSpc>
              <a:spcBef>
                <a:spcPts val="0"/>
              </a:spcBef>
            </a:pPr>
            <a:r>
              <a:rPr lang="en-US" sz="1600" b="1" cap="small" dirty="0"/>
              <a:t>Université de Namur | CRIDS-NADI | Privacy &amp; Data Protection</a:t>
            </a:r>
          </a:p>
          <a:p>
            <a:pPr>
              <a:lnSpc>
                <a:spcPct val="100000"/>
              </a:lnSpc>
              <a:spcBef>
                <a:spcPts val="0"/>
              </a:spcBef>
            </a:pPr>
            <a:r>
              <a:rPr lang="en-US" sz="1600" b="1" cap="small" dirty="0"/>
              <a:t>Avocat au </a:t>
            </a:r>
            <a:r>
              <a:rPr lang="en-US" sz="1600" b="1" cap="small" dirty="0" err="1"/>
              <a:t>barreau</a:t>
            </a:r>
            <a:r>
              <a:rPr lang="en-US" sz="1600" b="1" cap="small" dirty="0"/>
              <a:t> de </a:t>
            </a:r>
            <a:r>
              <a:rPr lang="en-US" sz="1600" b="1" cap="small" dirty="0" err="1"/>
              <a:t>Bruxelles</a:t>
            </a:r>
            <a:r>
              <a:rPr lang="en-US" sz="1600" b="1" cap="small" dirty="0"/>
              <a:t> </a:t>
            </a:r>
          </a:p>
          <a:p>
            <a:pPr>
              <a:lnSpc>
                <a:spcPct val="100000"/>
              </a:lnSpc>
              <a:spcBef>
                <a:spcPts val="0"/>
              </a:spcBef>
            </a:pPr>
            <a:r>
              <a:rPr lang="en-US" sz="1400" b="1" cap="small" dirty="0"/>
              <a:t>(</a:t>
            </a:r>
            <a:r>
              <a:rPr lang="en-US" sz="1400" b="1" cap="small" dirty="0" err="1"/>
              <a:t>spécialiste</a:t>
            </a:r>
            <a:r>
              <a:rPr lang="en-US" sz="1400" b="1" cap="small" dirty="0"/>
              <a:t> </a:t>
            </a:r>
            <a:r>
              <a:rPr lang="en-US" sz="1400" b="1" cap="small" dirty="0" err="1"/>
              <a:t>en</a:t>
            </a:r>
            <a:r>
              <a:rPr lang="en-US" sz="1400" b="1" cap="small" dirty="0"/>
              <a:t> droit des TIC et </a:t>
            </a:r>
            <a:r>
              <a:rPr lang="en-US" sz="1400" b="1" cap="small" dirty="0" err="1"/>
              <a:t>en</a:t>
            </a:r>
            <a:r>
              <a:rPr lang="en-US" sz="1400" b="1" cap="small" dirty="0"/>
              <a:t> droit de la </a:t>
            </a:r>
            <a:r>
              <a:rPr lang="en-US" sz="1400" b="1" cap="small" dirty="0" err="1"/>
              <a:t>santé</a:t>
            </a:r>
            <a:r>
              <a:rPr lang="en-US" sz="1400" b="1" cap="small" dirty="0"/>
              <a:t>)</a:t>
            </a:r>
          </a:p>
          <a:p>
            <a:pPr>
              <a:lnSpc>
                <a:spcPct val="100000"/>
              </a:lnSpc>
              <a:spcBef>
                <a:spcPts val="0"/>
              </a:spcBef>
            </a:pPr>
            <a:endParaRPr lang="en-US" sz="1000" b="1" cap="small" dirty="0"/>
          </a:p>
          <a:p>
            <a:pPr>
              <a:lnSpc>
                <a:spcPct val="100000"/>
              </a:lnSpc>
              <a:spcBef>
                <a:spcPts val="0"/>
              </a:spcBef>
            </a:pPr>
            <a:r>
              <a:rPr lang="en-US" sz="1600" b="1" cap="small" dirty="0">
                <a:solidFill>
                  <a:schemeClr val="bg1"/>
                </a:solidFill>
              </a:rPr>
              <a:t>www.herveg.net | jean.herveg@herveglawfirm.be</a:t>
            </a:r>
          </a:p>
        </p:txBody>
      </p:sp>
    </p:spTree>
    <p:extLst>
      <p:ext uri="{BB962C8B-B14F-4D97-AF65-F5344CB8AC3E}">
        <p14:creationId xmlns:p14="http://schemas.microsoft.com/office/powerpoint/2010/main" val="11953816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969696"/>
        </a:solidFill>
        <a:effectLst/>
      </p:bgPr>
    </p:bg>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BC53F6D2-EF14-9728-DAF3-22DC2F4BA666}"/>
              </a:ext>
            </a:extLst>
          </p:cNvPr>
          <p:cNvSpPr txBox="1"/>
          <p:nvPr/>
        </p:nvSpPr>
        <p:spPr>
          <a:xfrm>
            <a:off x="942121" y="797510"/>
            <a:ext cx="10048568" cy="5262979"/>
          </a:xfrm>
          <a:prstGeom prst="rect">
            <a:avLst/>
          </a:prstGeom>
          <a:solidFill>
            <a:srgbClr val="B2B2B2"/>
          </a:solidFill>
        </p:spPr>
        <p:txBody>
          <a:bodyPr wrap="square" rtlCol="0">
            <a:noAutofit/>
          </a:bodyPr>
          <a:lstStyle/>
          <a:p>
            <a:pPr lvl="0">
              <a:spcBef>
                <a:spcPts val="1200"/>
              </a:spcBef>
            </a:pPr>
            <a:r>
              <a:rPr lang="fr-FR" sz="2000" b="1" dirty="0">
                <a:solidFill>
                  <a:prstClr val="white"/>
                </a:solidFill>
                <a:latin typeface="Tahoma" panose="020B0604030504040204" pitchFamily="34" charset="0"/>
                <a:ea typeface="Tahoma" panose="020B0604030504040204" pitchFamily="34" charset="0"/>
                <a:cs typeface="Tahoma" panose="020B0604030504040204" pitchFamily="34" charset="0"/>
              </a:rPr>
              <a:t>Lorsqu’un Etat a exposé des personnes à des activités dangereuses susceptibles d’avoir des conséquences néfastes et cachées pour la santé des personnes qui y participent, il doit mettre en place une procédure effective et accessible permettant à ces personnes de demander la communication de l’ensemble des informations pertinentes et appropriées afin qu’elles puissent évaluer les risques sanitaires auxquelles elles ont ainsi été exposées</a:t>
            </a:r>
          </a:p>
        </p:txBody>
      </p:sp>
    </p:spTree>
    <p:extLst>
      <p:ext uri="{BB962C8B-B14F-4D97-AF65-F5344CB8AC3E}">
        <p14:creationId xmlns:p14="http://schemas.microsoft.com/office/powerpoint/2010/main" val="11385641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969696"/>
        </a:solidFill>
        <a:effectLst/>
      </p:bgPr>
    </p:bg>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BC53F6D2-EF14-9728-DAF3-22DC2F4BA666}"/>
              </a:ext>
            </a:extLst>
          </p:cNvPr>
          <p:cNvSpPr txBox="1"/>
          <p:nvPr/>
        </p:nvSpPr>
        <p:spPr>
          <a:xfrm>
            <a:off x="942121" y="797510"/>
            <a:ext cx="10048568" cy="5262979"/>
          </a:xfrm>
          <a:prstGeom prst="rect">
            <a:avLst/>
          </a:prstGeom>
          <a:solidFill>
            <a:srgbClr val="B2B2B2"/>
          </a:solidFill>
        </p:spPr>
        <p:txBody>
          <a:bodyPr wrap="square" rtlCol="0">
            <a:noAutofit/>
          </a:bodyPr>
          <a:lstStyle/>
          <a:p>
            <a:pPr marL="342900" lvl="0" indent="-342900">
              <a:spcBef>
                <a:spcPts val="1200"/>
              </a:spcBef>
              <a:buFont typeface="Wingdings" panose="05000000000000000000" pitchFamily="2" charset="2"/>
              <a:buChar char=""/>
            </a:pPr>
            <a:r>
              <a:rPr lang="fr-FR" sz="2400" b="1" dirty="0">
                <a:solidFill>
                  <a:prstClr val="white"/>
                </a:solidFill>
                <a:latin typeface="Tahoma" panose="020B0604030504040204" pitchFamily="34" charset="0"/>
                <a:ea typeface="Tahoma" panose="020B0604030504040204" pitchFamily="34" charset="0"/>
                <a:cs typeface="Tahoma" panose="020B0604030504040204" pitchFamily="34" charset="0"/>
              </a:rPr>
              <a:t>L’exercice du droit à un accès effectif à l’information relative la santé et à la possibilité de procréer est lié en tant que tel à la vie privée et familiale au sens de l’article 8 de la Convention </a:t>
            </a:r>
            <a:r>
              <a:rPr lang="fr-FR" sz="2000" dirty="0">
                <a:solidFill>
                  <a:prstClr val="white"/>
                </a:solidFill>
                <a:latin typeface="Tahoma" panose="020B0604030504040204" pitchFamily="34" charset="0"/>
                <a:ea typeface="Tahoma" panose="020B0604030504040204" pitchFamily="34" charset="0"/>
                <a:cs typeface="Tahoma" panose="020B0604030504040204" pitchFamily="34" charset="0"/>
              </a:rPr>
              <a:t>(Cour E.D.H., arrêt du 28 avril 2009, K.H. et autres c. Slovaquie, n° 32881/04)</a:t>
            </a:r>
          </a:p>
          <a:p>
            <a:pPr marL="342900" lvl="0" indent="-342900">
              <a:spcBef>
                <a:spcPts val="1200"/>
              </a:spcBef>
              <a:buFont typeface="Wingdings" panose="05000000000000000000" pitchFamily="2" charset="2"/>
              <a:buChar char=""/>
            </a:pPr>
            <a:r>
              <a:rPr lang="fr-FR" sz="2400" b="1" dirty="0">
                <a:solidFill>
                  <a:prstClr val="white"/>
                </a:solidFill>
                <a:latin typeface="Tahoma" panose="020B0604030504040204" pitchFamily="34" charset="0"/>
                <a:ea typeface="Tahoma" panose="020B0604030504040204" pitchFamily="34" charset="0"/>
                <a:cs typeface="Tahoma" panose="020B0604030504040204" pitchFamily="34" charset="0"/>
              </a:rPr>
              <a:t>Dans la mesure où les informations personnelles relatives à un patient relevaient incontestablement de sa vie privée, la question de l’accès du patient à ces informations tombait sous le coup de l’article 8 de la Convention </a:t>
            </a:r>
            <a:r>
              <a:rPr lang="fr-FR" sz="2000" dirty="0">
                <a:solidFill>
                  <a:prstClr val="white"/>
                </a:solidFill>
                <a:latin typeface="Tahoma" panose="020B0604030504040204" pitchFamily="34" charset="0"/>
                <a:ea typeface="Tahoma" panose="020B0604030504040204" pitchFamily="34" charset="0"/>
                <a:cs typeface="Tahoma" panose="020B0604030504040204" pitchFamily="34" charset="0"/>
              </a:rPr>
              <a:t>(Cour E.D.H., arrêt du 20 janvier 2009, </a:t>
            </a:r>
            <a:r>
              <a:rPr lang="fr-FR" sz="2000" dirty="0" err="1">
                <a:solidFill>
                  <a:prstClr val="white"/>
                </a:solidFill>
                <a:latin typeface="Tahoma" panose="020B0604030504040204" pitchFamily="34" charset="0"/>
                <a:ea typeface="Tahoma" panose="020B0604030504040204" pitchFamily="34" charset="0"/>
                <a:cs typeface="Tahoma" panose="020B0604030504040204" pitchFamily="34" charset="0"/>
              </a:rPr>
              <a:t>Uslu</a:t>
            </a:r>
            <a:r>
              <a:rPr lang="fr-FR" sz="2000" dirty="0">
                <a:solidFill>
                  <a:prstClr val="white"/>
                </a:solidFill>
                <a:latin typeface="Tahoma" panose="020B0604030504040204" pitchFamily="34" charset="0"/>
                <a:ea typeface="Tahoma" panose="020B0604030504040204" pitchFamily="34" charset="0"/>
                <a:cs typeface="Tahoma" panose="020B0604030504040204" pitchFamily="34" charset="0"/>
              </a:rPr>
              <a:t> c. Turquie (n° 2), n° 23815/04)</a:t>
            </a:r>
          </a:p>
        </p:txBody>
      </p:sp>
    </p:spTree>
    <p:extLst>
      <p:ext uri="{BB962C8B-B14F-4D97-AF65-F5344CB8AC3E}">
        <p14:creationId xmlns:p14="http://schemas.microsoft.com/office/powerpoint/2010/main" val="28473881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969696"/>
        </a:solidFill>
        <a:effectLst/>
      </p:bgPr>
    </p:bg>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BC53F6D2-EF14-9728-DAF3-22DC2F4BA666}"/>
              </a:ext>
            </a:extLst>
          </p:cNvPr>
          <p:cNvSpPr txBox="1"/>
          <p:nvPr/>
        </p:nvSpPr>
        <p:spPr>
          <a:xfrm>
            <a:off x="942121" y="797510"/>
            <a:ext cx="10048568" cy="5262979"/>
          </a:xfrm>
          <a:prstGeom prst="rect">
            <a:avLst/>
          </a:prstGeom>
          <a:solidFill>
            <a:srgbClr val="B2B2B2"/>
          </a:solidFill>
        </p:spPr>
        <p:txBody>
          <a:bodyPr wrap="square" rtlCol="0">
            <a:noAutofit/>
          </a:bodyPr>
          <a:lstStyle/>
          <a:p>
            <a:pPr marL="342900" lvl="0" indent="-342900">
              <a:spcBef>
                <a:spcPts val="1200"/>
              </a:spcBef>
              <a:buFont typeface="Wingdings" panose="05000000000000000000" pitchFamily="2" charset="2"/>
              <a:buChar char=""/>
            </a:pPr>
            <a:r>
              <a:rPr lang="fr-FR" sz="2400" b="1" dirty="0">
                <a:solidFill>
                  <a:prstClr val="white"/>
                </a:solidFill>
                <a:latin typeface="Tahoma" panose="020B0604030504040204" pitchFamily="34" charset="0"/>
                <a:ea typeface="Tahoma" panose="020B0604030504040204" pitchFamily="34" charset="0"/>
                <a:cs typeface="Tahoma" panose="020B0604030504040204" pitchFamily="34" charset="0"/>
              </a:rPr>
              <a:t>Mise à disposition de copies du dossier de données au profit de la personne concernée </a:t>
            </a:r>
            <a:r>
              <a:rPr lang="fr-FR" sz="2000" dirty="0">
                <a:solidFill>
                  <a:prstClr val="white"/>
                </a:solidFill>
                <a:latin typeface="Tahoma" panose="020B0604030504040204" pitchFamily="34" charset="0"/>
                <a:ea typeface="Tahoma" panose="020B0604030504040204" pitchFamily="34" charset="0"/>
                <a:cs typeface="Tahoma" panose="020B0604030504040204" pitchFamily="34" charset="0"/>
              </a:rPr>
              <a:t>(Cour E.D.H., arrêt du 28 avril 2009, K.H. et autres c. Slovaquie, n° 32881/04)</a:t>
            </a:r>
          </a:p>
          <a:p>
            <a:pPr marL="342900" lvl="0" indent="-342900">
              <a:spcBef>
                <a:spcPts val="1200"/>
              </a:spcBef>
              <a:buFont typeface="Wingdings" panose="05000000000000000000" pitchFamily="2" charset="2"/>
              <a:buChar char=""/>
            </a:pPr>
            <a:r>
              <a:rPr lang="fr-FR" sz="2400" b="1" dirty="0">
                <a:solidFill>
                  <a:prstClr val="white"/>
                </a:solidFill>
                <a:latin typeface="Tahoma" panose="020B0604030504040204" pitchFamily="34" charset="0"/>
                <a:ea typeface="Tahoma" panose="020B0604030504040204" pitchFamily="34" charset="0"/>
                <a:cs typeface="Tahoma" panose="020B0604030504040204" pitchFamily="34" charset="0"/>
              </a:rPr>
              <a:t>La personne concernée n’a pas à justifier sa demande d’obtenir une copie de son dossier de données à caractère personnel. Il revient plutôt aux autorités de prouver qu’il existerait d’impérieuses raisons de s’y opposer </a:t>
            </a:r>
            <a:r>
              <a:rPr lang="fr-FR" sz="2000" dirty="0">
                <a:solidFill>
                  <a:prstClr val="white"/>
                </a:solidFill>
                <a:latin typeface="Tahoma" panose="020B0604030504040204" pitchFamily="34" charset="0"/>
                <a:ea typeface="Tahoma" panose="020B0604030504040204" pitchFamily="34" charset="0"/>
                <a:cs typeface="Tahoma" panose="020B0604030504040204" pitchFamily="34" charset="0"/>
              </a:rPr>
              <a:t>(Cour E.D.H., arrêt du 28 avril 2009, K.H. et autres c. Slovaquie, n° 32881/04)</a:t>
            </a:r>
          </a:p>
        </p:txBody>
      </p:sp>
    </p:spTree>
    <p:extLst>
      <p:ext uri="{BB962C8B-B14F-4D97-AF65-F5344CB8AC3E}">
        <p14:creationId xmlns:p14="http://schemas.microsoft.com/office/powerpoint/2010/main" val="262292698"/>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2400" dirty="0" err="1" smtClean="0">
            <a:latin typeface="Tahoma" panose="020B0604030504040204" pitchFamily="34" charset="0"/>
            <a:ea typeface="Tahoma" panose="020B0604030504040204" pitchFamily="34" charset="0"/>
            <a:cs typeface="Tahoma" panose="020B060403050404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6957</Words>
  <Application>Microsoft Office PowerPoint</Application>
  <PresentationFormat>Grand écran</PresentationFormat>
  <Paragraphs>319</Paragraphs>
  <Slides>68</Slides>
  <Notes>2</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68</vt:i4>
      </vt:variant>
    </vt:vector>
  </HeadingPairs>
  <TitlesOfParts>
    <vt:vector size="76" baseType="lpstr">
      <vt:lpstr>Arial</vt:lpstr>
      <vt:lpstr>Calibri</vt:lpstr>
      <vt:lpstr>Calibri Light</vt:lpstr>
      <vt:lpstr>Tahoma</vt:lpstr>
      <vt:lpstr>Times New Roman</vt:lpstr>
      <vt:lpstr>Verdana</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Jean Herveg</dc:creator>
  <cp:lastModifiedBy>Absym André</cp:lastModifiedBy>
  <cp:revision>66</cp:revision>
  <dcterms:created xsi:type="dcterms:W3CDTF">2022-10-16T14:15:10Z</dcterms:created>
  <dcterms:modified xsi:type="dcterms:W3CDTF">2022-11-21T14:17:26Z</dcterms:modified>
</cp:coreProperties>
</file>