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40"/>
  </p:notesMasterIdLst>
  <p:handoutMasterIdLst>
    <p:handoutMasterId r:id="rId41"/>
  </p:handoutMasterIdLst>
  <p:sldIdLst>
    <p:sldId id="2011" r:id="rId5"/>
    <p:sldId id="2084" r:id="rId6"/>
    <p:sldId id="2010" r:id="rId7"/>
    <p:sldId id="1815" r:id="rId8"/>
    <p:sldId id="1606" r:id="rId9"/>
    <p:sldId id="2058" r:id="rId10"/>
    <p:sldId id="1942" r:id="rId11"/>
    <p:sldId id="1062" r:id="rId12"/>
    <p:sldId id="1100" r:id="rId13"/>
    <p:sldId id="2033" r:id="rId14"/>
    <p:sldId id="2111" r:id="rId15"/>
    <p:sldId id="1496" r:id="rId16"/>
    <p:sldId id="1448" r:id="rId17"/>
    <p:sldId id="1609" r:id="rId18"/>
    <p:sldId id="2086" r:id="rId19"/>
    <p:sldId id="1456" r:id="rId20"/>
    <p:sldId id="1457" r:id="rId21"/>
    <p:sldId id="2116" r:id="rId22"/>
    <p:sldId id="2065" r:id="rId23"/>
    <p:sldId id="2045" r:id="rId24"/>
    <p:sldId id="2049" r:id="rId25"/>
    <p:sldId id="2046" r:id="rId26"/>
    <p:sldId id="1888" r:id="rId27"/>
    <p:sldId id="2036" r:id="rId28"/>
    <p:sldId id="2115" r:id="rId29"/>
    <p:sldId id="1502" r:id="rId30"/>
    <p:sldId id="2112" r:id="rId31"/>
    <p:sldId id="1627" r:id="rId32"/>
    <p:sldId id="1466" r:id="rId33"/>
    <p:sldId id="1890" r:id="rId34"/>
    <p:sldId id="1581" r:id="rId35"/>
    <p:sldId id="2041" r:id="rId36"/>
    <p:sldId id="2040" r:id="rId37"/>
    <p:sldId id="2117" r:id="rId38"/>
    <p:sldId id="2105" r:id="rId39"/>
  </p:sldIdLst>
  <p:sldSz cx="12192000" cy="6858000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4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1E5D"/>
    <a:srgbClr val="C1E9FF"/>
    <a:srgbClr val="822269"/>
    <a:srgbClr val="9F2980"/>
    <a:srgbClr val="9999FF"/>
    <a:srgbClr val="F7FFEF"/>
    <a:srgbClr val="FFFFFF"/>
    <a:srgbClr val="008000"/>
    <a:srgbClr val="006600"/>
    <a:srgbClr val="A358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43" autoAdjust="0"/>
    <p:restoredTop sz="75336" autoAdjust="0"/>
  </p:normalViewPr>
  <p:slideViewPr>
    <p:cSldViewPr>
      <p:cViewPr varScale="1">
        <p:scale>
          <a:sx n="62" d="100"/>
          <a:sy n="62" d="100"/>
        </p:scale>
        <p:origin x="1373" y="53"/>
      </p:cViewPr>
      <p:guideLst>
        <p:guide orient="horz" pos="2115"/>
        <p:guide pos="34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2" d="100"/>
        <a:sy n="122" d="100"/>
      </p:scale>
      <p:origin x="0" y="0"/>
    </p:cViewPr>
  </p:sorterViewPr>
  <p:notesViewPr>
    <p:cSldViewPr>
      <p:cViewPr>
        <p:scale>
          <a:sx n="70" d="100"/>
          <a:sy n="70" d="100"/>
        </p:scale>
        <p:origin x="4068" y="144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363" cy="511731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5" y="2"/>
            <a:ext cx="3076363" cy="511731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/>
            </a:lvl1pPr>
          </a:lstStyle>
          <a:p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721108"/>
            <a:ext cx="6769081" cy="511731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pPr algn="ctr"/>
            <a:r>
              <a:rPr lang="fr-BE" sz="1000" dirty="0"/>
              <a:t>Prof. Geneviève Schamps, Directrice du Centre de  droit médical et biomédical (UCLouvain)</a:t>
            </a:r>
          </a:p>
          <a:p>
            <a:endParaRPr lang="fr-BE" sz="1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692719" y="9581803"/>
            <a:ext cx="3076363" cy="511731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/>
            </a:lvl1pPr>
          </a:lstStyle>
          <a:p>
            <a:fld id="{255E5C71-E993-4680-AAAD-1031526EDE02}" type="slidenum">
              <a:rPr lang="fr-BE" sz="1000" smtClean="0"/>
              <a:t>‹N°›</a:t>
            </a:fld>
            <a:endParaRPr lang="fr-BE" sz="1000" dirty="0"/>
          </a:p>
        </p:txBody>
      </p:sp>
    </p:spTree>
    <p:extLst>
      <p:ext uri="{BB962C8B-B14F-4D97-AF65-F5344CB8AC3E}">
        <p14:creationId xmlns:p14="http://schemas.microsoft.com/office/powerpoint/2010/main" val="197799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6:42:23.207"/>
    </inkml:context>
    <inkml:brush xml:id="br0">
      <inkml:brushProperty name="width" value="0.2" units="cm"/>
      <inkml:brushProperty name="height" value="0.4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0,'184'4,"6186"118,-6338-121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7:01:20.307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0,'4666'0,"-4643"0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7:01:25.222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1,'9605'0,"-9586"0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7:01:32.434"/>
    </inkml:context>
    <inkml:brush xml:id="br0">
      <inkml:brushProperty name="width" value="0.2" units="cm"/>
      <inkml:brushProperty name="height" value="0.4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0,'3742'0,"-3711"0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7:02:02.10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0,'5883'0,"-5887"0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7:02:06.94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1,'24'0,"64"0,49 0,42 0,45 0,25 0,19 0,-5 0,-23 0,-21 0,-31 0,-31 0,-35 0,-38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7:02:08.58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1,'5862'0,"-5871"0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7:02:11.99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1,'6692'0,"-6654"0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7:02:15.23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0,'3183'0,"-3162"0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5T07:50:58.981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  <inkml:brush xml:id="br1">
      <inkml:brushProperty name="width" value="0.05" units="cm"/>
      <inkml:brushProperty name="height" value="0.05" units="cm"/>
      <inkml:brushProperty name="color" value="#F6630D"/>
      <inkml:brushProperty name="ignorePressure" value="1"/>
    </inkml:brush>
  </inkml:definitions>
  <inkml:trace contextRef="#ctx0" brushRef="#br0">1693 3</inkml:trace>
  <inkml:trace contextRef="#ctx0" brushRef="#br1" timeOffset="1">0 0,'9555'0,"-9520"0</inkml:trace>
  <inkml:trace contextRef="#ctx0" brushRef="#br1" timeOffset="2">2002 3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5T07:51:12.729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  <inkml:brush xml:id="br1">
      <inkml:brushProperty name="width" value="0.05" units="cm"/>
      <inkml:brushProperty name="height" value="0.05" units="cm"/>
      <inkml:brushProperty name="color" value="#F6630D"/>
      <inkml:brushProperty name="ignorePressure" value="1"/>
    </inkml:brush>
  </inkml:definitions>
  <inkml:trace contextRef="#ctx0" brushRef="#br0">1 0,'13145'0,"-13130"0</inkml:trace>
  <inkml:trace contextRef="#ctx0" brushRef="#br1" timeOffset="1">2078 4</inkml:trace>
  <inkml:trace contextRef="#ctx0" brushRef="#br1" timeOffset="2">2078 4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6:43:07.01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5T07:51:22.863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0,'6912'0,"-6889"0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5T07:51:57.505"/>
    </inkml:context>
    <inkml:brush xml:id="br0">
      <inkml:brushProperty name="width" value="0.05" units="cm"/>
      <inkml:brushProperty name="height" value="0.05" units="cm"/>
      <inkml:brushProperty name="color" value="#F6630D"/>
      <inkml:brushProperty name="ignorePressure" value="1"/>
    </inkml:brush>
  </inkml:definitions>
  <inkml:trace contextRef="#ctx0" brushRef="#br0">1 0,'1528'0,"-1490"0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6:43:23.16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 0,'9354'126,"-9276"-125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7:00:38.24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0,'2545'0,"-2517"0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7:00:49.34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1,'6242'0,"-6210"0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7:00:53.71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0,'1344'0,"-1313"0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7:00:55.37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0,'4693'0,"-4645"0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7:01:02.42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1,'3666'0,"-3636"0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24T17:01:05.28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1,'2977'0,"-2946"0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363" cy="511731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5" y="2"/>
            <a:ext cx="3076363" cy="511731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/>
            </a:lvl1pPr>
          </a:lstStyle>
          <a:p>
            <a:fld id="{826F80F2-8DB1-4689-8F02-30C4AF1F427E}" type="datetimeFigureOut">
              <a:rPr lang="fr-BE" smtClean="0"/>
              <a:t>26-11-22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6363" cy="511731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5" y="9721108"/>
            <a:ext cx="3076363" cy="511731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/>
            </a:lvl1pPr>
          </a:lstStyle>
          <a:p>
            <a:fld id="{E3068DBC-F1CD-41BE-A16F-FBF0BC0207D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43147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8113" y="768350"/>
            <a:ext cx="6818312" cy="3836988"/>
          </a:xfrm>
          <a:ln/>
        </p:spPr>
      </p:sp>
      <p:sp>
        <p:nvSpPr>
          <p:cNvPr id="2109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BE" altLang="fr-FR"/>
          </a:p>
        </p:txBody>
      </p:sp>
      <p:sp>
        <p:nvSpPr>
          <p:cNvPr id="2109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68410" indent="-295542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82170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55038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27905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00773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073642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46510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19378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2E18346-92BE-4BC9-8B5C-B2A39E5C48D5}" type="slidenum">
              <a:rPr lang="fr-FR" altLang="fr-FR" smtClean="0"/>
              <a:pPr eaLnBrk="1" hangingPunct="1">
                <a:spcBef>
                  <a:spcPct val="0"/>
                </a:spcBef>
              </a:pPr>
              <a:t>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7471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68410" indent="-295542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82170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55038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27905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00773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073642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46510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19378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7802C6-4174-4E45-9CB9-D6C1F7F41713}" type="slidenum">
              <a:rPr lang="fr-FR" altLang="fr-FR" smtClean="0"/>
              <a:pPr eaLnBrk="1" hangingPunct="1">
                <a:spcBef>
                  <a:spcPct val="0"/>
                </a:spcBef>
              </a:pPr>
              <a:t>13</a:t>
            </a:fld>
            <a:endParaRPr lang="fr-FR" altLang="fr-FR" dirty="0"/>
          </a:p>
        </p:txBody>
      </p:sp>
      <p:sp>
        <p:nvSpPr>
          <p:cNvPr id="223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76362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068DBC-F1CD-41BE-A16F-FBF0BC0207D5}" type="slidenum">
              <a:rPr lang="fr-BE" smtClean="0"/>
              <a:t>19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176047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068DBC-F1CD-41BE-A16F-FBF0BC0207D5}" type="slidenum">
              <a:rPr lang="fr-BE" smtClean="0"/>
              <a:t>20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97166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068DBC-F1CD-41BE-A16F-FBF0BC0207D5}" type="slidenum">
              <a:rPr lang="fr-BE" smtClean="0"/>
              <a:t>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368501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068DBC-F1CD-41BE-A16F-FBF0BC0207D5}" type="slidenum">
              <a:rPr lang="fr-BE" smtClean="0"/>
              <a:t>22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183725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68DBC-F1CD-41BE-A16F-FBF0BC0207D5}" type="slidenum">
              <a:rPr lang="fr-BE" smtClean="0"/>
              <a:t>23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986261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068DBC-F1CD-41BE-A16F-FBF0BC0207D5}" type="slidenum">
              <a:rPr lang="fr-BE" smtClean="0"/>
              <a:t>24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672028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068DBC-F1CD-41BE-A16F-FBF0BC0207D5}" type="slidenum">
              <a:rPr lang="fr-BE" smtClean="0"/>
              <a:t>25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230334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68410" indent="-295542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82170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55038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27905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00773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073642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46510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19378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2133BD-4B32-47B9-A5A7-C4848D003BBA}" type="slidenum">
              <a:rPr lang="fr-FR" altLang="fr-FR" smtClean="0"/>
              <a:pPr eaLnBrk="1" hangingPunct="1">
                <a:spcBef>
                  <a:spcPct val="0"/>
                </a:spcBef>
              </a:pPr>
              <a:t>26</a:t>
            </a:fld>
            <a:endParaRPr lang="fr-FR" altLang="fr-FR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6763"/>
            <a:ext cx="6823075" cy="3838575"/>
          </a:xfrm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567" y="4859930"/>
            <a:ext cx="5204169" cy="4608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BE" altLang="fr-FR" dirty="0"/>
          </a:p>
        </p:txBody>
      </p:sp>
    </p:spTree>
    <p:extLst>
      <p:ext uri="{BB962C8B-B14F-4D97-AF65-F5344CB8AC3E}">
        <p14:creationId xmlns:p14="http://schemas.microsoft.com/office/powerpoint/2010/main" val="15158821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68DBC-F1CD-41BE-A16F-FBF0BC0207D5}" type="slidenum">
              <a:rPr lang="fr-BE" smtClean="0"/>
              <a:t>29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4474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68410" indent="-295542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82170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55038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27905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00773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073642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46510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19378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8468849-E133-41BC-810D-5AE0416F81C2}" type="slidenum">
              <a:rPr lang="fr-FR" altLang="fr-FR" smtClean="0"/>
              <a:pPr eaLnBrk="1" hangingPunct="1">
                <a:spcBef>
                  <a:spcPct val="0"/>
                </a:spcBef>
              </a:pPr>
              <a:t>4</a:t>
            </a:fld>
            <a:endParaRPr lang="fr-FR" altLang="fr-FR"/>
          </a:p>
        </p:txBody>
      </p:sp>
      <p:sp>
        <p:nvSpPr>
          <p:cNvPr id="219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  <a:ln/>
        </p:spPr>
      </p:sp>
      <p:sp>
        <p:nvSpPr>
          <p:cNvPr id="219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6089532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68DBC-F1CD-41BE-A16F-FBF0BC0207D5}" type="slidenum">
              <a:rPr lang="fr-BE" smtClean="0"/>
              <a:t>30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628743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068DBC-F1CD-41BE-A16F-FBF0BC0207D5}" type="slidenum">
              <a:rPr lang="fr-BE" smtClean="0"/>
              <a:t>31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824645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068DBC-F1CD-41BE-A16F-FBF0BC0207D5}" type="slidenum">
              <a:rPr lang="fr-BE" smtClean="0"/>
              <a:t>32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910985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068DBC-F1CD-41BE-A16F-FBF0BC0207D5}" type="slidenum">
              <a:rPr lang="fr-BE" smtClean="0"/>
              <a:t>33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127760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068DBC-F1CD-41BE-A16F-FBF0BC0207D5}" type="slidenum">
              <a:rPr lang="fr-BE" smtClean="0"/>
              <a:t>34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2205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68DBC-F1CD-41BE-A16F-FBF0BC0207D5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34051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0053" indent="-295542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83812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58321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32832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05700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078567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51435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24304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DB083E-DED7-47C9-8370-CCA0A709E9D4}" type="slidenum">
              <a:rPr lang="fr-FR" altLang="fr-FR" smtClean="0"/>
              <a:pPr eaLnBrk="1" hangingPunct="1">
                <a:spcBef>
                  <a:spcPct val="0"/>
                </a:spcBef>
              </a:pPr>
              <a:t>6</a:t>
            </a:fld>
            <a:endParaRPr lang="fr-FR" altLang="fr-FR"/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682484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0053" indent="-295542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83812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58321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32832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05700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078567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51435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24304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DB083E-DED7-47C9-8370-CCA0A709E9D4}" type="slidenum">
              <a:rPr lang="fr-FR" altLang="fr-FR" smtClean="0"/>
              <a:pPr eaLnBrk="1" hangingPunct="1">
                <a:spcBef>
                  <a:spcPct val="0"/>
                </a:spcBef>
              </a:pPr>
              <a:t>7</a:t>
            </a:fld>
            <a:endParaRPr lang="fr-FR" altLang="fr-FR"/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944180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68410" indent="-295542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82170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55038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27905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00773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073642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46510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19378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E0A0907-2BBE-43D2-A6F0-07C6AE268B31}" type="slidenum">
              <a:rPr lang="fr-FR" altLang="fr-FR" smtClean="0"/>
              <a:pPr eaLnBrk="1" hangingPunct="1">
                <a:spcBef>
                  <a:spcPct val="0"/>
                </a:spcBef>
              </a:pPr>
              <a:t>8</a:t>
            </a:fld>
            <a:endParaRPr lang="fr-FR" altLang="fr-FR"/>
          </a:p>
        </p:txBody>
      </p:sp>
      <p:sp>
        <p:nvSpPr>
          <p:cNvPr id="222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  <a:ln/>
        </p:spPr>
      </p:sp>
      <p:sp>
        <p:nvSpPr>
          <p:cNvPr id="222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/>
            <a:endParaRPr lang="fr-FR" altLang="fr-FR" dirty="0"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60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8113" y="768350"/>
            <a:ext cx="6818312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BE"/>
          </a:p>
        </p:txBody>
      </p:sp>
      <p:sp>
        <p:nvSpPr>
          <p:cNvPr id="91139" name="Espace réservé du numéro de diapositive 3"/>
          <p:cNvSpPr txBox="1">
            <a:spLocks noGrp="1"/>
          </p:cNvSpPr>
          <p:nvPr/>
        </p:nvSpPr>
        <p:spPr bwMode="auto">
          <a:xfrm>
            <a:off x="4017809" y="9720675"/>
            <a:ext cx="3075075" cy="512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84" tIns="47393" rIns="94784" bIns="47393" anchor="b"/>
          <a:lstStyle/>
          <a:p>
            <a:pPr algn="r"/>
            <a:fld id="{9B8E5EB5-25A0-44E7-A38D-781E412F9938}" type="slidenum">
              <a:rPr lang="fr-FR" sz="1200"/>
              <a:pPr algn="r"/>
              <a:t>9</a:t>
            </a:fld>
            <a:endParaRPr lang="fr-FR" sz="1200"/>
          </a:p>
        </p:txBody>
      </p:sp>
    </p:spTree>
    <p:extLst>
      <p:ext uri="{BB962C8B-B14F-4D97-AF65-F5344CB8AC3E}">
        <p14:creationId xmlns:p14="http://schemas.microsoft.com/office/powerpoint/2010/main" val="1891519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214987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68410" indent="-295542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82170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55038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27905" indent="-23643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00773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073642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46510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19378" indent="-23643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7802C6-4174-4E45-9CB9-D6C1F7F41713}" type="slidenum">
              <a:rPr lang="fr-FR" altLang="fr-FR" smtClean="0"/>
              <a:pPr eaLnBrk="1" hangingPunct="1">
                <a:spcBef>
                  <a:spcPct val="0"/>
                </a:spcBef>
              </a:pPr>
              <a:t>12</a:t>
            </a:fld>
            <a:endParaRPr lang="fr-FR" altLang="fr-FR"/>
          </a:p>
        </p:txBody>
      </p:sp>
      <p:sp>
        <p:nvSpPr>
          <p:cNvPr id="223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23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33496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36320" y="1219200"/>
            <a:ext cx="10058400" cy="2152650"/>
          </a:xfrm>
        </p:spPr>
        <p:txBody>
          <a:bodyPr>
            <a:noAutofit/>
          </a:bodyPr>
          <a:lstStyle>
            <a:lvl1pPr>
              <a:defRPr sz="2400" b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protection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4800" y="3375491"/>
            <a:ext cx="8229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4800" y="685802"/>
            <a:ext cx="7721600" cy="3505199"/>
          </a:xfrm>
        </p:spPr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AAF7-872C-4191-AB32-E2DD55F4DD05}" type="datetimeFigureOut">
              <a:rPr lang="fr-BE" smtClean="0"/>
              <a:t>26-11-22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35AD-DE46-4930-AE33-88DBE9709D62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2800" y="609601"/>
            <a:ext cx="2844800" cy="5181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0800" y="685801"/>
            <a:ext cx="6705600" cy="4572000"/>
          </a:xfrm>
        </p:spPr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AAF7-872C-4191-AB32-E2DD55F4DD05}" type="datetimeFigureOut">
              <a:rPr lang="fr-BE" smtClean="0"/>
              <a:t>26-11-22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35AD-DE46-4930-AE33-88DBE9709D62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fr-B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8ADAD-9567-40D9-9673-524724076356}" type="datetime1">
              <a:rPr lang="fr-FR"/>
              <a:pPr>
                <a:defRPr/>
              </a:pPr>
              <a:t>26/11/2022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80FF6-30E3-41B1-81BC-F4EFC694C5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6357336"/>
      </p:ext>
    </p:extLst>
  </p:cSld>
  <p:clrMapOvr>
    <a:masterClrMapping/>
  </p:clrMapOvr>
  <p:transition spd="slow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fr-FR" noProof="0"/>
              <a:t>Cliquez sur l'icône pour ajouter un tableau</a:t>
            </a:r>
            <a:endParaRPr lang="fr-B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79F9E3-74FC-4A84-94E5-C00557D235C7}" type="datetimeFigureOut">
              <a:rPr lang="fr-BE" smtClean="0"/>
              <a:t>26-11-22</a:t>
            </a:fld>
            <a:endParaRPr lang="fr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99C48-9FC2-4539-A576-E5B99A3B75E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11237850"/>
      </p:ext>
    </p:extLst>
  </p:cSld>
  <p:clrMapOvr>
    <a:masterClrMapping/>
  </p:clrMapOvr>
  <p:transition spd="slow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AAF7-872C-4191-AB32-E2DD55F4DD05}" type="datetimeFigureOut">
              <a:rPr lang="fr-BE" smtClean="0"/>
              <a:t>26-11-22</a:t>
            </a:fld>
            <a:endParaRPr lang="fr-B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0F35AD-DE46-4930-AE33-88DBE9709D62}" type="slidenum">
              <a:rPr lang="fr-BE" smtClean="0"/>
              <a:t>‹N°›</a:t>
            </a:fld>
            <a:endParaRPr lang="fr-B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689600" y="4074498"/>
            <a:ext cx="6096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0" y="4267368"/>
            <a:ext cx="49784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AAF7-872C-4191-AB32-E2DD55F4DD05}" type="datetimeFigureOut">
              <a:rPr lang="fr-BE" smtClean="0"/>
              <a:t>26-11-22</a:t>
            </a:fld>
            <a:endParaRPr lang="fr-B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0F35AD-DE46-4930-AE33-88DBE9709D62}" type="slidenum">
              <a:rPr lang="fr-BE" smtClean="0"/>
              <a:t>‹N°›</a:t>
            </a:fld>
            <a:endParaRPr lang="fr-B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0" y="1905000"/>
            <a:ext cx="804672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AAF7-872C-4191-AB32-E2DD55F4DD05}" type="datetimeFigureOut">
              <a:rPr lang="fr-BE" smtClean="0"/>
              <a:t>26-11-22</a:t>
            </a:fld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0F35AD-DE46-4930-AE33-88DBE9709D62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792224" y="658368"/>
            <a:ext cx="4364736" cy="34290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6705600" y="658369"/>
            <a:ext cx="4364736" cy="34321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8160" y="661976"/>
            <a:ext cx="4364736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2224" y="1371600"/>
            <a:ext cx="43688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5600" y="661976"/>
            <a:ext cx="4364736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05600" y="1371600"/>
            <a:ext cx="4364736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08853" y="520192"/>
            <a:ext cx="6096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73707" y="520192"/>
            <a:ext cx="6096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AAF7-872C-4191-AB32-E2DD55F4DD05}" type="datetimeFigureOut">
              <a:rPr lang="fr-BE" smtClean="0"/>
              <a:t>26-11-22</a:t>
            </a:fld>
            <a:endParaRPr lang="fr-B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0F35AD-DE46-4930-AE33-88DBE9709D62}" type="slidenum">
              <a:rPr lang="fr-BE" smtClean="0"/>
              <a:t>‹N°›</a:t>
            </a:fld>
            <a:endParaRPr lang="fr-B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AAF7-872C-4191-AB32-E2DD55F4DD05}" type="datetimeFigureOut">
              <a:rPr lang="fr-BE" smtClean="0"/>
              <a:t>26-11-22</a:t>
            </a:fld>
            <a:endParaRPr lang="fr-B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0F35AD-DE46-4930-AE33-88DBE9709D62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AAF7-872C-4191-AB32-E2DD55F4DD05}" type="datetimeFigureOut">
              <a:rPr lang="fr-BE" smtClean="0"/>
              <a:t>26-11-22</a:t>
            </a:fld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0F35AD-DE46-4930-AE33-88DBE9709D62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05227" y="1774588"/>
            <a:ext cx="6096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600" y="685801"/>
            <a:ext cx="57912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0" y="685801"/>
            <a:ext cx="34544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AAF7-872C-4191-AB32-E2DD55F4DD05}" type="datetimeFigureOut">
              <a:rPr lang="fr-BE" smtClean="0"/>
              <a:t>26-11-22</a:t>
            </a:fld>
            <a:endParaRPr lang="fr-B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0F35AD-DE46-4930-AE33-88DBE9709D62}" type="slidenum">
              <a:rPr lang="fr-BE" smtClean="0"/>
              <a:t>‹N°›</a:t>
            </a:fld>
            <a:endParaRPr lang="fr-B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25600" y="612776"/>
            <a:ext cx="89408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0" y="3453047"/>
            <a:ext cx="67056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47136" y="3331464"/>
            <a:ext cx="6096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AAF7-872C-4191-AB32-E2DD55F4DD05}" type="datetimeFigureOut">
              <a:rPr lang="fr-BE" smtClean="0"/>
              <a:t>26-11-22</a:t>
            </a:fld>
            <a:endParaRPr lang="fr-B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0F35AD-DE46-4930-AE33-88DBE9709D62}" type="slidenum">
              <a:rPr lang="fr-BE" smtClean="0"/>
              <a:t>‹N°›</a:t>
            </a:fld>
            <a:endParaRPr lang="fr-B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>
          <a:xfrm rot="19724275">
            <a:off x="1830961" y="1038441"/>
            <a:ext cx="965416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>
          <a:xfrm rot="17656910">
            <a:off x="557464" y="419133"/>
            <a:ext cx="5538472" cy="5973945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 rot="19724275">
            <a:off x="4370607" y="116855"/>
            <a:ext cx="8639149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6320" y="4876800"/>
            <a:ext cx="100584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4800" y="685802"/>
            <a:ext cx="8128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5473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D2F8AAF7-872C-4191-AB32-E2DD55F4DD05}" type="datetimeFigureOut">
              <a:rPr lang="fr-BE" smtClean="0"/>
              <a:t>26-11-22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80" y="6154739"/>
            <a:ext cx="6096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280" y="5842000"/>
            <a:ext cx="28448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00F35AD-DE46-4930-AE33-88DBE9709D62}" type="slidenum">
              <a:rPr lang="fr-BE" smtClean="0"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customXml" Target="../ink/ink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NULL"/><Relationship Id="rId18" Type="http://schemas.openxmlformats.org/officeDocument/2006/relationships/customXml" Target="../ink/ink11.xml"/><Relationship Id="rId26" Type="http://schemas.openxmlformats.org/officeDocument/2006/relationships/customXml" Target="../ink/ink15.xml"/><Relationship Id="rId39" Type="http://schemas.openxmlformats.org/officeDocument/2006/relationships/image" Target="../media/image13.png"/><Relationship Id="rId21" Type="http://schemas.openxmlformats.org/officeDocument/2006/relationships/image" Target="NULL"/><Relationship Id="rId34" Type="http://schemas.openxmlformats.org/officeDocument/2006/relationships/customXml" Target="../ink/ink19.xml"/><Relationship Id="rId7" Type="http://schemas.openxmlformats.org/officeDocument/2006/relationships/image" Target="NULL"/><Relationship Id="rId12" Type="http://schemas.openxmlformats.org/officeDocument/2006/relationships/customXml" Target="../ink/ink8.xml"/><Relationship Id="rId17" Type="http://schemas.openxmlformats.org/officeDocument/2006/relationships/image" Target="NULL"/><Relationship Id="rId25" Type="http://schemas.openxmlformats.org/officeDocument/2006/relationships/image" Target="NULL"/><Relationship Id="rId33" Type="http://schemas.openxmlformats.org/officeDocument/2006/relationships/image" Target="../media/image10.png"/><Relationship Id="rId38" Type="http://schemas.openxmlformats.org/officeDocument/2006/relationships/customXml" Target="../ink/ink21.xml"/><Relationship Id="rId2" Type="http://schemas.openxmlformats.org/officeDocument/2006/relationships/image" Target="../media/image8.emf"/><Relationship Id="rId16" Type="http://schemas.openxmlformats.org/officeDocument/2006/relationships/customXml" Target="../ink/ink10.xml"/><Relationship Id="rId20" Type="http://schemas.openxmlformats.org/officeDocument/2006/relationships/customXml" Target="../ink/ink12.xml"/><Relationship Id="rId29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.xml"/><Relationship Id="rId11" Type="http://schemas.openxmlformats.org/officeDocument/2006/relationships/image" Target="NULL"/><Relationship Id="rId24" Type="http://schemas.openxmlformats.org/officeDocument/2006/relationships/customXml" Target="../ink/ink14.xml"/><Relationship Id="rId32" Type="http://schemas.openxmlformats.org/officeDocument/2006/relationships/customXml" Target="../ink/ink18.xml"/><Relationship Id="rId37" Type="http://schemas.openxmlformats.org/officeDocument/2006/relationships/image" Target="../media/image12.png"/><Relationship Id="rId5" Type="http://schemas.openxmlformats.org/officeDocument/2006/relationships/image" Target="NULL"/><Relationship Id="rId15" Type="http://schemas.openxmlformats.org/officeDocument/2006/relationships/image" Target="NULL"/><Relationship Id="rId23" Type="http://schemas.openxmlformats.org/officeDocument/2006/relationships/image" Target="NULL"/><Relationship Id="rId28" Type="http://schemas.openxmlformats.org/officeDocument/2006/relationships/customXml" Target="../ink/ink16.xml"/><Relationship Id="rId36" Type="http://schemas.openxmlformats.org/officeDocument/2006/relationships/customXml" Target="../ink/ink20.xml"/><Relationship Id="rId10" Type="http://schemas.openxmlformats.org/officeDocument/2006/relationships/customXml" Target="../ink/ink7.xml"/><Relationship Id="rId19" Type="http://schemas.openxmlformats.org/officeDocument/2006/relationships/image" Target="NULL"/><Relationship Id="rId31" Type="http://schemas.openxmlformats.org/officeDocument/2006/relationships/image" Target="NULL"/><Relationship Id="rId4" Type="http://schemas.openxmlformats.org/officeDocument/2006/relationships/customXml" Target="../ink/ink4.xml"/><Relationship Id="rId9" Type="http://schemas.openxmlformats.org/officeDocument/2006/relationships/image" Target="NULL"/><Relationship Id="rId14" Type="http://schemas.openxmlformats.org/officeDocument/2006/relationships/customXml" Target="../ink/ink9.xml"/><Relationship Id="rId22" Type="http://schemas.openxmlformats.org/officeDocument/2006/relationships/customXml" Target="../ink/ink13.xml"/><Relationship Id="rId27" Type="http://schemas.openxmlformats.org/officeDocument/2006/relationships/image" Target="NULL"/><Relationship Id="rId30" Type="http://schemas.openxmlformats.org/officeDocument/2006/relationships/customXml" Target="../ink/ink17.xml"/><Relationship Id="rId35" Type="http://schemas.openxmlformats.org/officeDocument/2006/relationships/image" Target="../media/image11.png"/><Relationship Id="rId8" Type="http://schemas.openxmlformats.org/officeDocument/2006/relationships/customXml" Target="../ink/ink6.xml"/><Relationship Id="rId3" Type="http://schemas.openxmlformats.org/officeDocument/2006/relationships/image" Target="../media/image9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jura.kluwer.be/secure/documentview.aspx?id=lf4231&amp;anchor=lf4231-80&amp;bron=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519738" y="5224844"/>
            <a:ext cx="549002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fr-BE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Prof. Geneviève Schamps</a:t>
            </a:r>
          </a:p>
          <a:p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Directrice du Centre de droit médical et biomédical (UCLouvain)</a:t>
            </a:r>
          </a:p>
          <a:p>
            <a:r>
              <a:rPr lang="fr-BE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Vice-rectrice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 du secteur des sciences humaines (UCLouvain)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A337089-AF21-4B0D-B5D0-1DFBB106E78E}"/>
              </a:ext>
            </a:extLst>
          </p:cNvPr>
          <p:cNvSpPr txBox="1"/>
          <p:nvPr/>
        </p:nvSpPr>
        <p:spPr>
          <a:xfrm>
            <a:off x="2999656" y="1340768"/>
            <a:ext cx="5184576" cy="877163"/>
          </a:xfrm>
          <a:prstGeom prst="rect">
            <a:avLst/>
          </a:prstGeom>
          <a:solidFill>
            <a:srgbClr val="F7FFEF"/>
          </a:solidFill>
        </p:spPr>
        <p:txBody>
          <a:bodyPr wrap="square" rtlCol="0">
            <a:spAutoFit/>
          </a:bodyPr>
          <a:lstStyle/>
          <a:p>
            <a:pPr algn="ctr"/>
            <a:endParaRPr lang="fr-FR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Droits du patient : </a:t>
            </a:r>
            <a:r>
              <a:rPr lang="fr-FR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consentement</a:t>
            </a:r>
          </a:p>
          <a:p>
            <a:pPr algn="ctr"/>
            <a:endParaRPr lang="fr-BE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605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179787" y="732141"/>
            <a:ext cx="5729823" cy="55861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 eaLnBrk="0" hangingPunct="0"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fr-BE" altLang="fr-FR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Assistance</a:t>
            </a:r>
            <a:r>
              <a:rPr lang="fr-BE" altLang="fr-F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au patient (majeur ou mineur apte)</a:t>
            </a:r>
          </a:p>
          <a:p>
            <a:pPr eaLnBrk="1" hangingPunct="1">
              <a:buClr>
                <a:srgbClr val="003300"/>
              </a:buClr>
              <a:buFont typeface="Wingdings" pitchFamily="2" charset="2"/>
              <a:buChar char="Ø"/>
            </a:pPr>
            <a:endParaRPr lang="fr-FR" alt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003300"/>
              </a:buClr>
              <a:buFont typeface="Wingdings" pitchFamily="2" charset="2"/>
              <a:buChar char="Ø"/>
            </a:pPr>
            <a:endParaRPr lang="fr-BE" alt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fr-BE" altLang="fr-FR" sz="1700" dirty="0">
              <a:solidFill>
                <a:srgbClr val="8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fr-BE" altLang="fr-FR" sz="1700" dirty="0">
              <a:solidFill>
                <a:srgbClr val="8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fr-BE" altLang="fr-FR" sz="1700" dirty="0">
              <a:solidFill>
                <a:srgbClr val="8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fr-BE" altLang="fr-FR" sz="1700" dirty="0">
              <a:solidFill>
                <a:srgbClr val="8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fr-BE" altLang="fr-FR" sz="1700" dirty="0">
              <a:solidFill>
                <a:srgbClr val="8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fr-BE" altLang="fr-FR" sz="1700" dirty="0">
              <a:solidFill>
                <a:srgbClr val="8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fr-BE" altLang="fr-FR" sz="1700" dirty="0">
              <a:solidFill>
                <a:srgbClr val="8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fr-BE" altLang="fr-FR" sz="1700" dirty="0">
              <a:solidFill>
                <a:srgbClr val="8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fr-BE" altLang="fr-FR" sz="1700" dirty="0">
              <a:solidFill>
                <a:srgbClr val="8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fr-BE" altLang="fr-FR" sz="1700" dirty="0">
              <a:solidFill>
                <a:srgbClr val="8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fr-BE" altLang="fr-FR" sz="1700" dirty="0">
              <a:solidFill>
                <a:srgbClr val="8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fr-BE" altLang="fr-FR" sz="1700" dirty="0">
              <a:solidFill>
                <a:srgbClr val="8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fr-BE" altLang="fr-FR" sz="1700" dirty="0">
              <a:solidFill>
                <a:srgbClr val="8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Clr>
                <a:srgbClr val="FFFF00"/>
              </a:buClr>
              <a:buNone/>
            </a:pPr>
            <a:endParaRPr lang="fr-BE" altLang="fr-FR" sz="1700" dirty="0">
              <a:solidFill>
                <a:srgbClr val="8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fr-BE" alt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AutoNum type="arabicPeriod"/>
            </a:pPr>
            <a:endParaRPr lang="fr-FR" alt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Clr>
                <a:srgbClr val="FFFF00"/>
              </a:buClr>
              <a:buNone/>
            </a:pPr>
            <a:endParaRPr lang="fr-BE" altLang="fr-FR" sz="1700" dirty="0">
              <a:solidFill>
                <a:srgbClr val="8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buClr>
                <a:srgbClr val="FFFF00"/>
              </a:buClr>
              <a:buNone/>
            </a:pPr>
            <a:endParaRPr lang="fr-BE" altLang="fr-FR" sz="1700" dirty="0">
              <a:solidFill>
                <a:srgbClr val="8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5709" y="1138511"/>
            <a:ext cx="4982215" cy="8771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>
              <a:buClr>
                <a:srgbClr val="99FF99"/>
              </a:buClr>
            </a:pPr>
            <a:r>
              <a:rPr lang="fr-BE" altLang="fr-FR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Personne de confiance </a:t>
            </a:r>
            <a:r>
              <a:rPr lang="fr-BE" altLang="fr-FR" sz="17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r-BE" altLang="fr-FR" sz="17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 ou plusieurs </a:t>
            </a:r>
            <a:endParaRPr lang="fr-BE" altLang="fr-FR" sz="1700" dirty="0">
              <a:solidFill>
                <a:srgbClr val="008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6213" lvl="2" indent="269875">
              <a:buClr>
                <a:srgbClr val="003300"/>
              </a:buClr>
              <a:buFont typeface="Wingdings" panose="05000000000000000000" pitchFamily="2" charset="2"/>
              <a:buChar char="§"/>
            </a:pPr>
            <a:r>
              <a:rPr lang="fr-BE" alt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Désignée par le patient (majeur ou mineur apte)</a:t>
            </a:r>
          </a:p>
          <a:p>
            <a:pPr marL="176213" lvl="2" indent="269875">
              <a:buClr>
                <a:srgbClr val="003300"/>
              </a:buClr>
              <a:buFont typeface="Wingdings" panose="05000000000000000000" pitchFamily="2" charset="2"/>
              <a:buChar char="§"/>
            </a:pPr>
            <a:r>
              <a:rPr lang="fr-BE" alt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Toute personne </a:t>
            </a:r>
            <a:r>
              <a:rPr lang="fr-BE" altLang="fr-FR" sz="17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(dont un praticien professionnel)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69492" y="2205232"/>
            <a:ext cx="5248279" cy="401648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BE" sz="1700" dirty="0">
                <a:latin typeface="Calibri" panose="020F0502020204030204" pitchFamily="34" charset="0"/>
                <a:cs typeface="Calibri" panose="020F0502020204030204" pitchFamily="34" charset="0"/>
              </a:rPr>
              <a:t>Etendue de la mission déterminée par le patient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700" dirty="0">
                <a:solidFill>
                  <a:srgbClr val="A26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Présence</a:t>
            </a: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 ou </a:t>
            </a:r>
            <a:r>
              <a:rPr lang="fr-FR" sz="1700" dirty="0">
                <a:solidFill>
                  <a:srgbClr val="A26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absence</a:t>
            </a: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 du patient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r-FR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r-FR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r-FR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r-FR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r-FR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r-FR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r-FR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71301" y="109320"/>
            <a:ext cx="4370546" cy="14003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Clr>
                <a:srgbClr val="002060"/>
              </a:buClr>
            </a:pPr>
            <a:r>
              <a:rPr lang="fr-BE" altLang="fr-FR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 pas confondre - Personne de confiance</a:t>
            </a:r>
            <a:endParaRPr lang="fr-BE" alt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fr-FR" altLang="fr-FR" sz="17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Euthanasie</a:t>
            </a:r>
          </a:p>
          <a:p>
            <a:pPr marL="742950" lvl="1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fr-FR" altLang="fr-FR" sz="17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Mesure de protection judiciaire</a:t>
            </a:r>
          </a:p>
          <a:p>
            <a:pPr marL="742950" lvl="1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fr-FR" altLang="fr-FR" sz="17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Internement</a:t>
            </a:r>
            <a:r>
              <a:rPr lang="fr-FR" altLang="fr-FR" sz="17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742950" lvl="1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fr-FR" altLang="fr-FR" sz="17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Détenus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3FCF895-F14B-4AF4-B641-81CC1B2301BF}"/>
              </a:ext>
            </a:extLst>
          </p:cNvPr>
          <p:cNvSpPr txBox="1"/>
          <p:nvPr/>
        </p:nvSpPr>
        <p:spPr>
          <a:xfrm>
            <a:off x="150153" y="188640"/>
            <a:ext cx="4746556" cy="353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Personne de confiance – </a:t>
            </a:r>
            <a:r>
              <a:rPr lang="fr-FR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 de pouvoir de décision</a:t>
            </a:r>
            <a:endParaRPr lang="fr-BE" sz="17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4CFF65-DCE8-49E3-B7CA-64E323582D51}"/>
              </a:ext>
            </a:extLst>
          </p:cNvPr>
          <p:cNvSpPr/>
          <p:nvPr/>
        </p:nvSpPr>
        <p:spPr>
          <a:xfrm>
            <a:off x="6339950" y="3000256"/>
            <a:ext cx="5498157" cy="323165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365125" lvl="1" indent="-365125">
              <a:buClr>
                <a:srgbClr val="003300"/>
              </a:buClr>
            </a:pPr>
            <a:r>
              <a:rPr lang="fr-FR" altLang="fr-FR" sz="17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Autres interventions de la personne de confiance</a:t>
            </a:r>
          </a:p>
          <a:p>
            <a:pPr marL="365125" lvl="1" indent="-365125">
              <a:buClr>
                <a:srgbClr val="003300"/>
              </a:buClr>
            </a:pPr>
            <a:endParaRPr lang="fr-FR" altLang="fr-FR" sz="17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125" lvl="1" indent="-365125">
              <a:buClr>
                <a:srgbClr val="003300"/>
              </a:buClr>
            </a:pPr>
            <a:endParaRPr lang="fr-FR" altLang="fr-FR" sz="17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125" lvl="1" indent="-365125">
              <a:buClr>
                <a:srgbClr val="003300"/>
              </a:buClr>
            </a:pPr>
            <a:endParaRPr lang="fr-FR" altLang="fr-FR" sz="17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125" lvl="1" indent="-365125">
              <a:buClr>
                <a:srgbClr val="003300"/>
              </a:buClr>
            </a:pPr>
            <a:endParaRPr lang="fr-FR" altLang="fr-FR" sz="17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125" lvl="1" indent="-365125">
              <a:buClr>
                <a:srgbClr val="003300"/>
              </a:buClr>
            </a:pPr>
            <a:endParaRPr lang="fr-FR" altLang="fr-FR" sz="17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125" lvl="1" indent="-365125">
              <a:buClr>
                <a:srgbClr val="003300"/>
              </a:buClr>
            </a:pPr>
            <a:endParaRPr lang="fr-FR" altLang="fr-FR" sz="17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125" lvl="1" indent="-365125">
              <a:buClr>
                <a:srgbClr val="003300"/>
              </a:buClr>
            </a:pPr>
            <a:endParaRPr lang="fr-FR" altLang="fr-FR" sz="17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125" lvl="1" indent="-365125">
              <a:buClr>
                <a:srgbClr val="003300"/>
              </a:buClr>
            </a:pPr>
            <a:endParaRPr lang="fr-FR" altLang="fr-FR" sz="17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125" lvl="1" indent="-365125">
              <a:buClr>
                <a:srgbClr val="003300"/>
              </a:buClr>
            </a:pPr>
            <a:endParaRPr lang="fr-FR" altLang="fr-FR" sz="17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125" lvl="1" indent="-365125">
              <a:buClr>
                <a:srgbClr val="003300"/>
              </a:buClr>
            </a:pPr>
            <a:endParaRPr lang="fr-FR" altLang="fr-FR" sz="17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125" lvl="1" indent="-365125">
              <a:buClr>
                <a:srgbClr val="003300"/>
              </a:buClr>
            </a:pPr>
            <a:endParaRPr lang="fr-FR" altLang="fr-FR" sz="17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2523" y="2966355"/>
            <a:ext cx="4982215" cy="32316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6213" lvl="1" indent="-176213"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BE" altLang="fr-FR" sz="17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fr-BE" alt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2" indent="-187325"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BE" altLang="fr-FR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Etat de santé </a:t>
            </a:r>
            <a:r>
              <a:rPr lang="fr-BE" altLang="fr-F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 patient et </a:t>
            </a:r>
            <a:r>
              <a:rPr lang="fr-BE" altLang="fr-FR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évolution probable</a:t>
            </a:r>
          </a:p>
          <a:p>
            <a:pPr marL="457200" lvl="2" indent="-187325">
              <a:buClr>
                <a:srgbClr val="003300"/>
              </a:buClr>
              <a:buFont typeface="Arial" panose="020B0604020202020204" pitchFamily="34" charset="0"/>
              <a:buChar char="•"/>
            </a:pPr>
            <a:endParaRPr lang="fr-BE" altLang="fr-FR" sz="1700" dirty="0">
              <a:solidFill>
                <a:srgbClr val="008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6213" lvl="1" indent="-176213">
              <a:buClr>
                <a:srgbClr val="003300"/>
              </a:buClr>
              <a:buFont typeface="Arial" panose="020B0604020202020204" pitchFamily="34" charset="0"/>
              <a:buChar char="•"/>
            </a:pPr>
            <a:endParaRPr lang="fr-FR" altLang="fr-FR" sz="1700" dirty="0">
              <a:solidFill>
                <a:srgbClr val="008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6213" lvl="1" indent="-176213">
              <a:buClr>
                <a:srgbClr val="003300"/>
              </a:buClr>
              <a:buFont typeface="Arial" panose="020B0604020202020204" pitchFamily="34" charset="0"/>
              <a:buChar char="•"/>
            </a:pPr>
            <a:endParaRPr lang="fr-FR" altLang="fr-FR" sz="1700" dirty="0">
              <a:solidFill>
                <a:srgbClr val="008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>
              <a:buClr>
                <a:srgbClr val="003300"/>
              </a:buClr>
            </a:pPr>
            <a:endParaRPr lang="fr-FR" altLang="fr-FR" sz="1700" dirty="0">
              <a:solidFill>
                <a:srgbClr val="008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6213" lvl="1" indent="-176213"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BE" altLang="fr-FR" sz="17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Consultation</a:t>
            </a:r>
            <a:r>
              <a:rPr lang="fr-BE" altLang="fr-F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fr-BE" altLang="fr-FR" sz="17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Copie</a:t>
            </a:r>
          </a:p>
          <a:p>
            <a:pPr marL="446088" lvl="2" indent="-176213"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BE" altLang="fr-FR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Dossier</a:t>
            </a:r>
            <a:r>
              <a:rPr lang="fr-BE" altLang="fr-F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patient</a:t>
            </a:r>
          </a:p>
          <a:p>
            <a:pPr marL="446088" lvl="2" indent="-176213">
              <a:buClr>
                <a:srgbClr val="003300"/>
              </a:buClr>
              <a:buFont typeface="Arial" panose="020B0604020202020204" pitchFamily="34" charset="0"/>
              <a:buChar char="•"/>
            </a:pPr>
            <a:endParaRPr lang="fr-BE" alt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46088" lvl="2" indent="-176213">
              <a:buClr>
                <a:srgbClr val="003300"/>
              </a:buClr>
              <a:buFont typeface="Arial" panose="020B0604020202020204" pitchFamily="34" charset="0"/>
              <a:buChar char="•"/>
            </a:pPr>
            <a:endParaRPr lang="fr-BE" alt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46088" lvl="2" indent="-176213">
              <a:buClr>
                <a:srgbClr val="003300"/>
              </a:buClr>
              <a:buFont typeface="Arial" panose="020B0604020202020204" pitchFamily="34" charset="0"/>
              <a:buChar char="•"/>
            </a:pPr>
            <a:endParaRPr 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46088" lvl="2" indent="-176213">
              <a:buClr>
                <a:srgbClr val="003300"/>
              </a:buClr>
              <a:buFont typeface="Arial" panose="020B0604020202020204" pitchFamily="34" charset="0"/>
              <a:buChar char="•"/>
            </a:pPr>
            <a:endParaRPr 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3C401B2-C3BE-486A-AA4D-FBF8800D42DF}"/>
              </a:ext>
            </a:extLst>
          </p:cNvPr>
          <p:cNvSpPr txBox="1"/>
          <p:nvPr/>
        </p:nvSpPr>
        <p:spPr>
          <a:xfrm>
            <a:off x="989272" y="5162933"/>
            <a:ext cx="4032448" cy="7848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Consignation ou ajout dans le dossier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Demande écrite</a:t>
            </a:r>
            <a:r>
              <a:rPr lang="fr-BE" sz="1500" dirty="0">
                <a:latin typeface="Calibri" panose="020F0502020204030204" pitchFamily="34" charset="0"/>
                <a:cs typeface="Calibri" panose="020F0502020204030204" pitchFamily="34" charset="0"/>
              </a:rPr>
              <a:t> du patient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fr-BE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dentité</a:t>
            </a:r>
            <a:r>
              <a:rPr lang="fr-BE" sz="1500" dirty="0">
                <a:latin typeface="Calibri" panose="020F0502020204030204" pitchFamily="34" charset="0"/>
                <a:cs typeface="Calibri" panose="020F0502020204030204" pitchFamily="34" charset="0"/>
              </a:rPr>
              <a:t> de la personne de confiance</a:t>
            </a:r>
            <a:endParaRPr lang="fr-F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DB53C3B-094A-4941-9C2F-E0E2D9112121}"/>
              </a:ext>
            </a:extLst>
          </p:cNvPr>
          <p:cNvSpPr txBox="1"/>
          <p:nvPr/>
        </p:nvSpPr>
        <p:spPr>
          <a:xfrm>
            <a:off x="989272" y="3686570"/>
            <a:ext cx="4361194" cy="7848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Mention dans le dossier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Identité de la personne de confiance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Communication (présence ou absence du patient)</a:t>
            </a:r>
            <a:endParaRPr lang="fr-BE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2742A44-4C75-4E5C-98FC-F8F5C2143AD7}"/>
              </a:ext>
            </a:extLst>
          </p:cNvPr>
          <p:cNvSpPr txBox="1"/>
          <p:nvPr/>
        </p:nvSpPr>
        <p:spPr>
          <a:xfrm>
            <a:off x="6533485" y="3358995"/>
            <a:ext cx="4992973" cy="21852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74638" lvl="1" indent="-274638">
              <a:buClr>
                <a:srgbClr val="003300"/>
              </a:buClr>
              <a:buFont typeface="Arial" panose="020B0604020202020204" pitchFamily="34" charset="0"/>
              <a:buChar char="•"/>
            </a:pPr>
            <a:endParaRPr lang="fr-FR" altLang="fr-FR" sz="17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4638" lvl="1" indent="-274638">
              <a:buClr>
                <a:srgbClr val="003300"/>
              </a:buClr>
              <a:buFont typeface="Arial" panose="020B0604020202020204" pitchFamily="34" charset="0"/>
              <a:buChar char="•"/>
            </a:pPr>
            <a:endParaRPr lang="fr-FR" altLang="fr-FR" sz="17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4638" lvl="1" indent="-274638">
              <a:buClr>
                <a:srgbClr val="003300"/>
              </a:buClr>
              <a:buFont typeface="Arial" panose="020B0604020202020204" pitchFamily="34" charset="0"/>
              <a:buChar char="•"/>
            </a:pPr>
            <a:endParaRPr lang="fr-FR" altLang="fr-FR" sz="17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4638" lvl="1" indent="-274638"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BE" altLang="fr-FR" sz="17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Dérogation au </a:t>
            </a:r>
            <a:r>
              <a:rPr lang="fr-BE" altLang="fr-FR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refus de savoir </a:t>
            </a:r>
            <a:r>
              <a:rPr lang="fr-BE" altLang="fr-F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 patient</a:t>
            </a:r>
          </a:p>
          <a:p>
            <a:pPr marL="731838" lvl="2" indent="-274638"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FR" altLang="fr-FR" sz="17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Santé du patient ou d’un tiers</a:t>
            </a:r>
            <a:endParaRPr lang="fr-BE" altLang="fr-FR" sz="17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4638" lvl="1" indent="-274638">
              <a:buClr>
                <a:srgbClr val="003300"/>
              </a:buClr>
              <a:buFont typeface="Arial" panose="020B0604020202020204" pitchFamily="34" charset="0"/>
              <a:buChar char="•"/>
            </a:pPr>
            <a:endParaRPr lang="fr-BE" altLang="fr-FR" sz="17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4638" lvl="1" indent="-274638"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BE" altLang="fr-FR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Exception thérapeutique</a:t>
            </a:r>
          </a:p>
          <a:p>
            <a:pPr marL="731838" lvl="2" indent="-274638"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FR" altLang="fr-FR" sz="17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Santé du patient</a:t>
            </a:r>
            <a:endParaRPr lang="fr-BE" altLang="fr-FR" sz="17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5CD035E-049E-4626-A8D7-2F6A78016A82}"/>
              </a:ext>
            </a:extLst>
          </p:cNvPr>
          <p:cNvSpPr txBox="1"/>
          <p:nvPr/>
        </p:nvSpPr>
        <p:spPr>
          <a:xfrm>
            <a:off x="6570233" y="5755928"/>
            <a:ext cx="4612938" cy="3539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Assistance – Service de </a:t>
            </a:r>
            <a:r>
              <a:rPr lang="fr-FR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médiation</a:t>
            </a:r>
            <a:endParaRPr lang="fr-BE" sz="17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8C99B075-D769-4FD0-AEDE-CE4B91A9B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1301" y="1697605"/>
            <a:ext cx="4285199" cy="61555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>
                <a:srgbClr val="800000"/>
              </a:buClr>
              <a:buNone/>
            </a:pPr>
            <a:r>
              <a:rPr lang="fr-BE" altLang="fr-FR" sz="17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Formulaire</a:t>
            </a:r>
            <a:r>
              <a:rPr lang="fr-BE" altLang="fr-F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fr-BE" altLang="fr-FR" sz="17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désignation</a:t>
            </a:r>
            <a:r>
              <a:rPr lang="fr-BE" altLang="fr-F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fr-BE" altLang="fr-FR" sz="17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révocation</a:t>
            </a:r>
          </a:p>
          <a:p>
            <a:pPr lvl="2" eaLnBrk="1" hangingPunct="1">
              <a:buClr>
                <a:srgbClr val="003300"/>
              </a:buClr>
              <a:buNone/>
            </a:pPr>
            <a:endParaRPr lang="fr-BE" altLang="fr-FR" sz="17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D0BE569-FD3F-423C-A18D-1149E7C85BDE}"/>
              </a:ext>
            </a:extLst>
          </p:cNvPr>
          <p:cNvSpPr txBox="1"/>
          <p:nvPr/>
        </p:nvSpPr>
        <p:spPr>
          <a:xfrm>
            <a:off x="7802630" y="2117045"/>
            <a:ext cx="3380541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Commission fédérale Droits du patient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FFC533-28AA-4E7C-998D-F7A5E2825EB1}"/>
              </a:ext>
            </a:extLst>
          </p:cNvPr>
          <p:cNvSpPr/>
          <p:nvPr/>
        </p:nvSpPr>
        <p:spPr>
          <a:xfrm>
            <a:off x="2492599" y="6401288"/>
            <a:ext cx="707211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Loi du 22 avril 2019 relative à la qualité de la pratique des soins de santé (art. 33)</a:t>
            </a:r>
            <a:endParaRPr lang="fr-FR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DBAE513-6EEA-4143-907E-4C58EA095826}"/>
              </a:ext>
            </a:extLst>
          </p:cNvPr>
          <p:cNvSpPr/>
          <p:nvPr/>
        </p:nvSpPr>
        <p:spPr>
          <a:xfrm>
            <a:off x="6816403" y="3546897"/>
            <a:ext cx="4597013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lvl="1"/>
            <a:r>
              <a:rPr lang="fr-BE" alt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risque de causer manifestement un préjudice grave </a:t>
            </a:r>
          </a:p>
        </p:txBody>
      </p:sp>
    </p:spTree>
    <p:extLst>
      <p:ext uri="{BB962C8B-B14F-4D97-AF65-F5344CB8AC3E}">
        <p14:creationId xmlns:p14="http://schemas.microsoft.com/office/powerpoint/2010/main" val="2604673417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animBg="1"/>
      <p:bldP spid="2" grpId="0" animBg="1"/>
      <p:bldP spid="4" grpId="0" animBg="1"/>
      <p:bldP spid="5" grpId="0" animBg="1"/>
      <p:bldP spid="5" grpId="1" animBg="1"/>
      <p:bldP spid="12" grpId="0" animBg="1"/>
      <p:bldP spid="3" grpId="0" animBg="1"/>
      <p:bldP spid="9" grpId="0" animBg="1"/>
      <p:bldP spid="13" grpId="0" animBg="1"/>
      <p:bldP spid="7" grpId="0" animBg="1"/>
      <p:bldP spid="15" grpId="0" animBg="1"/>
      <p:bldP spid="17" grpId="0" animBg="1"/>
      <p:bldP spid="17" grpId="1" animBg="1"/>
      <p:bldP spid="16" grpId="0" animBg="1"/>
      <p:bldP spid="16" grpId="1" animBg="1"/>
      <p:bldP spid="14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711624" y="1772816"/>
            <a:ext cx="5976664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00050" indent="-400050">
              <a:buClr>
                <a:srgbClr val="003300"/>
              </a:buClr>
              <a:buAutoNum type="romanUcPeriod"/>
            </a:pPr>
            <a:endParaRPr lang="fr-BE" sz="1600" dirty="0">
              <a:solidFill>
                <a:srgbClr val="008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Droit à l’information – Assistance d’une personne de confiance</a:t>
            </a: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Droit au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consentement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libre et éclairé</a:t>
            </a: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Charge de la preuve</a:t>
            </a: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332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058" name="Text Box 2"/>
          <p:cNvSpPr txBox="1">
            <a:spLocks noChangeArrowheads="1"/>
          </p:cNvSpPr>
          <p:nvPr/>
        </p:nvSpPr>
        <p:spPr bwMode="auto">
          <a:xfrm>
            <a:off x="3918485" y="180820"/>
            <a:ext cx="4355029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droit au consentement libre et éclairé</a:t>
            </a: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53060" name="Text Box 4"/>
          <p:cNvSpPr txBox="1">
            <a:spLocks noChangeArrowheads="1"/>
          </p:cNvSpPr>
          <p:nvPr/>
        </p:nvSpPr>
        <p:spPr bwMode="auto">
          <a:xfrm>
            <a:off x="185520" y="701500"/>
            <a:ext cx="3162725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droit qui existait déjà avant la loi</a:t>
            </a: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53061" name="Text Box 5"/>
          <p:cNvSpPr txBox="1">
            <a:spLocks noChangeArrowheads="1"/>
          </p:cNvSpPr>
          <p:nvPr/>
        </p:nvSpPr>
        <p:spPr bwMode="auto">
          <a:xfrm>
            <a:off x="9542609" y="1005649"/>
            <a:ext cx="2075376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 Toute intervention » </a:t>
            </a: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39773" y="1260945"/>
            <a:ext cx="319799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BE" altLang="fr-FR" sz="1600" dirty="0">
                <a:solidFill>
                  <a:srgbClr val="956E0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 d’obtention 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 consentement</a:t>
            </a: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9773" y="1599499"/>
            <a:ext cx="5496187" cy="3293209"/>
          </a:xfrm>
          <a:prstGeom prst="rect">
            <a:avLst/>
          </a:prstGeom>
          <a:solidFill>
            <a:srgbClr val="FAFFEB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altLang="fr-FR" sz="1600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expressément</a:t>
            </a:r>
          </a:p>
          <a:p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parfois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consentement </a:t>
            </a:r>
            <a:r>
              <a:rPr lang="fr-BE" altLang="fr-FR" sz="1600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implicite</a:t>
            </a:r>
          </a:p>
          <a:p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125" lvl="1" indent="-274638"/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 lorsque le praticien professionnel, après avoir informé suffisamment le patient, peut  raisonnablement inférer du comportement de celui-ci qu’il consent à l’intervention »</a:t>
            </a:r>
          </a:p>
          <a:p>
            <a:pPr lvl="1"/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9624" y="3628613"/>
            <a:ext cx="4356484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altLang="fr-FR" sz="1600" dirty="0">
                <a:solidFill>
                  <a:srgbClr val="99710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commun accord 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(patient et praticien)</a:t>
            </a:r>
          </a:p>
          <a:p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consentement est </a:t>
            </a:r>
            <a:r>
              <a:rPr lang="fr-BE" alt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fixé par écrit</a:t>
            </a:r>
          </a:p>
          <a:p>
            <a:pPr marL="742950" lvl="1" indent="-285750"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ajouté dans le </a:t>
            </a:r>
            <a:r>
              <a:rPr lang="fr-BE" alt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dossier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patient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7392144" y="2405612"/>
            <a:ext cx="2734595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Formulaire de consentement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Dialogue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C54DB7B-567B-4BED-B7BC-4F1914CD3E00}"/>
              </a:ext>
            </a:extLst>
          </p:cNvPr>
          <p:cNvSpPr/>
          <p:nvPr/>
        </p:nvSpPr>
        <p:spPr>
          <a:xfrm>
            <a:off x="4941418" y="5955429"/>
            <a:ext cx="6336703" cy="584775"/>
          </a:xfrm>
          <a:prstGeom prst="rect">
            <a:avLst/>
          </a:prstGeom>
          <a:solidFill>
            <a:srgbClr val="FAFFEB"/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Les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objectifs de santé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et les </a:t>
            </a:r>
            <a:r>
              <a:rPr lang="fr-FR" sz="1600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déclarations d'expression de la volonté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reçues du patient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4797470-5B61-4A61-AB6C-6F8221FEEE43}"/>
              </a:ext>
            </a:extLst>
          </p:cNvPr>
          <p:cNvSpPr/>
          <p:nvPr/>
        </p:nvSpPr>
        <p:spPr>
          <a:xfrm>
            <a:off x="4943872" y="5453766"/>
            <a:ext cx="633670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Dossier de patient - Art. 33, 9° Loi du 22 avril 2019 relative à la qualité de la pratique des soins de santé</a:t>
            </a:r>
          </a:p>
        </p:txBody>
      </p:sp>
    </p:spTree>
    <p:extLst>
      <p:ext uri="{BB962C8B-B14F-4D97-AF65-F5344CB8AC3E}">
        <p14:creationId xmlns:p14="http://schemas.microsoft.com/office/powerpoint/2010/main" val="170027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3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53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53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3060" grpId="0" animBg="1" autoUpdateAnimBg="0"/>
      <p:bldP spid="1453061" grpId="0" animBg="1" autoUpdateAnimBg="0"/>
      <p:bldP spid="2" grpId="0" animBg="1"/>
      <p:bldP spid="3" grpId="0" animBg="1"/>
      <p:bldP spid="4" grpId="0" animBg="1"/>
      <p:bldP spid="5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058" name="Text Box 2"/>
          <p:cNvSpPr txBox="1">
            <a:spLocks noChangeArrowheads="1"/>
          </p:cNvSpPr>
          <p:nvPr/>
        </p:nvSpPr>
        <p:spPr bwMode="auto">
          <a:xfrm>
            <a:off x="3693575" y="141721"/>
            <a:ext cx="4355029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droit au consentement libre et éclairé</a:t>
            </a: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53060" name="Text Box 4"/>
          <p:cNvSpPr txBox="1">
            <a:spLocks noChangeArrowheads="1"/>
          </p:cNvSpPr>
          <p:nvPr/>
        </p:nvSpPr>
        <p:spPr bwMode="auto">
          <a:xfrm>
            <a:off x="241511" y="740487"/>
            <a:ext cx="414791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nature des informations à communiquer</a:t>
            </a: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1424" y="1650286"/>
            <a:ext cx="10297143" cy="35394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52180" y="2647964"/>
            <a:ext cx="9260020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les </a:t>
            </a:r>
            <a:r>
              <a:rPr lang="fr-BE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contre-indications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effets secondaires  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</a:t>
            </a:r>
            <a:r>
              <a:rPr lang="fr-BE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risques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alt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inhérents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à l’intervention et </a:t>
            </a:r>
            <a:r>
              <a:rPr lang="fr-BE" alt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pertinents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pour le patient </a:t>
            </a:r>
          </a:p>
        </p:txBody>
      </p:sp>
      <p:sp>
        <p:nvSpPr>
          <p:cNvPr id="7" name="Rectangle 6"/>
          <p:cNvSpPr/>
          <p:nvPr/>
        </p:nvSpPr>
        <p:spPr>
          <a:xfrm>
            <a:off x="1314531" y="3314957"/>
            <a:ext cx="9268729" cy="33855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les </a:t>
            </a:r>
            <a:r>
              <a:rPr lang="fr-BE" altLang="fr-FR" sz="1600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alternatives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possibles, les </a:t>
            </a:r>
            <a:r>
              <a:rPr lang="fr-BE" altLang="fr-FR" sz="1600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répercussions financières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352180" y="3965231"/>
            <a:ext cx="9260020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les </a:t>
            </a:r>
            <a:r>
              <a:rPr lang="fr-BE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autres précisions 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jugées souhaitables par le patient ou le praticien professionnel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68569" y="4633262"/>
            <a:ext cx="9243631" cy="33855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les </a:t>
            </a:r>
            <a:r>
              <a:rPr lang="fr-BE" altLang="fr-FR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dispositions légales 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devant être respectées en ce qui concerne une intervention</a:t>
            </a: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03886" y="2026844"/>
            <a:ext cx="9208315" cy="33855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alt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l’objectif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la </a:t>
            </a:r>
            <a:r>
              <a:rPr lang="fr-BE" alt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nature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le degré </a:t>
            </a:r>
            <a:r>
              <a:rPr lang="fr-BE" alt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d’urgence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la </a:t>
            </a:r>
            <a:r>
              <a:rPr lang="fr-BE" alt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durée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la </a:t>
            </a:r>
            <a:r>
              <a:rPr lang="fr-BE" alt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fréquence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les </a:t>
            </a:r>
            <a:r>
              <a:rPr lang="fr-BE" alt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soins de suivi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051421" y="5382609"/>
            <a:ext cx="2706447" cy="1323439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Après l’intervention</a:t>
            </a: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DEBF41-BEFB-4B52-9205-A1952726C22B}"/>
              </a:ext>
            </a:extLst>
          </p:cNvPr>
          <p:cNvSpPr/>
          <p:nvPr/>
        </p:nvSpPr>
        <p:spPr>
          <a:xfrm>
            <a:off x="5735960" y="677272"/>
            <a:ext cx="6050196" cy="553998"/>
          </a:xfrm>
          <a:prstGeom prst="rect">
            <a:avLst/>
          </a:prstGeom>
          <a:solidFill>
            <a:srgbClr val="FCFFE7"/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informations sont fournies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préalablement</a:t>
            </a:r>
            <a:r>
              <a:rPr lang="fr-FR" sz="16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temps opportun</a:t>
            </a:r>
          </a:p>
          <a:p>
            <a:r>
              <a:rPr lang="fr-FR" sz="1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(dans les conditions et suivant les modalités prévues aux §§ 2 et 3 de l’article 7) </a:t>
            </a:r>
            <a:endParaRPr lang="fr-BE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EBDB6B5-6529-4C69-B6A7-CA7FFE41F69E}"/>
              </a:ext>
            </a:extLst>
          </p:cNvPr>
          <p:cNvSpPr txBox="1"/>
          <p:nvPr/>
        </p:nvSpPr>
        <p:spPr>
          <a:xfrm>
            <a:off x="6466041" y="3215652"/>
            <a:ext cx="4668394" cy="553998"/>
          </a:xfrm>
          <a:prstGeom prst="rect">
            <a:avLst/>
          </a:prstGeom>
          <a:solidFill>
            <a:srgbClr val="F8FFD1"/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Non-remboursement d’une intervention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Nécessité d’un avis du médecin conseil de la mutuelle</a:t>
            </a:r>
            <a:endParaRPr lang="fr-BE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145023F-1241-4EA4-BA31-77FBD16934A7}"/>
              </a:ext>
            </a:extLst>
          </p:cNvPr>
          <p:cNvSpPr txBox="1"/>
          <p:nvPr/>
        </p:nvSpPr>
        <p:spPr>
          <a:xfrm>
            <a:off x="3295267" y="5752865"/>
            <a:ext cx="2208169" cy="584775"/>
          </a:xfrm>
          <a:prstGeom prst="rect">
            <a:avLst/>
          </a:prstGeom>
          <a:solidFill>
            <a:srgbClr val="F8FFD1"/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Examens de contrôle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Patient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recall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C8139C0-05FA-4041-888B-B03132CA63DB}"/>
              </a:ext>
            </a:extLst>
          </p:cNvPr>
          <p:cNvSpPr/>
          <p:nvPr/>
        </p:nvSpPr>
        <p:spPr>
          <a:xfrm>
            <a:off x="6031732" y="6351085"/>
            <a:ext cx="6050196" cy="338554"/>
          </a:xfrm>
          <a:prstGeom prst="rect">
            <a:avLst/>
          </a:prstGeom>
          <a:solidFill>
            <a:srgbClr val="F8FFD1"/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Les </a:t>
            </a:r>
            <a:r>
              <a:rPr lang="fr-FR" sz="1600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complications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qui nécessitent un traitement complémentaire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6908FB9-31E5-462B-B336-A10013F1861B}"/>
              </a:ext>
            </a:extLst>
          </p:cNvPr>
          <p:cNvSpPr/>
          <p:nvPr/>
        </p:nvSpPr>
        <p:spPr>
          <a:xfrm>
            <a:off x="6031732" y="5832936"/>
            <a:ext cx="605019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Dossier de patient - Art. 33, 16° Loi du 22 avril 2019 relative à la qualité de la pratique des soins de santé</a:t>
            </a:r>
          </a:p>
        </p:txBody>
      </p:sp>
    </p:spTree>
    <p:extLst>
      <p:ext uri="{BB962C8B-B14F-4D97-AF65-F5344CB8AC3E}">
        <p14:creationId xmlns:p14="http://schemas.microsoft.com/office/powerpoint/2010/main" val="399332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10" grpId="0" animBg="1"/>
      <p:bldP spid="13" grpId="0" animBg="1"/>
      <p:bldP spid="5" grpId="0" animBg="1"/>
      <p:bldP spid="2" grpId="0" animBg="1"/>
      <p:bldP spid="18" grpId="0" animBg="1"/>
      <p:bldP spid="4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4256B777-E581-4867-95EA-1EE39AA4884E}"/>
              </a:ext>
            </a:extLst>
          </p:cNvPr>
          <p:cNvSpPr txBox="1"/>
          <p:nvPr/>
        </p:nvSpPr>
        <p:spPr>
          <a:xfrm>
            <a:off x="1443395" y="1269120"/>
            <a:ext cx="9433048" cy="369331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BE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3DDC7E8-4BF7-41FC-8AF4-DB83B8A227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434" y="1597869"/>
            <a:ext cx="8945171" cy="301522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84796BA7-AC3A-431A-8F54-ED83536E8215}"/>
              </a:ext>
            </a:extLst>
          </p:cNvPr>
          <p:cNvSpPr txBox="1"/>
          <p:nvPr/>
        </p:nvSpPr>
        <p:spPr>
          <a:xfrm>
            <a:off x="307905" y="260648"/>
            <a:ext cx="3888432" cy="58477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Code de déontologie médicale commenté (art. 9)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74C6C27D-D14C-4D30-B863-5B8C57100324}"/>
                  </a:ext>
                </a:extLst>
              </p14:cNvPr>
              <p14:cNvContentPartPr/>
              <p14:nvPr/>
            </p14:nvContentPartPr>
            <p14:xfrm>
              <a:off x="4511824" y="3893791"/>
              <a:ext cx="2371701" cy="45719"/>
            </p14:xfrm>
          </p:contentPart>
        </mc:Choice>
        <mc:Fallback xmlns=""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74C6C27D-D14C-4D30-B863-5B8C5710032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76178" y="3822355"/>
                <a:ext cx="2443353" cy="1882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4F02A6B4-11BC-460C-A1D0-F3A4575E9260}"/>
                  </a:ext>
                </a:extLst>
              </p14:cNvPr>
              <p14:cNvContentPartPr/>
              <p14:nvPr/>
            </p14:nvContentPartPr>
            <p14:xfrm>
              <a:off x="6759694" y="-1911137"/>
              <a:ext cx="360" cy="360"/>
            </p14:xfrm>
          </p:contentPart>
        </mc:Choice>
        <mc:Fallback xmlns=""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4F02A6B4-11BC-460C-A1D0-F3A4575E926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706054" y="-201913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271BE591-75A5-4408-808A-920D1FF892AD}"/>
                  </a:ext>
                </a:extLst>
              </p14:cNvPr>
              <p14:cNvContentPartPr/>
              <p14:nvPr/>
            </p14:nvContentPartPr>
            <p14:xfrm>
              <a:off x="2987531" y="4103885"/>
              <a:ext cx="3396501" cy="45719"/>
            </p14:xfrm>
          </p:contentPart>
        </mc:Choice>
        <mc:Fallback xmlns=""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271BE591-75A5-4408-808A-920D1FF892A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933887" y="3996731"/>
                <a:ext cx="3504149" cy="25967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ZoneTexte 5">
            <a:extLst>
              <a:ext uri="{FF2B5EF4-FFF2-40B4-BE49-F238E27FC236}">
                <a16:creationId xmlns:a16="http://schemas.microsoft.com/office/drawing/2014/main" id="{52D5B0E3-B734-4ABA-B27B-C7AEAB8483B4}"/>
              </a:ext>
            </a:extLst>
          </p:cNvPr>
          <p:cNvSpPr txBox="1"/>
          <p:nvPr/>
        </p:nvSpPr>
        <p:spPr>
          <a:xfrm>
            <a:off x="6159919" y="280631"/>
            <a:ext cx="3009798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Risques pertinents pour le patient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41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9862AA02-988D-4F0F-936C-BA3398742D4E}"/>
              </a:ext>
            </a:extLst>
          </p:cNvPr>
          <p:cNvSpPr txBox="1"/>
          <p:nvPr/>
        </p:nvSpPr>
        <p:spPr>
          <a:xfrm>
            <a:off x="4170207" y="2490780"/>
            <a:ext cx="7416825" cy="4031873"/>
          </a:xfrm>
          <a:prstGeom prst="rect">
            <a:avLst/>
          </a:prstGeom>
          <a:solidFill>
            <a:srgbClr val="FAFFEB"/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FE8D020-F711-4CCA-8E10-2D2FB54FA224}"/>
              </a:ext>
            </a:extLst>
          </p:cNvPr>
          <p:cNvSpPr txBox="1"/>
          <p:nvPr/>
        </p:nvSpPr>
        <p:spPr>
          <a:xfrm>
            <a:off x="354966" y="743218"/>
            <a:ext cx="5453002" cy="338554"/>
          </a:xfrm>
          <a:prstGeom prst="rect">
            <a:avLst/>
          </a:prstGeom>
          <a:solidFill>
            <a:srgbClr val="F7FFEF"/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Risques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alt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inhérents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à l’intervention et </a:t>
            </a:r>
            <a:r>
              <a:rPr lang="fr-BE" alt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pertinents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pour le patient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2BCB2F1-78C7-49D2-AEA6-983D99A1CB71}"/>
              </a:ext>
            </a:extLst>
          </p:cNvPr>
          <p:cNvSpPr txBox="1"/>
          <p:nvPr/>
        </p:nvSpPr>
        <p:spPr>
          <a:xfrm>
            <a:off x="4444509" y="4737930"/>
            <a:ext cx="691276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Cass. 26 juin 2009 - Gravité du risque comme critère autonome</a:t>
            </a: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BCF13D-160D-4FFF-A056-381F676AB00F}"/>
              </a:ext>
            </a:extLst>
          </p:cNvPr>
          <p:cNvSpPr/>
          <p:nvPr/>
        </p:nvSpPr>
        <p:spPr>
          <a:xfrm>
            <a:off x="4444509" y="2812560"/>
            <a:ext cx="6912768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A3580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Fréquence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du risque,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gravité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du risque, personne du </a:t>
            </a:r>
            <a:r>
              <a:rPr lang="fr-FR" sz="1600" dirty="0">
                <a:solidFill>
                  <a:srgbClr val="A26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nature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objectif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l’intervention </a:t>
            </a:r>
            <a:endParaRPr lang="fr-BE" sz="1600" dirty="0">
              <a:solidFill>
                <a:srgbClr val="002060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D0AEE4C-AABA-45DA-9C4F-5CB7C10CEECB}"/>
              </a:ext>
            </a:extLst>
          </p:cNvPr>
          <p:cNvSpPr txBox="1"/>
          <p:nvPr/>
        </p:nvSpPr>
        <p:spPr>
          <a:xfrm>
            <a:off x="4444509" y="3537602"/>
            <a:ext cx="6912768" cy="103105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Appréciation conjointe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de la fréquence et de la gravité du risque</a:t>
            </a:r>
          </a:p>
          <a:p>
            <a:pPr marL="450850" lvl="1" indent="-285750">
              <a:buFont typeface="Wingdings" panose="05000000000000000000" pitchFamily="2" charset="2"/>
              <a:buChar char="Ø"/>
            </a:pP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Si </a:t>
            </a:r>
            <a:r>
              <a:rPr lang="fr-FR" sz="1500" dirty="0">
                <a:solidFill>
                  <a:srgbClr val="A26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faible fréquence </a:t>
            </a: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mais </a:t>
            </a:r>
            <a:r>
              <a:rPr lang="fr-FR" sz="1500" dirty="0">
                <a:solidFill>
                  <a:srgbClr val="A26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risque grave </a:t>
            </a: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ou </a:t>
            </a:r>
            <a:r>
              <a:rPr lang="fr-FR" sz="15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conséquences permanentes</a:t>
            </a:r>
          </a:p>
          <a:p>
            <a:pPr marL="450850" lvl="1" indent="-285750">
              <a:buFont typeface="Wingdings" panose="05000000000000000000" pitchFamily="2" charset="2"/>
              <a:buChar char="Ø"/>
            </a:pP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Risque non disproportionné par rapport à l’objectif thérapeutique</a:t>
            </a:r>
          </a:p>
          <a:p>
            <a:pPr marL="450850" lvl="1" indent="-285750">
              <a:buFont typeface="Wingdings" panose="05000000000000000000" pitchFamily="2" charset="2"/>
              <a:buChar char="Ø"/>
            </a:pP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fr-BE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13690D-D3F4-4460-832D-A5DB4CA0F483}"/>
              </a:ext>
            </a:extLst>
          </p:cNvPr>
          <p:cNvSpPr/>
          <p:nvPr/>
        </p:nvSpPr>
        <p:spPr>
          <a:xfrm>
            <a:off x="4171153" y="2152226"/>
            <a:ext cx="1350050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Jurisprudence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842C41-B2B5-40F0-BDF8-92B2016D5198}"/>
              </a:ext>
            </a:extLst>
          </p:cNvPr>
          <p:cNvSpPr/>
          <p:nvPr/>
        </p:nvSpPr>
        <p:spPr>
          <a:xfrm>
            <a:off x="354966" y="404664"/>
            <a:ext cx="1923155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Loi Droits du patient </a:t>
            </a:r>
            <a:endParaRPr lang="fr-BE" sz="16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4B5E5F6-228E-4AFF-A0F7-9156B992F528}"/>
              </a:ext>
            </a:extLst>
          </p:cNvPr>
          <p:cNvSpPr txBox="1"/>
          <p:nvPr/>
        </p:nvSpPr>
        <p:spPr>
          <a:xfrm>
            <a:off x="4444509" y="5876513"/>
            <a:ext cx="502061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(….)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06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11" grpId="0" animBg="1"/>
      <p:bldP spid="12" grpId="0" animBg="1"/>
      <p:bldP spid="3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38E50115-D764-4AA9-B1AB-8CF477348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6" y="116633"/>
            <a:ext cx="4896544" cy="663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943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F936A276-0FFB-4FCD-80B3-BEB43A8AA22D}"/>
              </a:ext>
            </a:extLst>
          </p:cNvPr>
          <p:cNvSpPr txBox="1"/>
          <p:nvPr/>
        </p:nvSpPr>
        <p:spPr>
          <a:xfrm>
            <a:off x="5396375" y="4168021"/>
            <a:ext cx="6624736" cy="25922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D4E1FD6-B8E1-45CD-9F79-0B42A9A42FE2}"/>
              </a:ext>
            </a:extLst>
          </p:cNvPr>
          <p:cNvSpPr txBox="1"/>
          <p:nvPr/>
        </p:nvSpPr>
        <p:spPr>
          <a:xfrm>
            <a:off x="0" y="97691"/>
            <a:ext cx="5231904" cy="66626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D7500D6E-506F-4243-9AA1-297DF48963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4" y="97691"/>
            <a:ext cx="4824536" cy="6662618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383BB6AC-2FBA-4F2D-BD03-749A1ECAA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4639" y="4295528"/>
            <a:ext cx="5948207" cy="2337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441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50A3043-8B97-4F23-A6D9-CE6F035F73EF}"/>
              </a:ext>
            </a:extLst>
          </p:cNvPr>
          <p:cNvSpPr txBox="1"/>
          <p:nvPr/>
        </p:nvSpPr>
        <p:spPr>
          <a:xfrm>
            <a:off x="6463060" y="4063680"/>
            <a:ext cx="5702990" cy="25922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B5233482-AA11-44B3-87D8-0C5ADD701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03" y="45195"/>
            <a:ext cx="6336704" cy="6624736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363F3C3F-D759-4C46-89EB-87DDC2FC81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9010" y="4208267"/>
            <a:ext cx="5616624" cy="229411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CBC57C5-74B7-4B34-973D-5FCEC7FAE6FB}"/>
              </a:ext>
            </a:extLst>
          </p:cNvPr>
          <p:cNvSpPr/>
          <p:nvPr/>
        </p:nvSpPr>
        <p:spPr>
          <a:xfrm>
            <a:off x="6546490" y="660303"/>
            <a:ext cx="5583654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R="1270">
              <a:buClr>
                <a:srgbClr val="009900"/>
              </a:buClr>
            </a:pPr>
            <a:r>
              <a:rPr lang="fr-FR" sz="1600" b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Cour de cassation 26 juin 2009</a:t>
            </a:r>
          </a:p>
          <a:p>
            <a:pPr marL="285750" marR="1270" indent="-285750">
              <a:buClr>
                <a:srgbClr val="009900"/>
              </a:buClr>
              <a:buFont typeface="Wingdings" panose="05000000000000000000" pitchFamily="2" charset="2"/>
              <a:buChar char="Ø"/>
            </a:pPr>
            <a:endParaRPr lang="fr-FR" sz="1600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270" indent="-285750">
              <a:buClr>
                <a:srgbClr val="009900"/>
              </a:buClr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circonstance qu'un risque </a:t>
            </a:r>
            <a:r>
              <a:rPr lang="fr-FR" sz="1600" dirty="0">
                <a:solidFill>
                  <a:srgbClr val="A26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</a:t>
            </a:r>
            <a:r>
              <a:rPr lang="fr-FR" sz="16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1600" dirty="0">
                <a:solidFill>
                  <a:srgbClr val="A26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connu</a:t>
            </a:r>
            <a:r>
              <a:rPr lang="fr-FR" sz="16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par un médecin normalement prudent et diligent lié à l'intervention ne se réalise que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dans des cas exceptionnels, </a:t>
            </a:r>
          </a:p>
          <a:p>
            <a:pPr marL="285750" marR="1270" indent="-285750">
              <a:buClr>
                <a:srgbClr val="009900"/>
              </a:buClr>
              <a:buFont typeface="Wingdings" panose="05000000000000000000" pitchFamily="2" charset="2"/>
              <a:buChar char="Ø"/>
            </a:pPr>
            <a:endParaRPr lang="fr-FR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1270" lvl="1">
              <a:buClr>
                <a:srgbClr val="009900"/>
              </a:buClr>
            </a:pP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 dispense pas </a:t>
            </a:r>
            <a:r>
              <a:rPr lang="fr-FR" sz="16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médecin diligent du devoir de porter ce risque à la connaissance du patient</a:t>
            </a:r>
          </a:p>
          <a:p>
            <a:pPr marL="285750" marR="1270" indent="-285750">
              <a:buClr>
                <a:srgbClr val="009900"/>
              </a:buClr>
              <a:buFont typeface="Wingdings" panose="05000000000000000000" pitchFamily="2" charset="2"/>
              <a:buChar char="Ø"/>
            </a:pPr>
            <a:endParaRPr lang="fr-FR" sz="1600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152CA2D5-3E2B-4EDB-81D1-4A06B80E88A5}"/>
                  </a:ext>
                </a:extLst>
              </p14:cNvPr>
              <p14:cNvContentPartPr/>
              <p14:nvPr/>
            </p14:nvContentPartPr>
            <p14:xfrm>
              <a:off x="1854257" y="913834"/>
              <a:ext cx="926640" cy="360"/>
            </p14:xfrm>
          </p:contentPart>
        </mc:Choice>
        <mc:Fallback xmlns=""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152CA2D5-3E2B-4EDB-81D1-4A06B80E88A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00617" y="805834"/>
                <a:ext cx="103428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DF1E8504-CED3-475C-9932-EBB61ADD1BEA}"/>
                  </a:ext>
                </a:extLst>
              </p14:cNvPr>
              <p14:cNvContentPartPr/>
              <p14:nvPr/>
            </p14:nvContentPartPr>
            <p14:xfrm>
              <a:off x="182777" y="3082114"/>
              <a:ext cx="2259000" cy="360"/>
            </p14:xfrm>
          </p:contentPart>
        </mc:Choice>
        <mc:Fallback xmlns=""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DF1E8504-CED3-475C-9932-EBB61ADD1BE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8777" y="2974474"/>
                <a:ext cx="236664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2FA2580D-EE46-4A9C-91D2-C7FD403F47D8}"/>
                  </a:ext>
                </a:extLst>
              </p14:cNvPr>
              <p14:cNvContentPartPr/>
              <p14:nvPr/>
            </p14:nvContentPartPr>
            <p14:xfrm>
              <a:off x="3055937" y="3513394"/>
              <a:ext cx="495360" cy="360"/>
            </p14:xfrm>
          </p:contentPart>
        </mc:Choice>
        <mc:Fallback xmlns=""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2FA2580D-EE46-4A9C-91D2-C7FD403F47D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02297" y="3405394"/>
                <a:ext cx="603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5" name="Encre 14">
                <a:extLst>
                  <a:ext uri="{FF2B5EF4-FFF2-40B4-BE49-F238E27FC236}">
                    <a16:creationId xmlns:a16="http://schemas.microsoft.com/office/drawing/2014/main" id="{84B06853-3002-4AAB-9300-E235AF557B41}"/>
                  </a:ext>
                </a:extLst>
              </p14:cNvPr>
              <p14:cNvContentPartPr/>
              <p14:nvPr/>
            </p14:nvContentPartPr>
            <p14:xfrm>
              <a:off x="3996617" y="3513394"/>
              <a:ext cx="1707480" cy="360"/>
            </p14:xfrm>
          </p:contentPart>
        </mc:Choice>
        <mc:Fallback xmlns="">
          <p:pic>
            <p:nvPicPr>
              <p:cNvPr id="15" name="Encre 14">
                <a:extLst>
                  <a:ext uri="{FF2B5EF4-FFF2-40B4-BE49-F238E27FC236}">
                    <a16:creationId xmlns:a16="http://schemas.microsoft.com/office/drawing/2014/main" id="{84B06853-3002-4AAB-9300-E235AF557B4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942977" y="3405394"/>
                <a:ext cx="181512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6" name="Encre 15">
                <a:extLst>
                  <a:ext uri="{FF2B5EF4-FFF2-40B4-BE49-F238E27FC236}">
                    <a16:creationId xmlns:a16="http://schemas.microsoft.com/office/drawing/2014/main" id="{9E939387-F54B-4911-87D5-16F96473F146}"/>
                  </a:ext>
                </a:extLst>
              </p14:cNvPr>
              <p14:cNvContentPartPr/>
              <p14:nvPr/>
            </p14:nvContentPartPr>
            <p14:xfrm>
              <a:off x="3787817" y="3956914"/>
              <a:ext cx="1330560" cy="360"/>
            </p14:xfrm>
          </p:contentPart>
        </mc:Choice>
        <mc:Fallback xmlns="">
          <p:pic>
            <p:nvPicPr>
              <p:cNvPr id="16" name="Encre 15">
                <a:extLst>
                  <a:ext uri="{FF2B5EF4-FFF2-40B4-BE49-F238E27FC236}">
                    <a16:creationId xmlns:a16="http://schemas.microsoft.com/office/drawing/2014/main" id="{9E939387-F54B-4911-87D5-16F96473F14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733817" y="3849274"/>
                <a:ext cx="14382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7" name="Encre 16">
                <a:extLst>
                  <a:ext uri="{FF2B5EF4-FFF2-40B4-BE49-F238E27FC236}">
                    <a16:creationId xmlns:a16="http://schemas.microsoft.com/office/drawing/2014/main" id="{1B18D9B9-1105-4E7E-A165-496E50895F2B}"/>
                  </a:ext>
                </a:extLst>
              </p14:cNvPr>
              <p14:cNvContentPartPr/>
              <p14:nvPr/>
            </p14:nvContentPartPr>
            <p14:xfrm>
              <a:off x="2311457" y="3956914"/>
              <a:ext cx="1083240" cy="360"/>
            </p14:xfrm>
          </p:contentPart>
        </mc:Choice>
        <mc:Fallback xmlns="">
          <p:pic>
            <p:nvPicPr>
              <p:cNvPr id="17" name="Encre 16">
                <a:extLst>
                  <a:ext uri="{FF2B5EF4-FFF2-40B4-BE49-F238E27FC236}">
                    <a16:creationId xmlns:a16="http://schemas.microsoft.com/office/drawing/2014/main" id="{1B18D9B9-1105-4E7E-A165-496E50895F2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257817" y="3849274"/>
                <a:ext cx="119088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0" name="Encre 19">
                <a:extLst>
                  <a:ext uri="{FF2B5EF4-FFF2-40B4-BE49-F238E27FC236}">
                    <a16:creationId xmlns:a16="http://schemas.microsoft.com/office/drawing/2014/main" id="{A449A84F-1E82-4FD1-902A-CD82928ADD26}"/>
                  </a:ext>
                </a:extLst>
              </p14:cNvPr>
              <p14:cNvContentPartPr/>
              <p14:nvPr/>
            </p14:nvContentPartPr>
            <p14:xfrm>
              <a:off x="4375697" y="4740634"/>
              <a:ext cx="1688400" cy="360"/>
            </p14:xfrm>
          </p:contentPart>
        </mc:Choice>
        <mc:Fallback xmlns="">
          <p:pic>
            <p:nvPicPr>
              <p:cNvPr id="20" name="Encre 19">
                <a:extLst>
                  <a:ext uri="{FF2B5EF4-FFF2-40B4-BE49-F238E27FC236}">
                    <a16:creationId xmlns:a16="http://schemas.microsoft.com/office/drawing/2014/main" id="{A449A84F-1E82-4FD1-902A-CD82928ADD26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322057" y="4632634"/>
                <a:ext cx="179604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1" name="Encre 20">
                <a:extLst>
                  <a:ext uri="{FF2B5EF4-FFF2-40B4-BE49-F238E27FC236}">
                    <a16:creationId xmlns:a16="http://schemas.microsoft.com/office/drawing/2014/main" id="{18CEC807-A898-4D2B-BF7F-A22F8FBFAD2E}"/>
                  </a:ext>
                </a:extLst>
              </p14:cNvPr>
              <p14:cNvContentPartPr/>
              <p14:nvPr/>
            </p14:nvContentPartPr>
            <p14:xfrm>
              <a:off x="2612417" y="5093074"/>
              <a:ext cx="3465000" cy="360"/>
            </p14:xfrm>
          </p:contentPart>
        </mc:Choice>
        <mc:Fallback xmlns="">
          <p:pic>
            <p:nvPicPr>
              <p:cNvPr id="21" name="Encre 20">
                <a:extLst>
                  <a:ext uri="{FF2B5EF4-FFF2-40B4-BE49-F238E27FC236}">
                    <a16:creationId xmlns:a16="http://schemas.microsoft.com/office/drawing/2014/main" id="{18CEC807-A898-4D2B-BF7F-A22F8FBFAD2E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558417" y="4985434"/>
                <a:ext cx="357264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2" name="Encre 21">
                <a:extLst>
                  <a:ext uri="{FF2B5EF4-FFF2-40B4-BE49-F238E27FC236}">
                    <a16:creationId xmlns:a16="http://schemas.microsoft.com/office/drawing/2014/main" id="{01F6A97D-746D-44C4-BEB4-0DC6084406AB}"/>
                  </a:ext>
                </a:extLst>
              </p14:cNvPr>
              <p14:cNvContentPartPr/>
              <p14:nvPr/>
            </p14:nvContentPartPr>
            <p14:xfrm>
              <a:off x="116897" y="5468914"/>
              <a:ext cx="1358640" cy="360"/>
            </p14:xfrm>
          </p:contentPart>
        </mc:Choice>
        <mc:Fallback xmlns="">
          <p:pic>
            <p:nvPicPr>
              <p:cNvPr id="22" name="Encre 21">
                <a:extLst>
                  <a:ext uri="{FF2B5EF4-FFF2-40B4-BE49-F238E27FC236}">
                    <a16:creationId xmlns:a16="http://schemas.microsoft.com/office/drawing/2014/main" id="{01F6A97D-746D-44C4-BEB4-0DC6084406AB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1257" y="5396914"/>
                <a:ext cx="143028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6" name="Encre 25">
                <a:extLst>
                  <a:ext uri="{FF2B5EF4-FFF2-40B4-BE49-F238E27FC236}">
                    <a16:creationId xmlns:a16="http://schemas.microsoft.com/office/drawing/2014/main" id="{51A28F8B-5565-4AD3-8ED5-C3C756284EA3}"/>
                  </a:ext>
                </a:extLst>
              </p14:cNvPr>
              <p14:cNvContentPartPr/>
              <p14:nvPr/>
            </p14:nvContentPartPr>
            <p14:xfrm>
              <a:off x="3335360" y="5449320"/>
              <a:ext cx="2118600" cy="360"/>
            </p14:xfrm>
          </p:contentPart>
        </mc:Choice>
        <mc:Fallback xmlns="">
          <p:pic>
            <p:nvPicPr>
              <p:cNvPr id="26" name="Encre 25">
                <a:extLst>
                  <a:ext uri="{FF2B5EF4-FFF2-40B4-BE49-F238E27FC236}">
                    <a16:creationId xmlns:a16="http://schemas.microsoft.com/office/drawing/2014/main" id="{51A28F8B-5565-4AD3-8ED5-C3C756284EA3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281720" y="5341320"/>
                <a:ext cx="222624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7" name="Encre 26">
                <a:extLst>
                  <a:ext uri="{FF2B5EF4-FFF2-40B4-BE49-F238E27FC236}">
                    <a16:creationId xmlns:a16="http://schemas.microsoft.com/office/drawing/2014/main" id="{0455060E-E347-45FE-897C-66F9B388F7DC}"/>
                  </a:ext>
                </a:extLst>
              </p14:cNvPr>
              <p14:cNvContentPartPr/>
              <p14:nvPr/>
            </p14:nvContentPartPr>
            <p14:xfrm>
              <a:off x="168800" y="5787720"/>
              <a:ext cx="879480" cy="360"/>
            </p14:xfrm>
          </p:contentPart>
        </mc:Choice>
        <mc:Fallback xmlns="">
          <p:pic>
            <p:nvPicPr>
              <p:cNvPr id="27" name="Encre 26">
                <a:extLst>
                  <a:ext uri="{FF2B5EF4-FFF2-40B4-BE49-F238E27FC236}">
                    <a16:creationId xmlns:a16="http://schemas.microsoft.com/office/drawing/2014/main" id="{0455060E-E347-45FE-897C-66F9B388F7DC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14800" y="5680080"/>
                <a:ext cx="98712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8" name="Encre 27">
                <a:extLst>
                  <a:ext uri="{FF2B5EF4-FFF2-40B4-BE49-F238E27FC236}">
                    <a16:creationId xmlns:a16="http://schemas.microsoft.com/office/drawing/2014/main" id="{362B0B52-DAE1-43A7-8883-433686ACDBCB}"/>
                  </a:ext>
                </a:extLst>
              </p14:cNvPr>
              <p14:cNvContentPartPr/>
              <p14:nvPr/>
            </p14:nvContentPartPr>
            <p14:xfrm>
              <a:off x="1828040" y="5787720"/>
              <a:ext cx="2110680" cy="360"/>
            </p14:xfrm>
          </p:contentPart>
        </mc:Choice>
        <mc:Fallback xmlns="">
          <p:pic>
            <p:nvPicPr>
              <p:cNvPr id="28" name="Encre 27">
                <a:extLst>
                  <a:ext uri="{FF2B5EF4-FFF2-40B4-BE49-F238E27FC236}">
                    <a16:creationId xmlns:a16="http://schemas.microsoft.com/office/drawing/2014/main" id="{362B0B52-DAE1-43A7-8883-433686ACDBCB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774400" y="5680080"/>
                <a:ext cx="221832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9" name="Encre 28">
                <a:extLst>
                  <a:ext uri="{FF2B5EF4-FFF2-40B4-BE49-F238E27FC236}">
                    <a16:creationId xmlns:a16="http://schemas.microsoft.com/office/drawing/2014/main" id="{E0291A2F-8018-43AC-9176-5ED170AD154E}"/>
                  </a:ext>
                </a:extLst>
              </p14:cNvPr>
              <p14:cNvContentPartPr/>
              <p14:nvPr/>
            </p14:nvContentPartPr>
            <p14:xfrm>
              <a:off x="3555680" y="6143400"/>
              <a:ext cx="2423160" cy="360"/>
            </p14:xfrm>
          </p:contentPart>
        </mc:Choice>
        <mc:Fallback xmlns="">
          <p:pic>
            <p:nvPicPr>
              <p:cNvPr id="29" name="Encre 28">
                <a:extLst>
                  <a:ext uri="{FF2B5EF4-FFF2-40B4-BE49-F238E27FC236}">
                    <a16:creationId xmlns:a16="http://schemas.microsoft.com/office/drawing/2014/main" id="{E0291A2F-8018-43AC-9176-5ED170AD154E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501680" y="6035760"/>
                <a:ext cx="25308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30" name="Encre 29">
                <a:extLst>
                  <a:ext uri="{FF2B5EF4-FFF2-40B4-BE49-F238E27FC236}">
                    <a16:creationId xmlns:a16="http://schemas.microsoft.com/office/drawing/2014/main" id="{1208F676-F7A4-4881-8344-98A56119735A}"/>
                  </a:ext>
                </a:extLst>
              </p14:cNvPr>
              <p14:cNvContentPartPr/>
              <p14:nvPr/>
            </p14:nvContentPartPr>
            <p14:xfrm>
              <a:off x="151880" y="6464880"/>
              <a:ext cx="1153800" cy="360"/>
            </p14:xfrm>
          </p:contentPart>
        </mc:Choice>
        <mc:Fallback xmlns="">
          <p:pic>
            <p:nvPicPr>
              <p:cNvPr id="30" name="Encre 29">
                <a:extLst>
                  <a:ext uri="{FF2B5EF4-FFF2-40B4-BE49-F238E27FC236}">
                    <a16:creationId xmlns:a16="http://schemas.microsoft.com/office/drawing/2014/main" id="{1208F676-F7A4-4881-8344-98A56119735A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98240" y="6356880"/>
                <a:ext cx="126144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3" name="Encre 22">
                <a:extLst>
                  <a:ext uri="{FF2B5EF4-FFF2-40B4-BE49-F238E27FC236}">
                    <a16:creationId xmlns:a16="http://schemas.microsoft.com/office/drawing/2014/main" id="{63BF90FB-A58A-4755-9082-E0FD6DD08D88}"/>
                  </a:ext>
                </a:extLst>
              </p14:cNvPr>
              <p14:cNvContentPartPr/>
              <p14:nvPr/>
            </p14:nvContentPartPr>
            <p14:xfrm>
              <a:off x="8367829" y="5498902"/>
              <a:ext cx="3452400" cy="1080"/>
            </p14:xfrm>
          </p:contentPart>
        </mc:Choice>
        <mc:Fallback xmlns="">
          <p:pic>
            <p:nvPicPr>
              <p:cNvPr id="23" name="Encre 22">
                <a:extLst>
                  <a:ext uri="{FF2B5EF4-FFF2-40B4-BE49-F238E27FC236}">
                    <a16:creationId xmlns:a16="http://schemas.microsoft.com/office/drawing/2014/main" id="{63BF90FB-A58A-4755-9082-E0FD6DD08D88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8358829" y="5489902"/>
                <a:ext cx="3470040" cy="1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4" name="Encre 23">
                <a:extLst>
                  <a:ext uri="{FF2B5EF4-FFF2-40B4-BE49-F238E27FC236}">
                    <a16:creationId xmlns:a16="http://schemas.microsoft.com/office/drawing/2014/main" id="{0042F9B1-DD99-425A-8F92-5022AFBFD851}"/>
                  </a:ext>
                </a:extLst>
              </p14:cNvPr>
              <p14:cNvContentPartPr/>
              <p14:nvPr/>
            </p14:nvContentPartPr>
            <p14:xfrm>
              <a:off x="7093069" y="4653262"/>
              <a:ext cx="4737960" cy="1440"/>
            </p14:xfrm>
          </p:contentPart>
        </mc:Choice>
        <mc:Fallback xmlns="">
          <p:pic>
            <p:nvPicPr>
              <p:cNvPr id="24" name="Encre 23">
                <a:extLst>
                  <a:ext uri="{FF2B5EF4-FFF2-40B4-BE49-F238E27FC236}">
                    <a16:creationId xmlns:a16="http://schemas.microsoft.com/office/drawing/2014/main" id="{0042F9B1-DD99-425A-8F92-5022AFBFD851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084429" y="4646062"/>
                <a:ext cx="4755600" cy="155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5" name="Encre 24">
                <a:extLst>
                  <a:ext uri="{FF2B5EF4-FFF2-40B4-BE49-F238E27FC236}">
                    <a16:creationId xmlns:a16="http://schemas.microsoft.com/office/drawing/2014/main" id="{3E879695-45A3-4D8F-8522-C0E3BB0FDA57}"/>
                  </a:ext>
                </a:extLst>
              </p14:cNvPr>
              <p14:cNvContentPartPr/>
              <p14:nvPr/>
            </p14:nvContentPartPr>
            <p14:xfrm>
              <a:off x="6566389" y="5027662"/>
              <a:ext cx="2496960" cy="360"/>
            </p14:xfrm>
          </p:contentPart>
        </mc:Choice>
        <mc:Fallback xmlns="">
          <p:pic>
            <p:nvPicPr>
              <p:cNvPr id="25" name="Encre 24">
                <a:extLst>
                  <a:ext uri="{FF2B5EF4-FFF2-40B4-BE49-F238E27FC236}">
                    <a16:creationId xmlns:a16="http://schemas.microsoft.com/office/drawing/2014/main" id="{3E879695-45A3-4D8F-8522-C0E3BB0FDA57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557749" y="5018662"/>
                <a:ext cx="25146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31" name="Encre 30">
                <a:extLst>
                  <a:ext uri="{FF2B5EF4-FFF2-40B4-BE49-F238E27FC236}">
                    <a16:creationId xmlns:a16="http://schemas.microsoft.com/office/drawing/2014/main" id="{5EC24240-1564-4E0F-ABE1-A6E92EF57C37}"/>
                  </a:ext>
                </a:extLst>
              </p14:cNvPr>
              <p14:cNvContentPartPr/>
              <p14:nvPr/>
            </p14:nvContentPartPr>
            <p14:xfrm>
              <a:off x="6552709" y="5872942"/>
              <a:ext cx="564120" cy="360"/>
            </p14:xfrm>
          </p:contentPart>
        </mc:Choice>
        <mc:Fallback xmlns="">
          <p:pic>
            <p:nvPicPr>
              <p:cNvPr id="31" name="Encre 30">
                <a:extLst>
                  <a:ext uri="{FF2B5EF4-FFF2-40B4-BE49-F238E27FC236}">
                    <a16:creationId xmlns:a16="http://schemas.microsoft.com/office/drawing/2014/main" id="{5EC24240-1564-4E0F-ABE1-A6E92EF57C37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544069" y="5863942"/>
                <a:ext cx="58176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9712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43E4B49-2D59-4373-88D5-581BB0DF1A13}"/>
              </a:ext>
            </a:extLst>
          </p:cNvPr>
          <p:cNvSpPr/>
          <p:nvPr/>
        </p:nvSpPr>
        <p:spPr>
          <a:xfrm>
            <a:off x="191344" y="915318"/>
            <a:ext cx="5688632" cy="338554"/>
          </a:xfrm>
          <a:prstGeom prst="rect">
            <a:avLst/>
          </a:prstGeom>
          <a:solidFill>
            <a:srgbClr val="CCFFFF"/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Anesthésie locorégionale et/ou une anesthésie générale (art. 16)</a:t>
            </a:r>
            <a:endParaRPr lang="fr-FR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D19CCA-0543-44A2-8C8B-107C862ABEA0}"/>
              </a:ext>
            </a:extLst>
          </p:cNvPr>
          <p:cNvSpPr/>
          <p:nvPr/>
        </p:nvSpPr>
        <p:spPr>
          <a:xfrm>
            <a:off x="3935760" y="167179"/>
            <a:ext cx="6696744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Loi du 22 avril 2019 relative à la qualité de la pratique des soins de santé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22EF03-543B-490E-B46D-DA6BEFF89A1E}"/>
              </a:ext>
            </a:extLst>
          </p:cNvPr>
          <p:cNvSpPr/>
          <p:nvPr/>
        </p:nvSpPr>
        <p:spPr>
          <a:xfrm>
            <a:off x="164396" y="1844824"/>
            <a:ext cx="11764252" cy="20621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Le professionnel des soins de santé respecte plus particulièrement, lors des prestations visées, les exigences de qualité et de sécurité suivantes: </a:t>
            </a: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(…)</a:t>
            </a:r>
          </a:p>
          <a:p>
            <a:endParaRPr lang="fr-FR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garantir que,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préalablement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à l'anesthésie, une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évaluation des risques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est réalisée (art. 16, 3°, a)</a:t>
            </a:r>
          </a:p>
          <a:p>
            <a:pPr>
              <a:buClr>
                <a:srgbClr val="008000"/>
              </a:buClr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rgbClr val="956E0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le patient au préalable qu'il </a:t>
            </a:r>
            <a:r>
              <a:rPr lang="fr-FR" sz="1600" dirty="0">
                <a:solidFill>
                  <a:srgbClr val="956E0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 peut pas rester seul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pendant </a:t>
            </a:r>
            <a:r>
              <a:rPr lang="fr-FR" sz="1600" dirty="0">
                <a:solidFill>
                  <a:srgbClr val="956E0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laps de temps suffisant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suivant les soins dispensés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(art. 16, 3°, d)</a:t>
            </a:r>
          </a:p>
        </p:txBody>
      </p:sp>
    </p:spTree>
    <p:extLst>
      <p:ext uri="{BB962C8B-B14F-4D97-AF65-F5344CB8AC3E}">
        <p14:creationId xmlns:p14="http://schemas.microsoft.com/office/powerpoint/2010/main" val="406027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711624" y="1772816"/>
            <a:ext cx="5976664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00050" indent="-400050">
              <a:buClr>
                <a:srgbClr val="003300"/>
              </a:buClr>
              <a:buAutoNum type="romanUcPeriod"/>
            </a:pPr>
            <a:endParaRPr lang="fr-BE" sz="1600" dirty="0">
              <a:solidFill>
                <a:srgbClr val="008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Droit à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l’information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600" dirty="0">
              <a:solidFill>
                <a:srgbClr val="A26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Droit au consentement libre et éclairé</a:t>
            </a: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Charge de la preuve</a:t>
            </a: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649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0255DA24-B4D4-45D8-978C-0EC20FFEEEDC}"/>
              </a:ext>
            </a:extLst>
          </p:cNvPr>
          <p:cNvSpPr txBox="1"/>
          <p:nvPr/>
        </p:nvSpPr>
        <p:spPr>
          <a:xfrm>
            <a:off x="177528" y="137532"/>
            <a:ext cx="3312369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1600">
                <a:latin typeface="Calibri" panose="020F0502020204030204" pitchFamily="34" charset="0"/>
                <a:cs typeface="Calibri" panose="020F0502020204030204" pitchFamily="34" charset="0"/>
              </a:rPr>
              <a:t>Cour de cassation, 6 septembre 2021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A3953B-30C6-43C8-A1AC-7AB8255B105B}"/>
              </a:ext>
            </a:extLst>
          </p:cNvPr>
          <p:cNvSpPr/>
          <p:nvPr/>
        </p:nvSpPr>
        <p:spPr>
          <a:xfrm>
            <a:off x="177528" y="638540"/>
            <a:ext cx="6096000" cy="2800767"/>
          </a:xfrm>
          <a:prstGeom prst="rect">
            <a:avLst/>
          </a:prstGeom>
          <a:solidFill>
            <a:srgbClr val="FFFFFB"/>
          </a:solidFill>
        </p:spPr>
        <p:txBody>
          <a:bodyPr>
            <a:spAutoFit/>
          </a:bodyPr>
          <a:lstStyle/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Art. 8, § 2, de la loi relative aux droits du patient</a:t>
            </a:r>
          </a:p>
          <a:p>
            <a:pPr marL="742950" lvl="1" indent="-285750">
              <a:buClr>
                <a:srgbClr val="008000"/>
              </a:buClr>
              <a:buFont typeface="Arial" panose="020B0604020202020204" pitchFamily="34" charset="0"/>
              <a:buChar char="•"/>
            </a:pPr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Répercussions financières de l’intervention</a:t>
            </a:r>
          </a:p>
          <a:p>
            <a:pPr lvl="1">
              <a:buClr>
                <a:srgbClr val="008000"/>
              </a:buClr>
            </a:pPr>
            <a:endParaRPr lang="fr-BE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30 Loi coordonnée hôpitaux </a:t>
            </a:r>
          </a:p>
          <a:p>
            <a:pPr marL="742950" lvl="1" indent="-382588">
              <a:buClr>
                <a:srgbClr val="008000"/>
              </a:buClr>
              <a:buFont typeface="Arial" panose="020B0604020202020204" pitchFamily="34" charset="0"/>
              <a:buChar char="•"/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Chaque hôpital </a:t>
            </a:r>
            <a:r>
              <a:rPr lang="fr-BE" sz="16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respecte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, dans les limites de ses capacités légales, </a:t>
            </a:r>
            <a:r>
              <a:rPr lang="fr-BE" sz="16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dispositions de la loi du 22 août 2002 relative aux droits du patient 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pour ce qui concerne les aspects </a:t>
            </a:r>
            <a:r>
              <a:rPr lang="fr-BE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médicaux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infirmiers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BE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d'autres pratiques professionnelles de soins 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dans ses relations juridiques avec le patient</a:t>
            </a: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endParaRPr lang="fr-BE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Historique de la loi relative aux droits du patient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CA2F22-B5CA-46A6-9974-D6A8D7B28702}"/>
              </a:ext>
            </a:extLst>
          </p:cNvPr>
          <p:cNvSpPr/>
          <p:nvPr/>
        </p:nvSpPr>
        <p:spPr>
          <a:xfrm>
            <a:off x="6356407" y="895387"/>
            <a:ext cx="5710231" cy="2308324"/>
          </a:xfrm>
          <a:prstGeom prst="rect">
            <a:avLst/>
          </a:prstGeom>
          <a:solidFill>
            <a:srgbClr val="D9F5FF"/>
          </a:solidFill>
        </p:spPr>
        <p:txBody>
          <a:bodyPr wrap="square">
            <a:spAutoFit/>
          </a:bodyPr>
          <a:lstStyle/>
          <a:p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L’hôpital est tenu, avant l’intervention d’un médecin exerçant en son sein, de fournir </a:t>
            </a:r>
            <a:r>
              <a:rPr lang="fr-BE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sa propre initiative </a:t>
            </a:r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 patient, dans le but d’obtenir son consentement, </a:t>
            </a:r>
          </a:p>
          <a:p>
            <a:endParaRPr lang="fr-BE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l’information relative au </a:t>
            </a:r>
            <a:r>
              <a:rPr lang="fr-BE" sz="1600" dirty="0">
                <a:solidFill>
                  <a:srgbClr val="956E0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statut conventionné ou non </a:t>
            </a:r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 médecin et les </a:t>
            </a:r>
            <a:r>
              <a:rPr lang="fr-BE" sz="1600" dirty="0">
                <a:solidFill>
                  <a:srgbClr val="956E0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conséquences financières </a:t>
            </a:r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son intervention, </a:t>
            </a: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§"/>
            </a:pPr>
            <a:endParaRPr lang="fr-BE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sans qu’il puisse être exigé </a:t>
            </a:r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 patient une </a:t>
            </a:r>
            <a:r>
              <a:rPr lang="fr-BE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action spécifique </a:t>
            </a:r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pour prendre connaissance de cette information</a:t>
            </a:r>
            <a:endParaRPr lang="fr-BE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6F9D34-D2AB-46E4-9503-FFB3F9C138CB}"/>
              </a:ext>
            </a:extLst>
          </p:cNvPr>
          <p:cNvSpPr/>
          <p:nvPr/>
        </p:nvSpPr>
        <p:spPr>
          <a:xfrm>
            <a:off x="2063552" y="4086778"/>
            <a:ext cx="6618162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Brochure d’information 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BE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Renvoyant</a:t>
            </a:r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au bureau d’accueil ou au site web de l’hôpital </a:t>
            </a:r>
          </a:p>
          <a:p>
            <a:pPr marL="742950" lvl="1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statut conventionné ou non du médecin</a:t>
            </a:r>
          </a:p>
          <a:p>
            <a:pPr marL="742950" lvl="1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conséquences financières</a:t>
            </a:r>
          </a:p>
          <a:p>
            <a:pPr marL="1200150" lvl="2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fr-BE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2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fr-BE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2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fr-BE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2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fr-BE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fr-BE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476D8D-00BE-4A6C-A934-5F4BB98AD9A7}"/>
              </a:ext>
            </a:extLst>
          </p:cNvPr>
          <p:cNvSpPr/>
          <p:nvPr/>
        </p:nvSpPr>
        <p:spPr>
          <a:xfrm>
            <a:off x="2321347" y="5184832"/>
            <a:ext cx="6096000" cy="1077218"/>
          </a:xfrm>
          <a:prstGeom prst="rect">
            <a:avLst/>
          </a:prstGeom>
          <a:solidFill>
            <a:srgbClr val="FEFFE7"/>
          </a:solidFill>
        </p:spPr>
        <p:txBody>
          <a:bodyPr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 suffit pas pour satisfaire à l’obligation légale (art. 8, § 2)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fr-BE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 de justification de la condamnation du patient au paiement du supplément d’honoraires contesté</a:t>
            </a:r>
            <a:endParaRPr lang="fr-BE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50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84C8F75-24DF-4856-BF49-A87C43CDA650}"/>
              </a:ext>
            </a:extLst>
          </p:cNvPr>
          <p:cNvSpPr/>
          <p:nvPr/>
        </p:nvSpPr>
        <p:spPr>
          <a:xfrm>
            <a:off x="135247" y="913938"/>
            <a:ext cx="6812326" cy="5755422"/>
          </a:xfrm>
          <a:prstGeom prst="rect">
            <a:avLst/>
          </a:prstGeom>
          <a:solidFill>
            <a:srgbClr val="FFFFFB"/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Les dispensateurs de soins sont tenus d'informer clairement 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[et préalablement à la prestation]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 les bénéficiaires :</a:t>
            </a: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4DFCAC1-7969-40CE-B44D-33659BEA70BF}"/>
              </a:ext>
            </a:extLst>
          </p:cNvPr>
          <p:cNvSpPr txBox="1"/>
          <p:nvPr/>
        </p:nvSpPr>
        <p:spPr>
          <a:xfrm>
            <a:off x="119336" y="188640"/>
            <a:ext cx="540040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Art. 73, § 1er Loi 14 juillet 1994 INAMI (loi du 27 octobre 2021)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B53BF7-6690-4693-B0F7-5A490D0C6109}"/>
              </a:ext>
            </a:extLst>
          </p:cNvPr>
          <p:cNvSpPr/>
          <p:nvPr/>
        </p:nvSpPr>
        <p:spPr>
          <a:xfrm>
            <a:off x="237095" y="1686182"/>
            <a:ext cx="660863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sur leur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adhésion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ou sur leur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refus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d'adhésion [aux accords visés dans le Titre III, chapitre V, sections I et II] ou conventions qui les concernent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C9F1BE8-5114-41DB-A5C5-E447F49DC8DD}"/>
              </a:ext>
            </a:extLst>
          </p:cNvPr>
          <p:cNvSpPr txBox="1"/>
          <p:nvPr/>
        </p:nvSpPr>
        <p:spPr>
          <a:xfrm>
            <a:off x="237095" y="2418314"/>
            <a:ext cx="6608630" cy="17645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des </a:t>
            </a:r>
            <a:r>
              <a:rPr lang="fr-FR" sz="1600" dirty="0">
                <a:solidFill>
                  <a:srgbClr val="956E0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jours et heures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pour lesquels ils n'ont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 adhéré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aux accords ou conventions si ces derniers prévoient cette possibilité.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BE" dirty="0"/>
              <a:t>[</a:t>
            </a:r>
            <a:r>
              <a:rPr lang="fr-FR" sz="1600" dirty="0">
                <a:solidFill>
                  <a:srgbClr val="741E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défaut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: les </a:t>
            </a:r>
            <a:r>
              <a:rPr lang="fr-FR" sz="1600" dirty="0">
                <a:solidFill>
                  <a:srgbClr val="A3580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tarifs qui découlent de la nomenclature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sont les 	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honoraires maximums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qui peuvent être exigés pour les prestations 	dispensées à ce moment.]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A62348-C795-4F1C-B9A0-9951C04593DE}"/>
              </a:ext>
            </a:extLst>
          </p:cNvPr>
          <p:cNvSpPr/>
          <p:nvPr/>
        </p:nvSpPr>
        <p:spPr>
          <a:xfrm>
            <a:off x="237095" y="4327124"/>
            <a:ext cx="6608630" cy="209288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[d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es </a:t>
            </a:r>
            <a:r>
              <a:rPr lang="fr-FR" sz="1600" dirty="0">
                <a:solidFill>
                  <a:srgbClr val="956E0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tarifs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qu'ils pratiquent pour les </a:t>
            </a:r>
            <a:r>
              <a:rPr lang="fr-FR" sz="1600" dirty="0">
                <a:solidFill>
                  <a:srgbClr val="956E0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prestations remboursables les plus courantes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dans leur discipline en faisant une distinction entre l'intervention de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l'assurance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, la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quote-part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personnelle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et, le cas échéant, le montant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du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supplément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pratiqué.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	Les dispensateurs de soins qui ont conclu les accords visés à 	l'article 52, § 1</a:t>
            </a:r>
            <a:r>
              <a:rPr lang="fr-FR" sz="1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, informent en outre les bénéficiaires du coût des 	soins qui sont dispensés dans le cadre du paiement forfaitaire.]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C4DDB1-443D-41A7-9F17-4D5FD7EC7CED}"/>
              </a:ext>
            </a:extLst>
          </p:cNvPr>
          <p:cNvSpPr/>
          <p:nvPr/>
        </p:nvSpPr>
        <p:spPr>
          <a:xfrm>
            <a:off x="6374539" y="188640"/>
            <a:ext cx="5692221" cy="338554"/>
          </a:xfrm>
          <a:prstGeom prst="rect">
            <a:avLst/>
          </a:prstGeom>
          <a:solidFill>
            <a:srgbClr val="FEFFE7"/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Entrée en vigueur par secteur (jour publication modèle d’affiche)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F9B40D-A09E-4B46-996F-AE5F9D91011D}"/>
              </a:ext>
            </a:extLst>
          </p:cNvPr>
          <p:cNvSpPr/>
          <p:nvPr/>
        </p:nvSpPr>
        <p:spPr>
          <a:xfrm>
            <a:off x="7164979" y="2270957"/>
            <a:ext cx="4868110" cy="20005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[Outre ce qui est prévu spécifiquement aux 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articles 50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, § 3, alinéa 8, et 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50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, § 3bis, </a:t>
            </a: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l'information comportera au minimum un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affichage clair et visible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(…)</a:t>
            </a: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au </a:t>
            </a:r>
            <a:r>
              <a:rPr lang="fr-FR" sz="1600" dirty="0">
                <a:solidFill>
                  <a:srgbClr val="956E0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cabinet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et, le cas échéant, par le biais de canaux </a:t>
            </a:r>
            <a:r>
              <a:rPr lang="fr-FR" sz="1600" dirty="0">
                <a:solidFill>
                  <a:srgbClr val="956E0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>
                <a:solidFill>
                  <a:srgbClr val="956E0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ligne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(…)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09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F6FA2FB-F673-4EE8-A593-71FDC7064D57}"/>
              </a:ext>
            </a:extLst>
          </p:cNvPr>
          <p:cNvSpPr txBox="1"/>
          <p:nvPr/>
        </p:nvSpPr>
        <p:spPr>
          <a:xfrm>
            <a:off x="335360" y="260648"/>
            <a:ext cx="2402966" cy="338554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Code de droit économique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ABBB1D-AF5D-45AD-A492-0938F1B32948}"/>
              </a:ext>
            </a:extLst>
          </p:cNvPr>
          <p:cNvSpPr/>
          <p:nvPr/>
        </p:nvSpPr>
        <p:spPr>
          <a:xfrm>
            <a:off x="4233307" y="260648"/>
            <a:ext cx="4668650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Obligation générale d'information du consommateur</a:t>
            </a:r>
            <a:endParaRPr lang="fr-FR" sz="1600" i="0" dirty="0">
              <a:solidFill>
                <a:srgbClr val="00206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8A769D-FD7D-4387-853B-2159CB13631E}"/>
              </a:ext>
            </a:extLst>
          </p:cNvPr>
          <p:cNvSpPr/>
          <p:nvPr/>
        </p:nvSpPr>
        <p:spPr>
          <a:xfrm>
            <a:off x="221380" y="1354133"/>
            <a:ext cx="5258507" cy="28007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L’entreprise fournit au consommateur les informations suivantes, d'une manière claire et compréhensible, pour autant qu'elles ne ressortent pas du contexte :</a:t>
            </a:r>
          </a:p>
          <a:p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3E33932-BEA8-4FAE-82C7-B14C560E2409}"/>
              </a:ext>
            </a:extLst>
          </p:cNvPr>
          <p:cNvSpPr txBox="1"/>
          <p:nvPr/>
        </p:nvSpPr>
        <p:spPr>
          <a:xfrm>
            <a:off x="218145" y="1013077"/>
            <a:ext cx="865943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Art. VI.2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2BE435-5F15-48EB-8D32-9E0DE7CDF2DD}"/>
              </a:ext>
            </a:extLst>
          </p:cNvPr>
          <p:cNvSpPr/>
          <p:nvPr/>
        </p:nvSpPr>
        <p:spPr>
          <a:xfrm>
            <a:off x="389059" y="2309272"/>
            <a:ext cx="4923147" cy="1569660"/>
          </a:xfrm>
          <a:prstGeom prst="rect">
            <a:avLst/>
          </a:prstGeom>
          <a:solidFill>
            <a:srgbClr val="FEFFE7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prix total du produit et tous les services à payer obligatoirement en supplément par le consommateur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lorsque le prix ne peut raisonnablement être calculé à l'avance du fait de la nature du produit, le mode de calcul du prix (…)</a:t>
            </a:r>
            <a:endParaRPr lang="fr-BE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C126D33-7E86-41FD-A6ED-F8ACE59F8694}"/>
              </a:ext>
            </a:extLst>
          </p:cNvPr>
          <p:cNvSpPr/>
          <p:nvPr/>
        </p:nvSpPr>
        <p:spPr>
          <a:xfrm>
            <a:off x="5994399" y="2094113"/>
            <a:ext cx="6046749" cy="1077218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1.8., 39° - </a:t>
            </a:r>
            <a:r>
              <a:rPr 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Entreprise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toute personne physique ou personne morale poursuivant de manière durable un but économique, y compris ses associations</a:t>
            </a:r>
            <a:endParaRPr lang="fr-BE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54FE4B-BA3C-428E-A9E7-A8FB825F9E12}"/>
              </a:ext>
            </a:extLst>
          </p:cNvPr>
          <p:cNvSpPr/>
          <p:nvPr/>
        </p:nvSpPr>
        <p:spPr>
          <a:xfrm>
            <a:off x="5721625" y="5560763"/>
            <a:ext cx="6334094" cy="584775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Toute entreprise qui offre au consommateur des services homogènes en indique le prix </a:t>
            </a:r>
            <a:r>
              <a:rPr 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 écrit </a:t>
            </a:r>
            <a:r>
              <a:rPr lang="fr-FR" sz="16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d'une manière </a:t>
            </a:r>
            <a:r>
              <a:rPr 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lisible</a:t>
            </a:r>
            <a:r>
              <a:rPr lang="fr-FR" sz="16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apparente</a:t>
            </a:r>
            <a:r>
              <a:rPr lang="fr-FR" sz="16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 équivoque</a:t>
            </a:r>
            <a:endParaRPr lang="fr-BE" sz="16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D7C85DD-8256-425F-B7F3-FAC8125F4B04}"/>
              </a:ext>
            </a:extLst>
          </p:cNvPr>
          <p:cNvSpPr txBox="1"/>
          <p:nvPr/>
        </p:nvSpPr>
        <p:spPr>
          <a:xfrm>
            <a:off x="5721625" y="5222209"/>
            <a:ext cx="865943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Art. VI.3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1428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08686" y="179347"/>
            <a:ext cx="11809884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Art. 30 Loi coordonnée sur 10 juillet 2008 sur les hôpitaux et autres établissements de soins</a:t>
            </a:r>
            <a:endParaRPr lang="fr-BE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8764" y="600943"/>
            <a:ext cx="5473179" cy="2677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« Chaque hôpital </a:t>
            </a:r>
            <a:r>
              <a:rPr lang="fr-BE" sz="12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respecte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, dans les limites de ses capacités légales, </a:t>
            </a:r>
            <a:r>
              <a:rPr lang="fr-BE" sz="12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dispositions de la loi du 22 août 2002 relative aux droits du patient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pour ce qui concerne les aspects </a:t>
            </a:r>
            <a:r>
              <a:rPr lang="fr-BE" sz="12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médicaux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12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infirmiers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BE" sz="12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d'autres pratiques professionnelles de soins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dans ses relations juridiques avec le patient.</a:t>
            </a: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3352" y="1733514"/>
            <a:ext cx="4896544" cy="646331"/>
          </a:xfrm>
          <a:prstGeom prst="rect">
            <a:avLst/>
          </a:prstGeom>
          <a:solidFill>
            <a:srgbClr val="C7F2FB"/>
          </a:solidFill>
        </p:spPr>
        <p:txBody>
          <a:bodyPr wrap="square">
            <a:spAutoFit/>
          </a:bodyPr>
          <a:lstStyle/>
          <a:p>
            <a:pPr algn="just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De plus, chaque hôpital veille à ce que les praticiens professionnels qui n'y travaillent </a:t>
            </a:r>
            <a:r>
              <a:rPr lang="fr-BE" sz="12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 sur la base d'un </a:t>
            </a:r>
            <a:r>
              <a:rPr lang="fr-BE" sz="12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 de travail </a:t>
            </a:r>
            <a:r>
              <a:rPr lang="fr-BE" sz="12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 d'une </a:t>
            </a:r>
            <a:r>
              <a:rPr lang="fr-BE" sz="12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nomination statutaire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respectent les droits du patient.</a:t>
            </a:r>
          </a:p>
        </p:txBody>
      </p:sp>
      <p:sp>
        <p:nvSpPr>
          <p:cNvPr id="6" name="Rectangle 5"/>
          <p:cNvSpPr/>
          <p:nvPr/>
        </p:nvSpPr>
        <p:spPr>
          <a:xfrm>
            <a:off x="263352" y="2478379"/>
            <a:ext cx="4896544" cy="646331"/>
          </a:xfrm>
          <a:prstGeom prst="rect">
            <a:avLst/>
          </a:prstGeom>
          <a:solidFill>
            <a:srgbClr val="B2F0B8"/>
          </a:solidFill>
        </p:spPr>
        <p:txBody>
          <a:bodyPr wrap="square">
            <a:spAutoFit/>
          </a:bodyPr>
          <a:lstStyle/>
          <a:p>
            <a:pPr algn="just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Chaque hôpital veille à ce que toutes les </a:t>
            </a:r>
            <a:r>
              <a:rPr lang="fr-BE" sz="12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plaintes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 liées au respect de l'alinéa précédent puissent être déposées auprès de la </a:t>
            </a:r>
            <a:r>
              <a:rPr lang="fr-BE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fonction de médiation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prévue par l’article 71 afin d'y être traitées. »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387CBCE-0D1E-4C52-A9F7-FC13F4F1DD6F}"/>
              </a:ext>
            </a:extLst>
          </p:cNvPr>
          <p:cNvSpPr txBox="1"/>
          <p:nvPr/>
        </p:nvSpPr>
        <p:spPr>
          <a:xfrm>
            <a:off x="6089701" y="600943"/>
            <a:ext cx="5833220" cy="2862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« L'hôpital est </a:t>
            </a:r>
            <a:r>
              <a:rPr lang="fr-BE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responsable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 des manquements commis </a:t>
            </a:r>
            <a:r>
              <a:rPr lang="fr-BE" sz="12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 les praticiens professionnels qui y travaillent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, en ce qui concerne le </a:t>
            </a:r>
            <a:r>
              <a:rPr lang="fr-BE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respect des droits du patient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prévus dans la loi précitée du 22 août 2002,</a:t>
            </a: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2BD82F-2B38-4814-8523-0260DBD52F16}"/>
              </a:ext>
            </a:extLst>
          </p:cNvPr>
          <p:cNvSpPr/>
          <p:nvPr/>
        </p:nvSpPr>
        <p:spPr>
          <a:xfrm>
            <a:off x="6286503" y="2936848"/>
            <a:ext cx="5423061" cy="461665"/>
          </a:xfrm>
          <a:prstGeom prst="rect">
            <a:avLst/>
          </a:prstGeom>
          <a:solidFill>
            <a:srgbClr val="B2F0B8"/>
          </a:solidFill>
        </p:spPr>
        <p:txBody>
          <a:bodyPr wrap="square">
            <a:spAutoFit/>
          </a:bodyPr>
          <a:lstStyle/>
          <a:p>
            <a:pPr algn="just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« Une telle communication ne peut pas porter préjudice à d'autres dispositions légales relatives à la responsabilité pour les actes commis par autrui. »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07FDAB-7DBE-4A8E-8A27-09F0133EBAA4}"/>
              </a:ext>
            </a:extLst>
          </p:cNvPr>
          <p:cNvSpPr/>
          <p:nvPr/>
        </p:nvSpPr>
        <p:spPr>
          <a:xfrm>
            <a:off x="6286503" y="1601215"/>
            <a:ext cx="5439615" cy="1200329"/>
          </a:xfrm>
          <a:prstGeom prst="rect">
            <a:avLst/>
          </a:prstGeom>
          <a:solidFill>
            <a:srgbClr val="C7F2FB"/>
          </a:solidFill>
        </p:spPr>
        <p:txBody>
          <a:bodyPr wrap="square">
            <a:spAutoFit/>
          </a:bodyPr>
          <a:lstStyle/>
          <a:p>
            <a:pPr algn="just"/>
            <a:r>
              <a:rPr lang="fr-BE" sz="12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 moins que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l'hôpital n'ait communiqué au patient, explicitement et </a:t>
            </a:r>
            <a:r>
              <a:rPr lang="fr-BE" sz="12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préalablement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 à l'intervention du praticien professionnel, dans le cadre de la communication des informations visée à l'alinéa 3, </a:t>
            </a: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qu'il n'était </a:t>
            </a:r>
            <a:r>
              <a:rPr lang="fr-BE" sz="12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 responsable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de ce praticien professionnel, vu la </a:t>
            </a:r>
            <a:r>
              <a:rPr lang="fr-BE" sz="1200" dirty="0">
                <a:solidFill>
                  <a:srgbClr val="3399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nature des relations juridiques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 visées à l'alinéa 3. »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0112AE3-D792-4353-8DA6-926F4152231C}"/>
              </a:ext>
            </a:extLst>
          </p:cNvPr>
          <p:cNvSpPr txBox="1"/>
          <p:nvPr/>
        </p:nvSpPr>
        <p:spPr>
          <a:xfrm>
            <a:off x="366820" y="3675692"/>
            <a:ext cx="5905227" cy="21236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« Le patient a le droit de recevoir les </a:t>
            </a:r>
            <a:r>
              <a:rPr lang="fr-BE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informations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 de l'hôpital concernant la </a:t>
            </a:r>
            <a:r>
              <a:rPr lang="fr-BE" sz="12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nature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fr-BE" sz="12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relations juridiques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entre l'hôpital et les praticiens professionnels qui y travaillent.</a:t>
            </a: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fr-BE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contenu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 des informations visées, ainsi que la </a:t>
            </a:r>
            <a:r>
              <a:rPr lang="fr-BE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façon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 dont celles-ci doivent être </a:t>
            </a:r>
            <a:r>
              <a:rPr lang="fr-BE" sz="12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communiquées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, sont déterminés par le Roi, après avis de la commission visée à l’article 16 de la loi du 22 août 2002 relative aux droits du patient. »</a:t>
            </a: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634E3DA-5B72-48B6-9D3F-A288C38D53C4}"/>
              </a:ext>
            </a:extLst>
          </p:cNvPr>
          <p:cNvSpPr txBox="1"/>
          <p:nvPr/>
        </p:nvSpPr>
        <p:spPr>
          <a:xfrm>
            <a:off x="5804337" y="5566538"/>
            <a:ext cx="5905227" cy="461665"/>
          </a:xfrm>
          <a:prstGeom prst="rect">
            <a:avLst/>
          </a:prstGeom>
          <a:solidFill>
            <a:srgbClr val="C7F2FB"/>
          </a:solidFill>
        </p:spPr>
        <p:txBody>
          <a:bodyPr wrap="square" rtlCol="0">
            <a:spAutoFit/>
          </a:bodyPr>
          <a:lstStyle/>
          <a:p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AR du 21 avril 2007 déterminant le contenu et le mode de transmission des informations visées à l’article 17</a:t>
            </a:r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novies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 de la loi sur les hôpitaux, coordonnée le 7 août 1987</a:t>
            </a:r>
            <a:endParaRPr lang="fr-F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5C19062-D8EB-491F-8C2C-E19276720C40}"/>
              </a:ext>
            </a:extLst>
          </p:cNvPr>
          <p:cNvSpPr/>
          <p:nvPr/>
        </p:nvSpPr>
        <p:spPr>
          <a:xfrm>
            <a:off x="5807968" y="5118285"/>
            <a:ext cx="4608512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193800" lvl="3" indent="-1193800">
              <a:buClr>
                <a:srgbClr val="003300"/>
              </a:buClr>
              <a:defRPr/>
            </a:pPr>
            <a:r>
              <a:rPr lang="fr-BE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Avis de la Commission fédérale « Droits du patient »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451AE5-4DA9-4B65-A85C-B43F66B5515D}"/>
              </a:ext>
            </a:extLst>
          </p:cNvPr>
          <p:cNvSpPr/>
          <p:nvPr/>
        </p:nvSpPr>
        <p:spPr>
          <a:xfrm>
            <a:off x="75648" y="6257057"/>
            <a:ext cx="621085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 de la loi du 10 juillet 2008 : « tout hôpital, qu'il soit géré par une personne morale de droit public ou de droit privé, à l'exception du Ministère de la Défense »</a:t>
            </a:r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11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1" animBg="1"/>
      <p:bldP spid="6" grpId="0" animBg="1"/>
      <p:bldP spid="7" grpId="0" animBg="1"/>
      <p:bldP spid="8" grpId="0" animBg="1"/>
      <p:bldP spid="9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2B42C164-9E55-4AEA-BBD8-FC88D6B83B6E}"/>
              </a:ext>
            </a:extLst>
          </p:cNvPr>
          <p:cNvSpPr txBox="1"/>
          <p:nvPr/>
        </p:nvSpPr>
        <p:spPr>
          <a:xfrm>
            <a:off x="5967902" y="1226084"/>
            <a:ext cx="6059394" cy="477053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775A5EF-F4E3-451A-AA8E-936AACEB08C7}"/>
              </a:ext>
            </a:extLst>
          </p:cNvPr>
          <p:cNvSpPr txBox="1"/>
          <p:nvPr/>
        </p:nvSpPr>
        <p:spPr>
          <a:xfrm>
            <a:off x="6403906" y="1530362"/>
            <a:ext cx="5488738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Déclaration anticipée</a:t>
            </a:r>
          </a:p>
          <a:p>
            <a:pPr marL="742950" lvl="1" indent="-285750"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Refus d’une intervention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déterminée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800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800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>
                <a:srgbClr val="008000"/>
              </a:buClr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800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59BE57-D206-419D-80C5-F0E793D1ED4E}"/>
              </a:ext>
            </a:extLst>
          </p:cNvPr>
          <p:cNvSpPr/>
          <p:nvPr/>
        </p:nvSpPr>
        <p:spPr>
          <a:xfrm>
            <a:off x="3550150" y="229763"/>
            <a:ext cx="8254568" cy="584775"/>
          </a:xfrm>
          <a:prstGeom prst="rect">
            <a:avLst/>
          </a:prstGeom>
          <a:solidFill>
            <a:srgbClr val="DEFEFE"/>
          </a:solidFill>
        </p:spPr>
        <p:txBody>
          <a:bodyPr wrap="square">
            <a:spAutoFit/>
          </a:bodyPr>
          <a:lstStyle/>
          <a:p>
            <a:pPr marL="538163" indent="-538163"/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 Art. 33, 9° Loi 22 avril 2019 Qualité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de la pratique des soins de santé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Dossier de patient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Les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objectifs de santé 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les </a:t>
            </a:r>
            <a:r>
              <a:rPr 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déclarations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d'expression de la volonté 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reçues du patient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7FF845-9C6B-4005-9E1C-839B1B6E8DAD}"/>
              </a:ext>
            </a:extLst>
          </p:cNvPr>
          <p:cNvSpPr/>
          <p:nvPr/>
        </p:nvSpPr>
        <p:spPr>
          <a:xfrm>
            <a:off x="6874556" y="2189902"/>
            <a:ext cx="374498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742950" lvl="1" indent="-285750">
              <a:buClr>
                <a:srgbClr val="003300"/>
              </a:buClr>
              <a:buFont typeface="Courier New" panose="02070309020205020404" pitchFamily="49" charset="0"/>
              <a:buChar char="o"/>
            </a:pPr>
            <a:r>
              <a:rPr lang="fr-BE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Écrit</a:t>
            </a:r>
            <a:r>
              <a:rPr lang="fr-BE" sz="16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742950" lvl="1" indent="-285750">
              <a:buClr>
                <a:srgbClr val="003300"/>
              </a:buClr>
              <a:buFont typeface="Courier New" panose="02070309020205020404" pitchFamily="49" charset="0"/>
              <a:buChar char="o"/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Pas de délai de validité</a:t>
            </a:r>
          </a:p>
          <a:p>
            <a:pPr marL="1200150" lvl="2" indent="-285750"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Refus libre et </a:t>
            </a:r>
            <a:r>
              <a:rPr lang="fr-FR" sz="1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éclairé</a:t>
            </a:r>
            <a:endParaRPr lang="fr-BE" sz="16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2D1631-511F-417B-9126-D19E95518A85}"/>
              </a:ext>
            </a:extLst>
          </p:cNvPr>
          <p:cNvSpPr/>
          <p:nvPr/>
        </p:nvSpPr>
        <p:spPr>
          <a:xfrm>
            <a:off x="6724921" y="4476838"/>
            <a:ext cx="4910076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Refus à </a:t>
            </a:r>
            <a:r>
              <a:rPr 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respecter</a:t>
            </a:r>
            <a:r>
              <a:rPr lang="fr-FR" sz="16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lvl="1" indent="-285750">
              <a:buClr>
                <a:srgbClr val="00660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aussi longtemps que le patient ne l'a pas révoqué à un moment où il est lui-même en mesure d'exercer ses droits lui-même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E7D1F7D-7156-4F9B-BCA0-321CB5B8D400}"/>
              </a:ext>
            </a:extLst>
          </p:cNvPr>
          <p:cNvSpPr txBox="1"/>
          <p:nvPr/>
        </p:nvSpPr>
        <p:spPr>
          <a:xfrm>
            <a:off x="6403906" y="3199746"/>
            <a:ext cx="5486140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alt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Avis du 26 juillet 2003 Conseil national de l’Ordre des médecins </a:t>
            </a:r>
          </a:p>
          <a:p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recommande que le refus soit rédigé </a:t>
            </a:r>
            <a:r>
              <a:rPr lang="fr-FR" altLang="fr-FR" sz="1600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fr-FR" alt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présence</a:t>
            </a:r>
            <a:r>
              <a:rPr lang="fr-FR" altLang="fr-FR" sz="1600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avec le </a:t>
            </a:r>
            <a:r>
              <a:rPr lang="fr-FR" alt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conseil</a:t>
            </a:r>
            <a:r>
              <a:rPr lang="fr-FR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d’un </a:t>
            </a:r>
            <a:r>
              <a:rPr lang="fr-FR" altLang="fr-FR" sz="16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médecin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0E598A4-2AE8-4CCC-AFA2-7628F31ABBC9}"/>
              </a:ext>
            </a:extLst>
          </p:cNvPr>
          <p:cNvSpPr txBox="1"/>
          <p:nvPr/>
        </p:nvSpPr>
        <p:spPr>
          <a:xfrm>
            <a:off x="151529" y="178055"/>
            <a:ext cx="2056039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Loi Droits du patient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58BDAD12-D8A4-4A4B-8845-18A1E59A5F75}"/>
              </a:ext>
            </a:extLst>
          </p:cNvPr>
          <p:cNvSpPr txBox="1"/>
          <p:nvPr/>
        </p:nvSpPr>
        <p:spPr>
          <a:xfrm>
            <a:off x="3746088" y="6196495"/>
            <a:ext cx="3979744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Maintien du droit à des prestations de qualité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76C6CDC4-FE53-4019-95ED-6F8A4C72D90F}"/>
              </a:ext>
            </a:extLst>
          </p:cNvPr>
          <p:cNvSpPr txBox="1"/>
          <p:nvPr/>
        </p:nvSpPr>
        <p:spPr>
          <a:xfrm>
            <a:off x="164704" y="1226084"/>
            <a:ext cx="5203451" cy="477053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1D2081-2A01-4EF5-B648-D1F729D3F89C}"/>
              </a:ext>
            </a:extLst>
          </p:cNvPr>
          <p:cNvSpPr/>
          <p:nvPr/>
        </p:nvSpPr>
        <p:spPr>
          <a:xfrm>
            <a:off x="350676" y="1530362"/>
            <a:ext cx="4593196" cy="30469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Refus ou retrait </a:t>
            </a:r>
            <a:r>
              <a:rPr lang="fr-BE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actuel</a:t>
            </a: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endParaRPr lang="fr-FR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endParaRPr lang="fr-FR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endParaRPr lang="fr-FR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endParaRPr lang="fr-FR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endParaRPr lang="fr-FR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endParaRPr lang="fr-FR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endParaRPr lang="fr-FR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endParaRPr lang="fr-FR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endParaRPr lang="fr-FR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endParaRPr lang="fr-FR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endParaRPr lang="fr-BE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51ABCA2-AF0C-4378-A716-ABEDBEFCD74A}"/>
              </a:ext>
            </a:extLst>
          </p:cNvPr>
          <p:cNvSpPr/>
          <p:nvPr/>
        </p:nvSpPr>
        <p:spPr>
          <a:xfrm>
            <a:off x="1237059" y="3155855"/>
            <a:ext cx="4896544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Même si la décision du patient peut avoir des conséquences négatives sur son état de  santé ou sa vie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D691C0F-2310-4329-9680-AA9F7B8F349E}"/>
              </a:ext>
            </a:extLst>
          </p:cNvPr>
          <p:cNvSpPr/>
          <p:nvPr/>
        </p:nvSpPr>
        <p:spPr>
          <a:xfrm>
            <a:off x="1237059" y="2189902"/>
            <a:ext cx="489654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3135313" algn="l"/>
              </a:tabLst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 quant aux conséquences possibles en cas de refus ou de retrait du consentement </a:t>
            </a: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D2C6700-A0F3-4C59-80BB-8EF0CF47D91D}"/>
              </a:ext>
            </a:extLst>
          </p:cNvPr>
          <p:cNvSpPr/>
          <p:nvPr/>
        </p:nvSpPr>
        <p:spPr>
          <a:xfrm>
            <a:off x="1494019" y="4214761"/>
            <a:ext cx="4400681" cy="7848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 demande du patient ou du praticien professionnel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refus ou le retrait du consentement est fixé par écrit et ajouté dans le dossier du patient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C65C5D-5781-4368-9426-F1CBC1C3854D}"/>
              </a:ext>
            </a:extLst>
          </p:cNvPr>
          <p:cNvSpPr/>
          <p:nvPr/>
        </p:nvSpPr>
        <p:spPr>
          <a:xfrm>
            <a:off x="2210167" y="4999591"/>
            <a:ext cx="3692920" cy="553998"/>
          </a:xfrm>
          <a:prstGeom prst="rect">
            <a:avLst/>
          </a:prstGeom>
          <a:solidFill>
            <a:srgbClr val="D9FEFF"/>
          </a:solidFill>
        </p:spPr>
        <p:txBody>
          <a:bodyPr wrap="square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fr-FR" sz="1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8, § 4 Loi relative aux droits du patient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fr-FR" sz="1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33, 9° Loi Qualité Pratique Soins Santé </a:t>
            </a:r>
          </a:p>
        </p:txBody>
      </p:sp>
    </p:spTree>
    <p:extLst>
      <p:ext uri="{BB962C8B-B14F-4D97-AF65-F5344CB8AC3E}">
        <p14:creationId xmlns:p14="http://schemas.microsoft.com/office/powerpoint/2010/main" val="293944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6" grpId="0" animBg="1"/>
      <p:bldP spid="7" grpId="0" animBg="1"/>
      <p:bldP spid="8" grpId="0" animBg="1"/>
      <p:bldP spid="9" grpId="0" animBg="1"/>
      <p:bldP spid="22" grpId="0" animBg="1"/>
      <p:bldP spid="24" grpId="0" animBg="1"/>
      <p:bldP spid="5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12FB37F-0807-4111-B0D6-CB28A9384DC4}"/>
              </a:ext>
            </a:extLst>
          </p:cNvPr>
          <p:cNvSpPr txBox="1"/>
          <p:nvPr/>
        </p:nvSpPr>
        <p:spPr>
          <a:xfrm>
            <a:off x="3647729" y="133638"/>
            <a:ext cx="3096344" cy="830997"/>
          </a:xfrm>
          <a:prstGeom prst="rect">
            <a:avLst/>
          </a:prstGeom>
          <a:solidFill>
            <a:srgbClr val="DEFEFE"/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Planification de soins de santé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Prolongation de l’autonomie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Situation de fin de vie ou non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59BE57-D206-419D-80C5-F0E793D1ED4E}"/>
              </a:ext>
            </a:extLst>
          </p:cNvPr>
          <p:cNvSpPr/>
          <p:nvPr/>
        </p:nvSpPr>
        <p:spPr>
          <a:xfrm>
            <a:off x="7669164" y="133638"/>
            <a:ext cx="4331492" cy="830997"/>
          </a:xfrm>
          <a:prstGeom prst="rect">
            <a:avLst/>
          </a:prstGeom>
          <a:solidFill>
            <a:srgbClr val="DEFEFE"/>
          </a:solidFill>
        </p:spPr>
        <p:txBody>
          <a:bodyPr wrap="square">
            <a:spAutoFit/>
          </a:bodyPr>
          <a:lstStyle/>
          <a:p>
            <a:pPr marL="538163" indent="-538163"/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 Art. 33, 9° Loi Qualité – Dossier :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Les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objectifs de santé 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les déclarations d'expression de la volonté reçues du patient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1EE4B94-0AAA-45F2-A36E-C0F234EC06D8}"/>
              </a:ext>
            </a:extLst>
          </p:cNvPr>
          <p:cNvSpPr txBox="1"/>
          <p:nvPr/>
        </p:nvSpPr>
        <p:spPr>
          <a:xfrm>
            <a:off x="3215680" y="1719480"/>
            <a:ext cx="4920785" cy="378565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05F5F93-58B3-45D4-A76A-5E978EACB403}"/>
              </a:ext>
            </a:extLst>
          </p:cNvPr>
          <p:cNvSpPr txBox="1"/>
          <p:nvPr/>
        </p:nvSpPr>
        <p:spPr>
          <a:xfrm>
            <a:off x="3616171" y="1971061"/>
            <a:ext cx="4248472" cy="20621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8000"/>
              </a:buClr>
              <a:buFont typeface="Wingdings" panose="05000000000000000000" pitchFamily="2" charset="2"/>
              <a:buChar char="Ø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Déclaration anticipée</a:t>
            </a:r>
          </a:p>
          <a:p>
            <a:pPr marL="742950" lvl="1" indent="-285750">
              <a:buClr>
                <a:srgbClr val="008000"/>
              </a:buClr>
              <a:buFont typeface="Wingdings" panose="05000000000000000000" pitchFamily="2" charset="2"/>
              <a:buChar char="§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Souhaits de soins de santé</a:t>
            </a:r>
          </a:p>
          <a:p>
            <a:pPr marL="742950" lvl="1" indent="-285750">
              <a:buClr>
                <a:srgbClr val="00800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800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800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800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>
                <a:srgbClr val="008000"/>
              </a:buClr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800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18CE7F7-E00A-4509-AB10-4053D92C02C3}"/>
              </a:ext>
            </a:extLst>
          </p:cNvPr>
          <p:cNvSpPr/>
          <p:nvPr/>
        </p:nvSpPr>
        <p:spPr>
          <a:xfrm>
            <a:off x="4249173" y="2579489"/>
            <a:ext cx="324036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742950" lvl="1" indent="-285750">
              <a:buClr>
                <a:srgbClr val="003300"/>
              </a:buClr>
              <a:buFont typeface="Courier New" panose="02070309020205020404" pitchFamily="49" charset="0"/>
              <a:buChar char="o"/>
            </a:pPr>
            <a:r>
              <a:rPr lang="fr-BE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Écrit ou oral</a:t>
            </a:r>
          </a:p>
          <a:p>
            <a:pPr marL="742950" lvl="1" indent="-285750">
              <a:buClr>
                <a:srgbClr val="003300"/>
              </a:buClr>
              <a:buFont typeface="Courier New" panose="02070309020205020404" pitchFamily="49" charset="0"/>
              <a:buChar char="o"/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Pas de délai de validité</a:t>
            </a:r>
          </a:p>
          <a:p>
            <a:pPr marL="742950" lvl="1" indent="-285750">
              <a:buClr>
                <a:srgbClr val="003300"/>
              </a:buClr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Révocable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0E598A4-2AE8-4CCC-AFA2-7628F31ABBC9}"/>
              </a:ext>
            </a:extLst>
          </p:cNvPr>
          <p:cNvSpPr txBox="1"/>
          <p:nvPr/>
        </p:nvSpPr>
        <p:spPr>
          <a:xfrm>
            <a:off x="151529" y="178055"/>
            <a:ext cx="2056039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Loi Droits du patient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D4E1D0E-5C69-4E7F-8050-D33D2DD1B229}"/>
              </a:ext>
            </a:extLst>
          </p:cNvPr>
          <p:cNvSpPr/>
          <p:nvPr/>
        </p:nvSpPr>
        <p:spPr>
          <a:xfrm>
            <a:off x="3867351" y="3612306"/>
            <a:ext cx="3769365" cy="18158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fr-BE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Liberté diagnostique et thérapeutique</a:t>
            </a:r>
          </a:p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(art. 4 Loi Qualité Pratique Soins santé)</a:t>
            </a: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A26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Libre choix des moyens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Données scientifiques pertinentes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Expertise personnelle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Préférences du patient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93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7" grpId="0" animBg="1"/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839416" y="1076799"/>
            <a:ext cx="11017223" cy="20621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>
                <a:srgbClr val="CCECFF"/>
              </a:buClr>
              <a:buFont typeface="Wingdings" pitchFamily="2" charset="2"/>
              <a:buNone/>
            </a:pP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fr-FR" alt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Incertitude</a:t>
            </a:r>
            <a:r>
              <a:rPr lang="fr-FR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quant à l'existence ou non d'une </a:t>
            </a:r>
            <a:r>
              <a:rPr lang="fr-FR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volonté exprimée au préalable </a:t>
            </a:r>
            <a:r>
              <a:rPr lang="fr-FR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 le </a:t>
            </a:r>
            <a:r>
              <a:rPr lang="fr-FR" alt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</a:t>
            </a:r>
            <a:r>
              <a:rPr lang="fr-FR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ou son </a:t>
            </a:r>
            <a:r>
              <a:rPr lang="fr-FR" alt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représentant</a:t>
            </a:r>
            <a:r>
              <a:rPr lang="fr-FR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>
              <a:buFontTx/>
              <a:buNone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fr-FR" alt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altLang="fr-FR" sz="1600" dirty="0">
                <a:solidFill>
                  <a:srgbClr val="A3580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toute intervention nécessaire </a:t>
            </a:r>
            <a:r>
              <a:rPr lang="fr-FR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 pratiquée immédiatement par le praticien professionnel </a:t>
            </a:r>
            <a:r>
              <a:rPr lang="fr-FR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dans l'intérêt du patient.</a:t>
            </a:r>
          </a:p>
          <a:p>
            <a:pPr>
              <a:buFontTx/>
              <a:buNone/>
            </a:pPr>
            <a:endParaRPr lang="fr-FR" altLang="fr-FR" sz="1600" dirty="0">
              <a:solidFill>
                <a:srgbClr val="00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fr-FR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>
              <a:buFontTx/>
              <a:buNone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10485" y="332656"/>
            <a:ext cx="225234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buClr>
                <a:srgbClr val="CCECFF"/>
              </a:buClr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L’intervention d’urgence </a:t>
            </a:r>
          </a:p>
        </p:txBody>
      </p:sp>
      <p:sp>
        <p:nvSpPr>
          <p:cNvPr id="3" name="Rectangle 2"/>
          <p:cNvSpPr/>
          <p:nvPr/>
        </p:nvSpPr>
        <p:spPr>
          <a:xfrm>
            <a:off x="5231904" y="2492896"/>
            <a:ext cx="3081934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fr-FR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Mention dans le </a:t>
            </a:r>
            <a:r>
              <a:rPr lang="fr-FR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dossier</a:t>
            </a:r>
            <a:r>
              <a:rPr lang="fr-FR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patient</a:t>
            </a:r>
          </a:p>
        </p:txBody>
      </p:sp>
    </p:spTree>
    <p:extLst>
      <p:ext uri="{BB962C8B-B14F-4D97-AF65-F5344CB8AC3E}">
        <p14:creationId xmlns:p14="http://schemas.microsoft.com/office/powerpoint/2010/main" val="262909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711624" y="1772816"/>
            <a:ext cx="5976664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00050" indent="-400050">
              <a:buClr>
                <a:srgbClr val="003300"/>
              </a:buClr>
              <a:buAutoNum type="romanUcPeriod"/>
            </a:pPr>
            <a:endParaRPr lang="fr-BE" sz="1600" dirty="0">
              <a:solidFill>
                <a:srgbClr val="008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Droit à l’information – Assistance d’une personne de confiance</a:t>
            </a: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Droit au consentement libre et éclairé</a:t>
            </a: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Charge de la preuve</a:t>
            </a:r>
          </a:p>
          <a:p>
            <a:pPr marL="400050" indent="-400050">
              <a:buClr>
                <a:schemeClr val="tx2">
                  <a:lumMod val="25000"/>
                </a:schemeClr>
              </a:buClr>
              <a:buFont typeface="+mj-lt"/>
              <a:buAutoNum type="romanUcPeriod"/>
            </a:pPr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0161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4796BA7-AC3A-431A-8F54-ED83536E8215}"/>
              </a:ext>
            </a:extLst>
          </p:cNvPr>
          <p:cNvSpPr txBox="1"/>
          <p:nvPr/>
        </p:nvSpPr>
        <p:spPr>
          <a:xfrm>
            <a:off x="8587299" y="4474590"/>
            <a:ext cx="3456384" cy="307777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Code de déontologie médicale commenté</a:t>
            </a:r>
            <a:endParaRPr lang="fr-BE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186D6E4-1CCA-4C34-9C0F-BE6D1187F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73" y="2719170"/>
            <a:ext cx="7000568" cy="193695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8BEFAAF1-ECC3-4DE4-9BAE-918EA4A27A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7888" y="4777770"/>
            <a:ext cx="6961239" cy="203527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5384AEF-44C3-489E-B87C-DDCADF1F7FDF}"/>
              </a:ext>
            </a:extLst>
          </p:cNvPr>
          <p:cNvSpPr/>
          <p:nvPr/>
        </p:nvSpPr>
        <p:spPr>
          <a:xfrm>
            <a:off x="104147" y="474822"/>
            <a:ext cx="6096000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fr-FR" sz="1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149</a:t>
            </a:r>
          </a:p>
          <a:p>
            <a:endParaRPr lang="fr-FR" sz="1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L'indemnisation ou la promesse d'indemnisation de la personne lésée faite par l'assuré sans l'accord de l'assureur n'est pas opposable à ce dernier.</a:t>
            </a:r>
          </a:p>
          <a:p>
            <a:endParaRPr lang="fr-FR" sz="1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4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L'aveu de la matérialité d'un fait </a:t>
            </a:r>
            <a:r>
              <a:rPr lang="fr-FR" sz="1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 la prise en charge par l'assuré des premiers secours pécuniaires et des soins médicaux immédiats</a:t>
            </a:r>
            <a:r>
              <a:rPr lang="fr-FR" sz="1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 peuvent constituer une cause de refus de garantie par l'assureur.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A1CCF4-C368-41FA-9A76-D880E11950B2}"/>
              </a:ext>
            </a:extLst>
          </p:cNvPr>
          <p:cNvSpPr/>
          <p:nvPr/>
        </p:nvSpPr>
        <p:spPr>
          <a:xfrm>
            <a:off x="104147" y="167045"/>
            <a:ext cx="3240439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Loi du 4 avril 2014 relative aux assurances</a:t>
            </a:r>
            <a:endParaRPr lang="fr-BE" sz="1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2F2F8E5-6B7C-46FE-9CE4-064530158DF1}"/>
              </a:ext>
            </a:extLst>
          </p:cNvPr>
          <p:cNvSpPr txBox="1"/>
          <p:nvPr/>
        </p:nvSpPr>
        <p:spPr>
          <a:xfrm>
            <a:off x="4643767" y="2719170"/>
            <a:ext cx="2714974" cy="338554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Code de déontologie médicale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55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735093" y="188640"/>
            <a:ext cx="1839350" cy="338554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Charge de la preuve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600056" y="2132856"/>
            <a:ext cx="2736304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BE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Cass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., 25 juin 2015</a:t>
            </a:r>
          </a:p>
          <a:p>
            <a:pPr algn="ctr"/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358730" y="2533122"/>
            <a:ext cx="1158852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800000"/>
              </a:buClr>
              <a:buFont typeface="Wingdings" panose="05000000000000000000" pitchFamily="2" charset="2"/>
              <a:buChar char="§"/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Avocat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904312" y="692696"/>
            <a:ext cx="3134897" cy="830997"/>
          </a:xfrm>
          <a:prstGeom prst="rect">
            <a:avLst/>
          </a:prstGeom>
          <a:solidFill>
            <a:srgbClr val="C1E9FF"/>
          </a:solidFill>
        </p:spPr>
        <p:txBody>
          <a:bodyPr wrap="none" rtlCol="0">
            <a:spAutoFit/>
          </a:bodyPr>
          <a:lstStyle/>
          <a:p>
            <a:pPr>
              <a:buClr>
                <a:srgbClr val="003300"/>
              </a:buClr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France</a:t>
            </a:r>
          </a:p>
          <a:p>
            <a:pPr marL="742950" lvl="1" indent="-285750">
              <a:buClr>
                <a:srgbClr val="003300"/>
              </a:buClr>
              <a:buFont typeface="Wingdings" panose="05000000000000000000" pitchFamily="2" charset="2"/>
              <a:buChar char="§"/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Cass. </a:t>
            </a:r>
            <a:r>
              <a:rPr lang="fr-BE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fr.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, 26 février 1997</a:t>
            </a:r>
          </a:p>
          <a:p>
            <a:pPr marL="742950" lvl="1" indent="-285750">
              <a:buClr>
                <a:srgbClr val="003300"/>
              </a:buClr>
              <a:buFont typeface="Wingdings" panose="05000000000000000000" pitchFamily="2" charset="2"/>
              <a:buChar char="§"/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Code de la santé publique 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72816" y="3191079"/>
            <a:ext cx="2736304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Cass., 11 janvier 2019</a:t>
            </a: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54316" y="3606577"/>
            <a:ext cx="1318644" cy="338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66700" lvl="1" indent="-26670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Patient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3622017-3324-4FED-9BC5-9812E299E10E}"/>
              </a:ext>
            </a:extLst>
          </p:cNvPr>
          <p:cNvSpPr txBox="1"/>
          <p:nvPr/>
        </p:nvSpPr>
        <p:spPr>
          <a:xfrm>
            <a:off x="4439817" y="4941168"/>
            <a:ext cx="2160240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Cass., 18 juin 2020</a:t>
            </a: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ED6F9AB-E1F0-4018-9292-A69DC26D00B5}"/>
              </a:ext>
            </a:extLst>
          </p:cNvPr>
          <p:cNvSpPr txBox="1"/>
          <p:nvPr/>
        </p:nvSpPr>
        <p:spPr>
          <a:xfrm>
            <a:off x="572816" y="1001484"/>
            <a:ext cx="2865696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Cass., 16 décembre 2004</a:t>
            </a: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24F13C-F6F1-4257-A227-E579C503BB1B}"/>
              </a:ext>
            </a:extLst>
          </p:cNvPr>
          <p:cNvSpPr/>
          <p:nvPr/>
        </p:nvSpPr>
        <p:spPr>
          <a:xfrm>
            <a:off x="4871864" y="5341232"/>
            <a:ext cx="1043619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marL="266700" lvl="1" indent="-26670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Patient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4551B17-22F2-477E-8BE4-46194BC396FB}"/>
              </a:ext>
            </a:extLst>
          </p:cNvPr>
          <p:cNvSpPr/>
          <p:nvPr/>
        </p:nvSpPr>
        <p:spPr>
          <a:xfrm>
            <a:off x="1151917" y="1326592"/>
            <a:ext cx="145915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66700" lvl="1" indent="-26670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Patient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3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F8649E7-FFF3-47B1-9BE7-19FAE10F5340}"/>
              </a:ext>
            </a:extLst>
          </p:cNvPr>
          <p:cNvSpPr/>
          <p:nvPr/>
        </p:nvSpPr>
        <p:spPr>
          <a:xfrm>
            <a:off x="855709" y="149849"/>
            <a:ext cx="3338478" cy="353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>
              <a:buClr>
                <a:srgbClr val="800000"/>
              </a:buClr>
            </a:pPr>
            <a:r>
              <a:rPr lang="fr-BE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Présomption de capacité </a:t>
            </a:r>
            <a:r>
              <a:rPr lang="fr-BE" sz="1700" dirty="0">
                <a:latin typeface="Calibri" panose="020F0502020204030204" pitchFamily="34" charset="0"/>
                <a:cs typeface="Calibri" panose="020F0502020204030204" pitchFamily="34" charset="0"/>
              </a:rPr>
              <a:t>du patient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084C94B-1D32-4347-8FD3-E46798E6E89C}"/>
              </a:ext>
            </a:extLst>
          </p:cNvPr>
          <p:cNvSpPr txBox="1"/>
          <p:nvPr/>
        </p:nvSpPr>
        <p:spPr>
          <a:xfrm>
            <a:off x="119336" y="706589"/>
            <a:ext cx="5616624" cy="877163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fr-BE" sz="17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Personne majeure -</a:t>
            </a:r>
            <a:r>
              <a:rPr lang="fr-BE" sz="17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fr-BE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Exerce ses droits du patient elle-même </a:t>
            </a:r>
          </a:p>
          <a:p>
            <a:pPr marL="363538" indent="-187325"/>
            <a:r>
              <a:rPr lang="fr-BE" sz="1700" dirty="0">
                <a:latin typeface="Calibri" panose="020F0502020204030204" pitchFamily="34" charset="0"/>
                <a:cs typeface="Calibri" panose="020F0502020204030204" pitchFamily="34" charset="0"/>
              </a:rPr>
              <a:t>« pour autant qu’elle soit capable d’exprimer sa volonté  pour le faire »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912838-A28C-4139-9FE8-64F0FA87B224}"/>
              </a:ext>
            </a:extLst>
          </p:cNvPr>
          <p:cNvSpPr/>
          <p:nvPr/>
        </p:nvSpPr>
        <p:spPr>
          <a:xfrm>
            <a:off x="852470" y="2492896"/>
            <a:ext cx="3744416" cy="3807196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fr-BE" sz="1700" dirty="0">
                <a:latin typeface="Calibri" panose="020F0502020204030204" pitchFamily="34" charset="0"/>
                <a:cs typeface="Calibri" panose="020F0502020204030204" pitchFamily="34" charset="0"/>
              </a:rPr>
              <a:t>Personne</a:t>
            </a:r>
            <a:r>
              <a:rPr lang="fr-BE" sz="1700" dirty="0">
                <a:solidFill>
                  <a:srgbClr val="8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7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capable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endParaRPr 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BE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vivant seule ou non 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BE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 domicile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BE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chez un proche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BE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hospitalisée 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BE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maison de repos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BE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maison de repos et de soins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Arial" panose="020B0604020202020204" pitchFamily="34" charset="0"/>
              <a:buChar char="•"/>
            </a:pPr>
            <a:r>
              <a:rPr lang="fr-BE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Arial" panose="020B0604020202020204" pitchFamily="34" charset="0"/>
              <a:buChar char="•"/>
            </a:pPr>
            <a:endParaRPr 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Arial" panose="020B0604020202020204" pitchFamily="34" charset="0"/>
              <a:buChar char="•"/>
            </a:pPr>
            <a:endParaRPr 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Arial" panose="020B0604020202020204" pitchFamily="34" charset="0"/>
              <a:buChar char="•"/>
            </a:pPr>
            <a:endParaRPr 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D79DA3F-8C3A-43F6-89FE-1512D7FF158C}"/>
              </a:ext>
            </a:extLst>
          </p:cNvPr>
          <p:cNvSpPr txBox="1"/>
          <p:nvPr/>
        </p:nvSpPr>
        <p:spPr>
          <a:xfrm>
            <a:off x="1064160" y="5632217"/>
            <a:ext cx="3321037" cy="3539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Assistance : personne de confiance </a:t>
            </a:r>
            <a:endParaRPr lang="fr-BE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A83B93A-A1A4-4C7C-9186-2952DA0F8852}"/>
              </a:ext>
            </a:extLst>
          </p:cNvPr>
          <p:cNvSpPr txBox="1"/>
          <p:nvPr/>
        </p:nvSpPr>
        <p:spPr>
          <a:xfrm>
            <a:off x="2063552" y="1394805"/>
            <a:ext cx="2489015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Art. 14 Loi Droits du patient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C20E34-C2D2-4A7C-B496-F2516E4A1E79}"/>
              </a:ext>
            </a:extLst>
          </p:cNvPr>
          <p:cNvSpPr/>
          <p:nvPr/>
        </p:nvSpPr>
        <p:spPr>
          <a:xfrm>
            <a:off x="7093081" y="2492896"/>
            <a:ext cx="4460162" cy="38071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fr-BE" sz="1700" dirty="0">
                <a:latin typeface="Calibri" panose="020F0502020204030204" pitchFamily="34" charset="0"/>
                <a:cs typeface="Calibri" panose="020F0502020204030204" pitchFamily="34" charset="0"/>
              </a:rPr>
              <a:t>Personne</a:t>
            </a:r>
            <a:r>
              <a:rPr lang="fr-BE" sz="1700" dirty="0">
                <a:solidFill>
                  <a:srgbClr val="8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7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incapable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endParaRPr lang="fr-BE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BE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Absence de mesure </a:t>
            </a:r>
            <a:r>
              <a:rPr lang="fr-BE" sz="17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protection judiciaire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fr-FR" sz="17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BE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Mesure de </a:t>
            </a:r>
            <a:r>
              <a:rPr lang="fr-BE" sz="17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protection judiciaire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40A9661-3A3B-4BB1-9F6E-E4B86866FC10}"/>
              </a:ext>
            </a:extLst>
          </p:cNvPr>
          <p:cNvSpPr txBox="1"/>
          <p:nvPr/>
        </p:nvSpPr>
        <p:spPr>
          <a:xfrm>
            <a:off x="8256240" y="4363516"/>
            <a:ext cx="1845813" cy="353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Représentation</a:t>
            </a:r>
            <a:endParaRPr lang="fr-BE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16CC8B-7DBD-4637-957B-D63BC9C2F3AD}"/>
              </a:ext>
            </a:extLst>
          </p:cNvPr>
          <p:cNvSpPr/>
          <p:nvPr/>
        </p:nvSpPr>
        <p:spPr>
          <a:xfrm>
            <a:off x="6168008" y="703945"/>
            <a:ext cx="5760640" cy="877163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>
              <a:buClr>
                <a:srgbClr val="003300"/>
              </a:buClr>
            </a:pPr>
            <a:r>
              <a:rPr lang="fr-BE" altLang="fr-FR" sz="17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Mineur – </a:t>
            </a:r>
            <a:r>
              <a:rPr lang="fr-BE" altLang="fr-FR" sz="17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estimé</a:t>
            </a:r>
            <a:r>
              <a:rPr lang="fr-BE" altLang="fr-FR" sz="17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altLang="fr-FR" sz="17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apte</a:t>
            </a:r>
            <a:r>
              <a:rPr lang="fr-BE" altLang="fr-FR" sz="17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altLang="fr-F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 apprécier raisonnablement ses intérêts</a:t>
            </a:r>
          </a:p>
          <a:p>
            <a:pPr marL="742950" lvl="1" indent="-285750">
              <a:buClr>
                <a:srgbClr val="006600"/>
              </a:buClr>
              <a:buFont typeface="Wingdings" panose="05000000000000000000" pitchFamily="2" charset="2"/>
              <a:buChar char="§"/>
            </a:pPr>
            <a:r>
              <a:rPr lang="fr-BE" altLang="fr-FR" sz="1700" dirty="0">
                <a:solidFill>
                  <a:srgbClr val="A3580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Peut</a:t>
            </a:r>
            <a:r>
              <a:rPr lang="fr-BE" altLang="fr-FR" sz="17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altLang="fr-FR" sz="1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exercer ses droits du patient de façon autonome</a:t>
            </a:r>
          </a:p>
          <a:p>
            <a:pPr marL="742950" lvl="1" indent="-285750">
              <a:buClr>
                <a:srgbClr val="800000"/>
              </a:buClr>
              <a:buFont typeface="Wingdings" panose="05000000000000000000" pitchFamily="2" charset="2"/>
              <a:buChar char="§"/>
            </a:pPr>
            <a:endParaRPr lang="fr-BE" altLang="fr-FR" sz="17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0CEC799-68BE-49BE-A675-5DAE093E5DCC}"/>
              </a:ext>
            </a:extLst>
          </p:cNvPr>
          <p:cNvSpPr txBox="1"/>
          <p:nvPr/>
        </p:nvSpPr>
        <p:spPr>
          <a:xfrm>
            <a:off x="9323162" y="1411831"/>
            <a:ext cx="2489015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Art. 12 Loi Droits du patient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à coins arrondis 26">
            <a:extLst>
              <a:ext uri="{FF2B5EF4-FFF2-40B4-BE49-F238E27FC236}">
                <a16:creationId xmlns:a16="http://schemas.microsoft.com/office/drawing/2014/main" id="{1663D690-2EA2-47B5-8B86-71DD301BBFDA}"/>
              </a:ext>
            </a:extLst>
          </p:cNvPr>
          <p:cNvSpPr/>
          <p:nvPr/>
        </p:nvSpPr>
        <p:spPr>
          <a:xfrm>
            <a:off x="7811140" y="5664358"/>
            <a:ext cx="4117508" cy="979394"/>
          </a:xfrm>
          <a:prstGeom prst="roundRect">
            <a:avLst/>
          </a:prstGeom>
          <a:solidFill>
            <a:srgbClr val="D7F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Le patient est </a:t>
            </a:r>
            <a:r>
              <a:rPr lang="fr-BE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associé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 à l’exercice de ses droits,</a:t>
            </a:r>
          </a:p>
          <a:p>
            <a:pPr algn="ctr"/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autant qu'il est possible et compte tenu de sa capacité de compréhension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961651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5" grpId="0" animBg="1"/>
      <p:bldP spid="6" grpId="0" animBg="1"/>
      <p:bldP spid="7" grpId="0" animBg="1"/>
      <p:bldP spid="10" grpId="0" animBg="1"/>
      <p:bldP spid="12" grpId="0" animBg="1"/>
      <p:bldP spid="13" grpId="0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D674C1F-B131-4A13-A82E-C942A691BF61}"/>
              </a:ext>
            </a:extLst>
          </p:cNvPr>
          <p:cNvSpPr/>
          <p:nvPr/>
        </p:nvSpPr>
        <p:spPr>
          <a:xfrm>
            <a:off x="933852" y="3405407"/>
            <a:ext cx="10562748" cy="3046988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Art. 870 Code Judiciaire et art. 1315 anc. Code civil</a:t>
            </a: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45DF976-C920-4899-827B-E78D3574AEAA}"/>
              </a:ext>
            </a:extLst>
          </p:cNvPr>
          <p:cNvSpPr txBox="1"/>
          <p:nvPr/>
        </p:nvSpPr>
        <p:spPr>
          <a:xfrm>
            <a:off x="156633" y="91946"/>
            <a:ext cx="1773048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Cass., 18 juin 2020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6CFC6C2-7A21-41A3-B6A4-8B7B34686A57}"/>
              </a:ext>
            </a:extLst>
          </p:cNvPr>
          <p:cNvSpPr txBox="1"/>
          <p:nvPr/>
        </p:nvSpPr>
        <p:spPr>
          <a:xfrm>
            <a:off x="1199456" y="4687114"/>
            <a:ext cx="10058692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Lorsque la personne lésée prétend avoir subi un dommage parce que le médecin ne lui a pas fourni les informations visées à l'article 8 de la loi du 22 août 2002 relative aux droits du patient, </a:t>
            </a: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elle doit non seulement prouver 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que le médecin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aurait dû effectivement lui donner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ces informations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mais aussi qu'il</a:t>
            </a:r>
            <a:r>
              <a:rPr lang="fr-FR" sz="16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 l'a pas fait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3A0843-E8A5-4F9D-BA8F-7BFF5BE1157E}"/>
              </a:ext>
            </a:extLst>
          </p:cNvPr>
          <p:cNvSpPr/>
          <p:nvPr/>
        </p:nvSpPr>
        <p:spPr>
          <a:xfrm>
            <a:off x="5835583" y="91946"/>
            <a:ext cx="6264696" cy="2862322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- Pincement d’un tendon d’un gros orteil</a:t>
            </a:r>
          </a:p>
          <a:p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- Endoscopie réalisée par un chirurgien orthopédiste </a:t>
            </a:r>
          </a:p>
          <a:p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- Importantes douleurs – plusieurs mois d’incapacité</a:t>
            </a:r>
          </a:p>
          <a:p>
            <a:endParaRPr lang="fr-F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Selon la patiente, le chirurgien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aurait admis avoir endommagé un vaisseau sanguin et un nerf pendant l’intervention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n’aurait pas parlé au préalable des complications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aurait indiqué uniquement qu’elle serait sur pied après une revalidation de deux semaines</a:t>
            </a:r>
          </a:p>
          <a:p>
            <a:endParaRPr lang="fr-F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D’autres interventions ont eu lieu par la suite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60A5565-ECED-43D4-97CA-A44186C903DD}"/>
              </a:ext>
            </a:extLst>
          </p:cNvPr>
          <p:cNvSpPr txBox="1"/>
          <p:nvPr/>
        </p:nvSpPr>
        <p:spPr>
          <a:xfrm>
            <a:off x="91721" y="1215576"/>
            <a:ext cx="3988055" cy="5693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Preuve d’un fait négatif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La charge de la preuve pèse sur le médecin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D968D9-8257-45D5-9E8A-54B1F01329AB}"/>
              </a:ext>
            </a:extLst>
          </p:cNvPr>
          <p:cNvSpPr/>
          <p:nvPr/>
        </p:nvSpPr>
        <p:spPr>
          <a:xfrm>
            <a:off x="97042" y="892411"/>
            <a:ext cx="1865575" cy="323165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Cour d’appel d’Anvers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ED607EE-591F-4E88-A7C8-FB9341BD5024}"/>
              </a:ext>
            </a:extLst>
          </p:cNvPr>
          <p:cNvSpPr txBox="1"/>
          <p:nvPr/>
        </p:nvSpPr>
        <p:spPr>
          <a:xfrm>
            <a:off x="2711624" y="3782010"/>
            <a:ext cx="4448718" cy="58477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La charge de la preuve pèse sur la personne lésée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Sauf dérogation légale ou contractuelle 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02B3A19-E821-451A-BD8E-F2C4C1411BDB}"/>
              </a:ext>
            </a:extLst>
          </p:cNvPr>
          <p:cNvSpPr txBox="1"/>
          <p:nvPr/>
        </p:nvSpPr>
        <p:spPr>
          <a:xfrm>
            <a:off x="933852" y="3052206"/>
            <a:ext cx="1655774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Cour de cassation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07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7" grpId="0" animBg="1"/>
      <p:bldP spid="10" grpId="0" animBg="1"/>
      <p:bldP spid="11" grpId="0" animBg="1"/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F441C10E-2B6D-4C3D-8FD8-2F53808D8135}"/>
              </a:ext>
            </a:extLst>
          </p:cNvPr>
          <p:cNvSpPr txBox="1"/>
          <p:nvPr/>
        </p:nvSpPr>
        <p:spPr>
          <a:xfrm>
            <a:off x="254630" y="195139"/>
            <a:ext cx="5074286" cy="338554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Nouveau Code civil – Vigueur 1</a:t>
            </a:r>
            <a:r>
              <a:rPr lang="fr-FR" sz="1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novembre 2020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A7E2BCC-DF8F-4BD8-ABB8-BCF07CD76519}"/>
              </a:ext>
            </a:extLst>
          </p:cNvPr>
          <p:cNvSpPr txBox="1"/>
          <p:nvPr/>
        </p:nvSpPr>
        <p:spPr>
          <a:xfrm>
            <a:off x="98878" y="1328863"/>
            <a:ext cx="5997122" cy="378565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alibri" panose="020F0502020204030204" pitchFamily="34" charset="0"/>
                <a:cs typeface="Calibri" panose="020F0502020204030204" pitchFamily="34" charset="0"/>
              </a:rPr>
              <a:t>Art. 8.4  Règles déterminant la charge de la preuve</a:t>
            </a:r>
          </a:p>
          <a:p>
            <a:endParaRPr lang="fr-FR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Celui qui veut faire valoir une prétention en justice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doit </a:t>
            </a:r>
            <a:r>
              <a:rPr lang="fr-FR" sz="16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prouver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les actes juridiques ou faits qui la fondent (al. 1</a:t>
            </a:r>
            <a:r>
              <a:rPr lang="fr-FR" sz="1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Celui qui se prétend libéré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doit </a:t>
            </a:r>
            <a:r>
              <a:rPr lang="fr-FR" sz="16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prouver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les actes juridiques ou faits qui soutiennent sa prétention (al. 2)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0070C0"/>
              </a:buClr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C243F0-993E-46C0-9C22-52749C087A31}"/>
              </a:ext>
            </a:extLst>
          </p:cNvPr>
          <p:cNvSpPr/>
          <p:nvPr/>
        </p:nvSpPr>
        <p:spPr>
          <a:xfrm>
            <a:off x="254630" y="4061789"/>
            <a:ext cx="575642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91522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cas de doute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celui qui a la charge de prouver les actes juridiques ou faits allégués par lui succombe au procès, sauf si la loi en dispose autrement (al. 4)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BB871B-7838-4DD8-A605-7C8E0E387BA5}"/>
              </a:ext>
            </a:extLst>
          </p:cNvPr>
          <p:cNvSpPr/>
          <p:nvPr/>
        </p:nvSpPr>
        <p:spPr>
          <a:xfrm>
            <a:off x="714321" y="5508265"/>
            <a:ext cx="5825062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8.5 Règle générale – preuve certaine</a:t>
            </a:r>
          </a:p>
          <a:p>
            <a:endParaRPr lang="fr-FR" sz="16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Hormis les cas où la loi en dispose autrement, la preuve doit être rapportée avec </a:t>
            </a:r>
            <a:r>
              <a:rPr 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degré raisonnable de certitude</a:t>
            </a:r>
            <a:endParaRPr lang="fr-FR" sz="16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C5D8DB-E691-4FE7-BF30-0B99594EEF3D}"/>
              </a:ext>
            </a:extLst>
          </p:cNvPr>
          <p:cNvSpPr/>
          <p:nvPr/>
        </p:nvSpPr>
        <p:spPr>
          <a:xfrm>
            <a:off x="264880" y="3267782"/>
            <a:ext cx="5756421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</a:pP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Toutes les parties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doivent </a:t>
            </a:r>
            <a:r>
              <a:rPr lang="fr-FR" sz="16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collaborer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à l'administration de la preuve (al. 3)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BC0AC7-345E-4600-BBAE-4EAB6B5EED2F}"/>
              </a:ext>
            </a:extLst>
          </p:cNvPr>
          <p:cNvSpPr/>
          <p:nvPr/>
        </p:nvSpPr>
        <p:spPr>
          <a:xfrm>
            <a:off x="6539383" y="3144670"/>
            <a:ext cx="5364884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871 Code judiciaire</a:t>
            </a:r>
          </a:p>
          <a:p>
            <a:r>
              <a:rPr lang="fr-FR" sz="16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juge peut ordonner à toute partie litigante de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produire les éléments de preuve dont elle dispose</a:t>
            </a:r>
            <a:endParaRPr lang="fr-BE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2330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D6DD0A4-B02A-48F7-AECA-BD72D3EB0142}"/>
              </a:ext>
            </a:extLst>
          </p:cNvPr>
          <p:cNvSpPr/>
          <p:nvPr/>
        </p:nvSpPr>
        <p:spPr>
          <a:xfrm>
            <a:off x="119336" y="188640"/>
            <a:ext cx="5976664" cy="2554545"/>
          </a:xfrm>
          <a:prstGeom prst="rect">
            <a:avLst/>
          </a:prstGeom>
          <a:solidFill>
            <a:srgbClr val="FBFDFF"/>
          </a:solidFill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8.6 Nouveau Code civil - Preuve par vraisemblance</a:t>
            </a:r>
          </a:p>
          <a:p>
            <a:endParaRPr lang="fr-FR" sz="16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Sans préjudice de l'obligation de toutes les parties de collaborer à l'administration de la preuve,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celui qui supporte la charge de la preuve d'un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fait négatif </a:t>
            </a:r>
            <a:r>
              <a:rPr lang="fr-FR" sz="1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peut </a:t>
            </a:r>
            <a:r>
              <a:rPr lang="fr-FR" sz="1600" dirty="0">
                <a:solidFill>
                  <a:srgbClr val="82492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contenter d'établir la vraisemblance </a:t>
            </a:r>
            <a:r>
              <a:rPr lang="fr-FR" sz="1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ce fait.</a:t>
            </a:r>
          </a:p>
          <a:p>
            <a:endParaRPr lang="fr-FR" sz="16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même règle vaut pour les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faits positifs dont, par la nature même du fait à prouver</a:t>
            </a:r>
            <a:r>
              <a:rPr lang="fr-FR" sz="1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il n'est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 possible </a:t>
            </a:r>
            <a:r>
              <a:rPr lang="fr-FR" sz="1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 raisonnable </a:t>
            </a:r>
            <a:r>
              <a:rPr lang="fr-FR" sz="16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d'exiger une preuve certaine.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932402B-3EBE-4BC6-A0E5-9C5402AEFD2F}"/>
              </a:ext>
            </a:extLst>
          </p:cNvPr>
          <p:cNvSpPr txBox="1"/>
          <p:nvPr/>
        </p:nvSpPr>
        <p:spPr>
          <a:xfrm>
            <a:off x="6705874" y="995517"/>
            <a:ext cx="5290040" cy="25545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Cass., 26 novembre 2010 (pas en matière médicale)</a:t>
            </a: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Un juge peut décider que </a:t>
            </a:r>
            <a:r>
              <a:rPr lang="fr-FR" sz="16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preuve d’un fait négatif ne doit pas être apportée avec la même rigueur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que celle d’un fait affirmatif, mais il ne peut dispenser de cette preuve la partie demanderesse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fr-FR" sz="1600" dirty="0">
                <a:solidFill>
                  <a:srgbClr val="A26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 suffit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dès lors, </a:t>
            </a:r>
            <a:r>
              <a:rPr lang="fr-FR" sz="1600" dirty="0">
                <a:solidFill>
                  <a:srgbClr val="A26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qu'une partie rende simplement </a:t>
            </a:r>
            <a:r>
              <a:rPr lang="fr-FR" sz="1600" dirty="0">
                <a:solidFill>
                  <a:srgbClr val="A26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plausible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 fait négatif qu'elle a invoqué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7FC11E7-ED0B-4B69-AF90-F8D90FD5F3A6}"/>
              </a:ext>
            </a:extLst>
          </p:cNvPr>
          <p:cNvSpPr txBox="1"/>
          <p:nvPr/>
        </p:nvSpPr>
        <p:spPr>
          <a:xfrm>
            <a:off x="1343472" y="4093923"/>
            <a:ext cx="7704856" cy="2062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Exposé des motifs - Projet de loi (54-3349/001, p. 17)</a:t>
            </a: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9C4091D-ECAE-4AFF-8C10-7A5463F60689}"/>
              </a:ext>
            </a:extLst>
          </p:cNvPr>
          <p:cNvSpPr txBox="1"/>
          <p:nvPr/>
        </p:nvSpPr>
        <p:spPr>
          <a:xfrm>
            <a:off x="1487488" y="4540199"/>
            <a:ext cx="7416824" cy="1323439"/>
          </a:xfrm>
          <a:prstGeom prst="rect">
            <a:avLst/>
          </a:prstGeom>
          <a:solidFill>
            <a:srgbClr val="F8FFD1"/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« Si on devait parler en pourcentage de certitude, on pourrait mentionner 75 % »,</a:t>
            </a: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4FABE1-1BB1-448C-817E-2058E893E455}"/>
              </a:ext>
            </a:extLst>
          </p:cNvPr>
          <p:cNvSpPr/>
          <p:nvPr/>
        </p:nvSpPr>
        <p:spPr>
          <a:xfrm>
            <a:off x="1678566" y="4921223"/>
            <a:ext cx="6970032" cy="830997"/>
          </a:xfrm>
          <a:prstGeom prst="rect">
            <a:avLst/>
          </a:prstGeom>
          <a:solidFill>
            <a:srgbClr val="F7FFEF"/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« c’est-à-dire qu’il existe des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éléments sérieux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dans le dossier qui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accréditent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les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allégations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et que les </a:t>
            </a:r>
            <a:r>
              <a:rPr lang="fr-FR" sz="1600" dirty="0">
                <a:solidFill>
                  <a:srgbClr val="A26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alternatives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, bien que pas complètement impossibles, n’apparaissent </a:t>
            </a:r>
            <a:r>
              <a:rPr lang="fr-FR" sz="1600" dirty="0">
                <a:solidFill>
                  <a:srgbClr val="A26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 vraisemblables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 »</a:t>
            </a:r>
            <a:endParaRPr lang="fr-BE" sz="1600" dirty="0">
              <a:solidFill>
                <a:srgbClr val="956E0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2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A7E2BCC-DF8F-4BD8-ABB8-BCF07CD76519}"/>
              </a:ext>
            </a:extLst>
          </p:cNvPr>
          <p:cNvSpPr txBox="1"/>
          <p:nvPr/>
        </p:nvSpPr>
        <p:spPr>
          <a:xfrm>
            <a:off x="103922" y="1484039"/>
            <a:ext cx="5764519" cy="2800767"/>
          </a:xfrm>
          <a:prstGeom prst="rect">
            <a:avLst/>
          </a:prstGeom>
          <a:solidFill>
            <a:srgbClr val="FFFFFB"/>
          </a:solidFill>
        </p:spPr>
        <p:txBody>
          <a:bodyPr wrap="square" rtlCol="0">
            <a:spAutoFit/>
          </a:bodyPr>
          <a:lstStyle/>
          <a:p>
            <a:r>
              <a:rPr lang="fr-FR" sz="1500" b="1" dirty="0">
                <a:latin typeface="Calibri" panose="020F0502020204030204" pitchFamily="34" charset="0"/>
                <a:cs typeface="Calibri" panose="020F0502020204030204" pitchFamily="34" charset="0"/>
              </a:rPr>
              <a:t>Art. 8.4 al. 5 Nouveau Code civil</a:t>
            </a:r>
            <a:endParaRPr lang="fr-F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79EB74-1E0D-4A34-8285-2CF8B32FADAB}"/>
              </a:ext>
            </a:extLst>
          </p:cNvPr>
          <p:cNvSpPr/>
          <p:nvPr/>
        </p:nvSpPr>
        <p:spPr>
          <a:xfrm>
            <a:off x="234639" y="1912907"/>
            <a:ext cx="5472608" cy="21698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Le juge peut </a:t>
            </a:r>
            <a:r>
              <a:rPr lang="fr-FR" sz="1500" dirty="0">
                <a:solidFill>
                  <a:srgbClr val="66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déterminer</a:t>
            </a: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, par un jugement spécialement motivé, </a:t>
            </a:r>
            <a:r>
              <a:rPr lang="fr-FR" sz="15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dans des circonstances exceptionnelles</a:t>
            </a: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500" dirty="0">
                <a:solidFill>
                  <a:srgbClr val="91522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 supporte la charge</a:t>
            </a:r>
            <a:r>
              <a:rPr lang="fr-FR" sz="15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500" dirty="0">
                <a:solidFill>
                  <a:srgbClr val="91522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prouver </a:t>
            </a:r>
            <a:r>
              <a:rPr lang="fr-FR" sz="15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lorsque l'application des règles </a:t>
            </a:r>
            <a:r>
              <a:rPr lang="fr-FR" sz="1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énoncées aux alinéas précédents </a:t>
            </a:r>
            <a:r>
              <a:rPr lang="fr-FR" sz="15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serait manifestement déraisonnable</a:t>
            </a: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fr-F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Le juge ne peut faire usage de cette faculté que s'il a ordonné toutes les mesures d'instruction utiles et </a:t>
            </a:r>
            <a:r>
              <a:rPr lang="fr-FR" sz="15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veillé à ce que les parties collaborent à l'administration de la preuve</a:t>
            </a: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, sans pour autant obtenir de preuve suffisante.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F062CB8-5026-4B67-9EF9-599DBBFC8B86}"/>
              </a:ext>
            </a:extLst>
          </p:cNvPr>
          <p:cNvSpPr txBox="1"/>
          <p:nvPr/>
        </p:nvSpPr>
        <p:spPr>
          <a:xfrm>
            <a:off x="5957495" y="188640"/>
            <a:ext cx="6144960" cy="60016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Anvers, 22 novembre 2021</a:t>
            </a: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0D7F395-58B6-4591-9660-0DF734EE03A6}"/>
              </a:ext>
            </a:extLst>
          </p:cNvPr>
          <p:cNvSpPr txBox="1"/>
          <p:nvPr/>
        </p:nvSpPr>
        <p:spPr>
          <a:xfrm>
            <a:off x="8886775" y="278954"/>
            <a:ext cx="231259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Infections nosocomiales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3D45447-8D8F-4286-83CF-06E2BBD3CED3}"/>
              </a:ext>
            </a:extLst>
          </p:cNvPr>
          <p:cNvSpPr txBox="1"/>
          <p:nvPr/>
        </p:nvSpPr>
        <p:spPr>
          <a:xfrm>
            <a:off x="6094862" y="707822"/>
            <a:ext cx="5888828" cy="2062103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 non communiquée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à l’expert par l’hôpital, malgré des demandes répétées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Données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relatives à la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prévention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des infections </a:t>
            </a:r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nocosomiales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dans les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Hôpital affirmant que ces </a:t>
            </a:r>
            <a:r>
              <a:rPr lang="fr-FR" sz="1600" dirty="0">
                <a:solidFill>
                  <a:srgbClr val="956E0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données n’existent pas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Doute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de l’expert à cet égard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13B479C-7D3E-4D37-BC27-3ED897725389}"/>
              </a:ext>
            </a:extLst>
          </p:cNvPr>
          <p:cNvSpPr txBox="1"/>
          <p:nvPr/>
        </p:nvSpPr>
        <p:spPr>
          <a:xfrm>
            <a:off x="6216442" y="2325668"/>
            <a:ext cx="5630495" cy="25545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Cour d’appel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Circonstances exceptionnelles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Application de l’art. 8.4., al. 1</a:t>
            </a:r>
            <a:r>
              <a:rPr lang="fr-FR" sz="1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manifestement déraisonnable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 de sens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de contraindre l’hôpital à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collaborer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à l’administration de la preuve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FF67E1-7E3A-4034-A9A7-C1F283B1D890}"/>
              </a:ext>
            </a:extLst>
          </p:cNvPr>
          <p:cNvSpPr/>
          <p:nvPr/>
        </p:nvSpPr>
        <p:spPr>
          <a:xfrm>
            <a:off x="6363193" y="3731866"/>
            <a:ext cx="5277423" cy="2308324"/>
          </a:xfrm>
          <a:prstGeom prst="rect">
            <a:avLst/>
          </a:prstGeom>
          <a:solidFill>
            <a:srgbClr val="FEFCCA"/>
          </a:solidFill>
        </p:spPr>
        <p:txBody>
          <a:bodyPr wrap="square">
            <a:spAutoFit/>
          </a:bodyPr>
          <a:lstStyle/>
          <a:p>
            <a:pPr marL="446088" lvl="4" indent="-446088"/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Renversement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de la charge de la preuve</a:t>
            </a:r>
          </a:p>
          <a:p>
            <a:pPr marL="446088" lvl="4" indent="-446088"/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46088" lvl="4" indent="-446088"/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46088" lvl="4" indent="-446088"/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46088" lvl="4" indent="-446088"/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46088" lvl="4" indent="-446088"/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46088" lvl="4" indent="-446088"/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46088" lvl="4" indent="-446088"/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46088" lvl="4" indent="-446088"/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D97ECBA-29FD-4BB0-BF1F-0EAE2803BB92}"/>
              </a:ext>
            </a:extLst>
          </p:cNvPr>
          <p:cNvSpPr txBox="1"/>
          <p:nvPr/>
        </p:nvSpPr>
        <p:spPr>
          <a:xfrm>
            <a:off x="6587454" y="4116274"/>
            <a:ext cx="4837138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L’hôpital </a:t>
            </a:r>
            <a:r>
              <a:rPr lang="fr-FR" sz="1600" dirty="0">
                <a:solidFill>
                  <a:srgbClr val="82492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 prouve en rien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qu’il a pris les mesures de prévention nécessaires pour prévenir les infections nosocomiales, </a:t>
            </a:r>
          </a:p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	et particulièrement dans la section où 	l’intervention a lieu </a:t>
            </a: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5390020-2231-4396-BD37-917CB76520B1}"/>
              </a:ext>
            </a:extLst>
          </p:cNvPr>
          <p:cNvSpPr txBox="1"/>
          <p:nvPr/>
        </p:nvSpPr>
        <p:spPr>
          <a:xfrm>
            <a:off x="7146561" y="5471456"/>
            <a:ext cx="3480428" cy="338554"/>
          </a:xfrm>
          <a:prstGeom prst="rect">
            <a:avLst/>
          </a:prstGeom>
          <a:solidFill>
            <a:srgbClr val="F8FFD1"/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Manquement à l’obligation de moyen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751587-7A1C-4D8D-A327-BFBC8F65C204}"/>
              </a:ext>
            </a:extLst>
          </p:cNvPr>
          <p:cNvSpPr/>
          <p:nvPr/>
        </p:nvSpPr>
        <p:spPr>
          <a:xfrm>
            <a:off x="103922" y="181710"/>
            <a:ext cx="5454461" cy="784830"/>
          </a:xfrm>
          <a:prstGeom prst="rect">
            <a:avLst/>
          </a:prstGeom>
          <a:solidFill>
            <a:srgbClr val="DDF3FF"/>
          </a:solidFill>
        </p:spPr>
        <p:txBody>
          <a:bodyPr wrap="square">
            <a:spAutoFit/>
          </a:bodyPr>
          <a:lstStyle/>
          <a:p>
            <a:r>
              <a:rPr lang="fr-FR" sz="1500" b="1" dirty="0">
                <a:latin typeface="Calibri" panose="020F0502020204030204" pitchFamily="34" charset="0"/>
                <a:cs typeface="Calibri" panose="020F0502020204030204" pitchFamily="34" charset="0"/>
              </a:rPr>
              <a:t>Art. 870 du Code judiciaire</a:t>
            </a:r>
          </a:p>
          <a:p>
            <a:r>
              <a:rPr lang="fr-FR" sz="15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Sans préjudice de l’article 8.4, alinéa 5</a:t>
            </a: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, du Code civil, chacune des parties a la charge de prouver les faits qu'elle allègue.</a:t>
            </a:r>
          </a:p>
        </p:txBody>
      </p:sp>
    </p:spTree>
    <p:extLst>
      <p:ext uri="{BB962C8B-B14F-4D97-AF65-F5344CB8AC3E}">
        <p14:creationId xmlns:p14="http://schemas.microsoft.com/office/powerpoint/2010/main" val="248409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 animBg="1"/>
      <p:bldP spid="13" grpId="0" animBg="1"/>
      <p:bldP spid="12" grpId="0" animBg="1"/>
      <p:bldP spid="14" grpId="0" animBg="1"/>
      <p:bldP spid="1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9EBE2D66-87E5-438A-B3D0-7774BCE90268}"/>
              </a:ext>
            </a:extLst>
          </p:cNvPr>
          <p:cNvSpPr txBox="1"/>
          <p:nvPr/>
        </p:nvSpPr>
        <p:spPr>
          <a:xfrm>
            <a:off x="594318" y="692696"/>
            <a:ext cx="2405338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Préjudice d’impréparation 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B4E2F1-28DF-438D-A3DB-680448966377}"/>
              </a:ext>
            </a:extLst>
          </p:cNvPr>
          <p:cNvSpPr/>
          <p:nvPr/>
        </p:nvSpPr>
        <p:spPr>
          <a:xfrm>
            <a:off x="2999656" y="1514657"/>
            <a:ext cx="6336704" cy="1815882"/>
          </a:xfrm>
          <a:prstGeom prst="rect">
            <a:avLst/>
          </a:prstGeom>
          <a:solidFill>
            <a:srgbClr val="F7FFEF"/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Préjudice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 autonome </a:t>
            </a:r>
          </a:p>
          <a:p>
            <a:pPr marL="285750" indent="-285750">
              <a:buFontTx/>
              <a:buChar char="-"/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Droit au respect de l’intégrité physique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fr-BE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roit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 au consentement libre et éclairé</a:t>
            </a:r>
          </a:p>
          <a:p>
            <a:pPr marL="285750" indent="-285750">
              <a:buFontTx/>
              <a:buChar char="-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00CF5A4-0867-43D7-B09C-3B825241B199}"/>
              </a:ext>
            </a:extLst>
          </p:cNvPr>
          <p:cNvSpPr txBox="1"/>
          <p:nvPr/>
        </p:nvSpPr>
        <p:spPr>
          <a:xfrm>
            <a:off x="3314952" y="2492896"/>
            <a:ext cx="5706111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Pas de nécessité de prouver que le patient n’aurait pas donné son consentement s’il avait eu toutes les informations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0B88987-A556-4EB0-96BB-94D5FA8F1AF5}"/>
              </a:ext>
            </a:extLst>
          </p:cNvPr>
          <p:cNvSpPr txBox="1"/>
          <p:nvPr/>
        </p:nvSpPr>
        <p:spPr>
          <a:xfrm>
            <a:off x="323210" y="266058"/>
            <a:ext cx="741485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France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686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AADC75B-D6A8-4B0D-970A-765C38E5184C}"/>
              </a:ext>
            </a:extLst>
          </p:cNvPr>
          <p:cNvSpPr txBox="1"/>
          <p:nvPr/>
        </p:nvSpPr>
        <p:spPr>
          <a:xfrm>
            <a:off x="4151784" y="2204865"/>
            <a:ext cx="2592288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Merci pour votre attention !</a:t>
            </a: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68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3" name="Text Box 1027"/>
          <p:cNvSpPr txBox="1">
            <a:spLocks noChangeArrowheads="1"/>
          </p:cNvSpPr>
          <p:nvPr/>
        </p:nvSpPr>
        <p:spPr bwMode="auto">
          <a:xfrm>
            <a:off x="191344" y="908720"/>
            <a:ext cx="10225135" cy="5509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>
                <a:srgbClr val="CCECFF"/>
              </a:buClr>
              <a:buFont typeface="Wingdings" pitchFamily="2" charset="2"/>
              <a:buChar char="Ø"/>
            </a:pP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eaLnBrk="1" hangingPunct="1">
              <a:buClr>
                <a:srgbClr val="003300"/>
              </a:buClr>
              <a:buFont typeface="Wingdings" panose="05000000000000000000" pitchFamily="2" charset="2"/>
              <a:buChar char="Ø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droit à des </a:t>
            </a:r>
            <a:r>
              <a:rPr lang="fr-BE" alt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prestations de qualité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dans le respect de la dignité (art. 5)</a:t>
            </a:r>
          </a:p>
          <a:p>
            <a:pPr marL="285750" indent="-285750" eaLnBrk="1" hangingPunct="1">
              <a:buClr>
                <a:srgbClr val="003300"/>
              </a:buClr>
              <a:buFont typeface="Wingdings" panose="05000000000000000000" pitchFamily="2" charset="2"/>
              <a:buChar char="Ø"/>
            </a:pP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eaLnBrk="1" hangingPunct="1">
              <a:buClr>
                <a:srgbClr val="003300"/>
              </a:buClr>
              <a:buFont typeface="Wingdings" panose="05000000000000000000" pitchFamily="2" charset="2"/>
              <a:buChar char="Ø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droit au </a:t>
            </a:r>
            <a:r>
              <a:rPr lang="fr-BE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libre choix 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 praticien professionnel</a:t>
            </a:r>
          </a:p>
          <a:p>
            <a:pPr eaLnBrk="1" hangingPunct="1">
              <a:buClr>
                <a:srgbClr val="CCECFF"/>
              </a:buClr>
              <a:buFont typeface="Wingdings" pitchFamily="2" charset="2"/>
              <a:buNone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BE" altLang="fr-FR" sz="1600" dirty="0">
                <a:solidFill>
                  <a:srgbClr val="66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sauf limites 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imposées en vertu de la loi (art. 6)</a:t>
            </a:r>
          </a:p>
          <a:p>
            <a:pPr marL="269875" indent="-269875" eaLnBrk="1" hangingPunct="1">
              <a:buClr>
                <a:srgbClr val="CCECFF"/>
              </a:buClr>
              <a:buFontTx/>
              <a:buNone/>
            </a:pP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 droit à </a:t>
            </a:r>
            <a:r>
              <a:rPr lang="fr-BE" altLang="fr-FR" sz="1600" dirty="0">
                <a:solidFill>
                  <a:srgbClr val="A26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l’information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sur son état de santé et l’évolution probable (art. 7)</a:t>
            </a:r>
          </a:p>
          <a:p>
            <a:pPr marL="269875" indent="-269875" eaLnBrk="1" hangingPunct="1">
              <a:buClr>
                <a:srgbClr val="003300"/>
              </a:buClr>
              <a:buFont typeface="Wingdings" pitchFamily="2" charset="2"/>
              <a:buChar char="Ø"/>
            </a:pP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 droit au </a:t>
            </a:r>
            <a:r>
              <a:rPr lang="fr-BE" altLang="fr-FR" sz="1600" dirty="0">
                <a:solidFill>
                  <a:srgbClr val="A26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consentement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libre et éclairé 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(art. 8)</a:t>
            </a:r>
          </a:p>
          <a:p>
            <a:pPr marL="269875" indent="-269875" eaLnBrk="1" hangingPunct="1">
              <a:buClr>
                <a:srgbClr val="003300"/>
              </a:buClr>
              <a:buFont typeface="Wingdings" pitchFamily="2" charset="2"/>
              <a:buChar char="Ø"/>
            </a:pP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 droit à </a:t>
            </a:r>
            <a:r>
              <a:rPr lang="fr-BE" alt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l’accès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altLang="fr-FR" sz="1600" dirty="0">
                <a:solidFill>
                  <a:srgbClr val="66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au </a:t>
            </a:r>
            <a:r>
              <a:rPr lang="fr-BE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dossier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à une </a:t>
            </a:r>
            <a:r>
              <a:rPr lang="fr-BE" alt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copie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celui-ci (art. 9)</a:t>
            </a:r>
          </a:p>
          <a:p>
            <a:pPr marL="269875" indent="-269875" eaLnBrk="1" hangingPunct="1">
              <a:buClr>
                <a:srgbClr val="003300"/>
              </a:buClr>
              <a:buFont typeface="Wingdings" pitchFamily="2" charset="2"/>
              <a:buChar char="Ø"/>
            </a:pP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 droit à </a:t>
            </a:r>
            <a:r>
              <a:rPr lang="fr-BE" alt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l’intimité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à la </a:t>
            </a:r>
            <a:r>
              <a:rPr lang="fr-BE" alt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protection de la vie privée 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(art.10)</a:t>
            </a:r>
          </a:p>
          <a:p>
            <a:pPr marL="269875" indent="-269875" eaLnBrk="1" hangingPunct="1">
              <a:buClr>
                <a:srgbClr val="003300"/>
              </a:buClr>
              <a:buFont typeface="Wingdings" pitchFamily="2" charset="2"/>
              <a:buChar char="Ø"/>
            </a:pP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 droit à </a:t>
            </a:r>
            <a:r>
              <a:rPr lang="fr-BE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l’évaluation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au </a:t>
            </a:r>
            <a:r>
              <a:rPr lang="fr-BE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traitement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au </a:t>
            </a:r>
            <a:r>
              <a:rPr lang="fr-BE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soulagement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la </a:t>
            </a:r>
            <a:r>
              <a:rPr lang="fr-BE" alt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douleur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(art. 11</a:t>
            </a:r>
            <a:r>
              <a:rPr lang="fr-BE" altLang="fr-FR" sz="16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bis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(2005)</a:t>
            </a:r>
          </a:p>
          <a:p>
            <a:pPr marL="269875" indent="-269875" eaLnBrk="1" hangingPunct="1">
              <a:buClr>
                <a:srgbClr val="003300"/>
              </a:buClr>
              <a:buNone/>
            </a:pP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fr-FR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 droit d’être </a:t>
            </a:r>
            <a:r>
              <a:rPr lang="fr-FR" altLang="fr-FR" sz="1600" dirty="0">
                <a:solidFill>
                  <a:srgbClr val="66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assisté</a:t>
            </a:r>
            <a:r>
              <a:rPr lang="fr-FR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d’une </a:t>
            </a:r>
            <a:r>
              <a:rPr lang="fr-FR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personne de confiance </a:t>
            </a:r>
            <a:r>
              <a:rPr lang="fr-FR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(art. 7)</a:t>
            </a: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 eaLnBrk="1" hangingPunct="1">
              <a:buClr>
                <a:srgbClr val="003300"/>
              </a:buClr>
              <a:buFont typeface="Wingdings" pitchFamily="2" charset="2"/>
              <a:buChar char="Ø"/>
            </a:pP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 droit à la </a:t>
            </a:r>
            <a:r>
              <a:rPr lang="fr-BE" alt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représentation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(art. 12-15)</a:t>
            </a:r>
          </a:p>
          <a:p>
            <a:pPr marL="269875" indent="-269875" eaLnBrk="1" hangingPunct="1">
              <a:buClr>
                <a:srgbClr val="003300"/>
              </a:buClr>
              <a:buFont typeface="Wingdings" pitchFamily="2" charset="2"/>
              <a:buChar char="Ø"/>
            </a:pP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 droit à la </a:t>
            </a:r>
            <a:r>
              <a:rPr lang="fr-BE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médiation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(art. 11)</a:t>
            </a:r>
          </a:p>
          <a:p>
            <a:pPr marL="269875" indent="-269875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935760" y="270803"/>
            <a:ext cx="3707297" cy="338554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Les droits du patient (Loi du 22 août 2002)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D4FBD1-D32A-4C03-8352-4232DA81017C}"/>
              </a:ext>
            </a:extLst>
          </p:cNvPr>
          <p:cNvSpPr/>
          <p:nvPr/>
        </p:nvSpPr>
        <p:spPr>
          <a:xfrm>
            <a:off x="7128963" y="1387966"/>
            <a:ext cx="4773633" cy="2554545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4 Loi Droits du patient</a:t>
            </a:r>
          </a:p>
          <a:p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solidFill>
                  <a:srgbClr val="A3580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Dans la mesure où le patient y apporte son concours,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praticien professionnel respecte les dispositions de la présente loi 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dans les limites des compétences 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 lui sont conférées par ou en vertu de la loi. </a:t>
            </a:r>
          </a:p>
          <a:p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Dans l'intérêt du patient, il agit le cas échéant en concertation pluridisciplinaire.</a:t>
            </a:r>
            <a:endParaRPr lang="fr-BE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1782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60FD3327-7D65-4308-AE51-AA602C1D4033}"/>
              </a:ext>
            </a:extLst>
          </p:cNvPr>
          <p:cNvSpPr txBox="1"/>
          <p:nvPr/>
        </p:nvSpPr>
        <p:spPr>
          <a:xfrm>
            <a:off x="4854938" y="4496982"/>
            <a:ext cx="7210052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BE" dirty="0"/>
          </a:p>
        </p:txBody>
      </p:sp>
      <p:sp>
        <p:nvSpPr>
          <p:cNvPr id="3" name="Rectangle 2"/>
          <p:cNvSpPr/>
          <p:nvPr/>
        </p:nvSpPr>
        <p:spPr>
          <a:xfrm>
            <a:off x="7003709" y="190546"/>
            <a:ext cx="4572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285750" indent="-285750">
              <a:buClr>
                <a:srgbClr val="800000"/>
              </a:buClr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 concernant</a:t>
            </a:r>
          </a:p>
          <a:p>
            <a:pPr marL="742950" lvl="1" indent="-285750">
              <a:buClr>
                <a:srgbClr val="006600"/>
              </a:buClr>
              <a:buFont typeface="Wingdings" panose="05000000000000000000" pitchFamily="2" charset="2"/>
              <a:buChar char="§"/>
            </a:pPr>
            <a:r>
              <a:rPr lang="fr-BE" sz="1600" dirty="0">
                <a:solidFill>
                  <a:srgbClr val="A3580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l’assurance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 du praticien professionnel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637354" y="1160688"/>
            <a:ext cx="6401038" cy="2308324"/>
          </a:xfrm>
          <a:prstGeom prst="rect">
            <a:avLst/>
          </a:prstGeom>
          <a:solidFill>
            <a:srgbClr val="FEFFE7"/>
          </a:solidFill>
        </p:spPr>
        <p:txBody>
          <a:bodyPr wrap="square" rtlCol="0">
            <a:spAutoFit/>
          </a:bodyPr>
          <a:lstStyle/>
          <a:p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« Le praticien professionnel informe le patient s’il </a:t>
            </a:r>
            <a:r>
              <a:rPr lang="fr-BE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dispose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 ou </a:t>
            </a:r>
            <a:r>
              <a:rPr lang="fr-BE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</a:t>
            </a: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6600"/>
              </a:buClr>
              <a:buFont typeface="Wingdings" panose="05000000000000000000" pitchFamily="2" charset="2"/>
              <a:buChar char="§"/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d’une couverture </a:t>
            </a:r>
            <a:r>
              <a:rPr lang="fr-BE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d’assurance</a:t>
            </a:r>
          </a:p>
          <a:p>
            <a:pPr marL="742950" lvl="1" indent="-285750">
              <a:buClr>
                <a:srgbClr val="006600"/>
              </a:buClr>
              <a:buFont typeface="Wingdings" panose="05000000000000000000" pitchFamily="2" charset="2"/>
              <a:buChar char="§"/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ou d’une </a:t>
            </a:r>
            <a:r>
              <a:rPr lang="fr-BE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autre forme </a:t>
            </a:r>
            <a:r>
              <a:rPr lang="fr-BE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individuelle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 ou </a:t>
            </a:r>
            <a:r>
              <a:rPr lang="fr-BE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collective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 de protection </a:t>
            </a:r>
          </a:p>
          <a:p>
            <a:pPr lvl="1">
              <a:buClr>
                <a:srgbClr val="006600"/>
              </a:buClr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	concernant la responsabilité professionnelle »</a:t>
            </a:r>
          </a:p>
          <a:p>
            <a:pPr lvl="1">
              <a:buClr>
                <a:srgbClr val="006600"/>
              </a:buClr>
            </a:pP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>
              <a:buClr>
                <a:srgbClr val="006600"/>
              </a:buClr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(art. 8/1 nouveau de la loi relative aux droits du patient, L. du 10 avril 2014 portant des dispositions diverses en matière de santé)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>
              <a:buClr>
                <a:srgbClr val="006600"/>
              </a:buClr>
            </a:pP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D8F6822-94BE-4ACC-9E9F-00B548BFC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9344" y="4658181"/>
            <a:ext cx="6961239" cy="20549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0EA8FDB7-10D2-4657-AB70-9B9F30F5E809}"/>
              </a:ext>
            </a:extLst>
          </p:cNvPr>
          <p:cNvSpPr txBox="1"/>
          <p:nvPr/>
        </p:nvSpPr>
        <p:spPr>
          <a:xfrm>
            <a:off x="4854938" y="4188526"/>
            <a:ext cx="3228448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Code de déontologie médicale commenté</a:t>
            </a:r>
            <a:endParaRPr lang="fr-BE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99AF54D-EEF0-4E6B-99A1-F5EDFE9C9124}"/>
              </a:ext>
            </a:extLst>
          </p:cNvPr>
          <p:cNvSpPr/>
          <p:nvPr/>
        </p:nvSpPr>
        <p:spPr>
          <a:xfrm>
            <a:off x="119336" y="6251458"/>
            <a:ext cx="420134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Clr>
                <a:srgbClr val="006600"/>
              </a:buClr>
            </a:pP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Directive européenne du 9 mars 2011 relative à l’application des droits des patients en matière de soins de santé transfrontaliers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8F032A0-5917-40C5-9865-464D01B8022C}"/>
              </a:ext>
            </a:extLst>
          </p:cNvPr>
          <p:cNvSpPr txBox="1"/>
          <p:nvPr/>
        </p:nvSpPr>
        <p:spPr>
          <a:xfrm>
            <a:off x="8864471" y="3843356"/>
            <a:ext cx="2966646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Art. 9 Code déontologie médicale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8451DBF-D70C-4AFB-A863-4C5498E90AA6}"/>
              </a:ext>
            </a:extLst>
          </p:cNvPr>
          <p:cNvSpPr/>
          <p:nvPr/>
        </p:nvSpPr>
        <p:spPr>
          <a:xfrm>
            <a:off x="127010" y="199610"/>
            <a:ext cx="504056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Clr>
                <a:srgbClr val="800000"/>
              </a:buClr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33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 concernant</a:t>
            </a:r>
          </a:p>
          <a:p>
            <a:pPr marL="742950" lvl="1" indent="-285750">
              <a:buClr>
                <a:srgbClr val="006600"/>
              </a:buClr>
              <a:buFont typeface="Wingdings" panose="05000000000000000000" pitchFamily="2" charset="2"/>
              <a:buChar char="§"/>
            </a:pPr>
            <a:r>
              <a:rPr lang="fr-BE" sz="1600" dirty="0">
                <a:solidFill>
                  <a:srgbClr val="A3580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l’autorisation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 du praticien professionnel à exercer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398CD7C-09C6-4489-AAC4-05FB4083C6FB}"/>
              </a:ext>
            </a:extLst>
          </p:cNvPr>
          <p:cNvSpPr txBox="1"/>
          <p:nvPr/>
        </p:nvSpPr>
        <p:spPr>
          <a:xfrm>
            <a:off x="127010" y="1160689"/>
            <a:ext cx="5113139" cy="2308324"/>
          </a:xfrm>
          <a:prstGeom prst="rect">
            <a:avLst/>
          </a:prstGeom>
          <a:solidFill>
            <a:srgbClr val="FEFFE7"/>
          </a:solidFill>
        </p:spPr>
        <p:txBody>
          <a:bodyPr wrap="square" rtlCol="0">
            <a:spAutoFit/>
          </a:bodyPr>
          <a:lstStyle/>
          <a:p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« Le praticien professionnel informe le patient de son statut </a:t>
            </a:r>
            <a:r>
              <a:rPr lang="fr-BE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d’autorisation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 à exercer ou </a:t>
            </a:r>
            <a:r>
              <a:rPr lang="fr-BE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d’enregistrement</a:t>
            </a:r>
            <a:r>
              <a:rPr lang="fr-BE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>
              <a:buClr>
                <a:srgbClr val="006600"/>
              </a:buClr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(art. 8/2 nouveau de la loi relative aux droits du patient, introduit par la loi du 10 avril 2014 portant des dispositions diverses en matière de santé) 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>
              <a:buClr>
                <a:srgbClr val="006600"/>
              </a:buClr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>
              <a:buClr>
                <a:srgbClr val="006600"/>
              </a:buClr>
            </a:pP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79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7" grpId="0" animBg="1"/>
      <p:bldP spid="5" grpId="0" animBg="1"/>
      <p:bldP spid="2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99AB317-1036-40BB-9DA8-85D0111AA7A5}"/>
              </a:ext>
            </a:extLst>
          </p:cNvPr>
          <p:cNvSpPr txBox="1"/>
          <p:nvPr/>
        </p:nvSpPr>
        <p:spPr>
          <a:xfrm>
            <a:off x="223137" y="2958208"/>
            <a:ext cx="3384376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39786" y="220440"/>
            <a:ext cx="324864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fr-BE" altLang="fr-FR" sz="1600" dirty="0">
                <a:solidFill>
                  <a:srgbClr val="A3580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droit à l’information </a:t>
            </a:r>
            <a:r>
              <a:rPr lang="fr-BE" alt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(art. 7)</a:t>
            </a:r>
          </a:p>
          <a:p>
            <a:pPr eaLnBrk="1" hangingPunct="1">
              <a:buFontTx/>
              <a:buNone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sur </a:t>
            </a:r>
            <a:r>
              <a:rPr lang="fr-BE" altLang="fr-FR" sz="16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l’état de santé</a:t>
            </a:r>
          </a:p>
          <a:p>
            <a:pPr eaLnBrk="1" hangingPunct="1">
              <a:buFontTx/>
              <a:buNone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et son </a:t>
            </a:r>
            <a:r>
              <a:rPr lang="fr-BE" altLang="fr-FR" sz="16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évolution probable</a:t>
            </a:r>
            <a:endParaRPr lang="fr-FR" altLang="fr-FR" sz="16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6941721" y="168985"/>
            <a:ext cx="5110493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Droit indépendant :</a:t>
            </a:r>
          </a:p>
          <a:p>
            <a:pPr eaLnBrk="1" hangingPunct="1">
              <a:buClr>
                <a:srgbClr val="003300"/>
              </a:buClr>
              <a:buFont typeface="Wingdings" pitchFamily="2" charset="2"/>
              <a:buChar char="ü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droit au </a:t>
            </a:r>
            <a:r>
              <a:rPr lang="fr-BE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consentement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libre et éclairé (art. 8) </a:t>
            </a:r>
          </a:p>
          <a:p>
            <a:pPr eaLnBrk="1" hangingPunct="1">
              <a:buClr>
                <a:srgbClr val="003300"/>
              </a:buClr>
              <a:buFont typeface="Wingdings" pitchFamily="2" charset="2"/>
              <a:buChar char="ü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d’un </a:t>
            </a:r>
            <a:r>
              <a:rPr lang="fr-BE" alt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traitement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éventuel</a:t>
            </a: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E3C59C7-FF58-4262-8EC5-C5D4DDA266ED}"/>
              </a:ext>
            </a:extLst>
          </p:cNvPr>
          <p:cNvSpPr txBox="1"/>
          <p:nvPr/>
        </p:nvSpPr>
        <p:spPr>
          <a:xfrm>
            <a:off x="5314899" y="1525811"/>
            <a:ext cx="6737315" cy="584775"/>
          </a:xfrm>
          <a:prstGeom prst="rect">
            <a:avLst/>
          </a:prstGeom>
          <a:solidFill>
            <a:srgbClr val="FCFFE7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Langue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claire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Le patient peut demander que les informations soient confirmées par écrit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03D7963-BB74-4DFB-8474-B39E42B3EB68}"/>
              </a:ext>
            </a:extLst>
          </p:cNvPr>
          <p:cNvSpPr txBox="1"/>
          <p:nvPr/>
        </p:nvSpPr>
        <p:spPr>
          <a:xfrm>
            <a:off x="514178" y="3237299"/>
            <a:ext cx="2525628" cy="830997"/>
          </a:xfrm>
          <a:prstGeom prst="rect">
            <a:avLst/>
          </a:prstGeom>
          <a:solidFill>
            <a:srgbClr val="F8FFD1"/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Diagnostic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Pronostic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Comportement conseillé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BAF50D6-0363-4090-A760-A201E5084D22}"/>
              </a:ext>
            </a:extLst>
          </p:cNvPr>
          <p:cNvSpPr txBox="1"/>
          <p:nvPr/>
        </p:nvSpPr>
        <p:spPr>
          <a:xfrm>
            <a:off x="197648" y="1413511"/>
            <a:ext cx="4910832" cy="584775"/>
          </a:xfrm>
          <a:prstGeom prst="rect">
            <a:avLst/>
          </a:prstGeom>
          <a:solidFill>
            <a:srgbClr val="EBF9FF"/>
          </a:solidFill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Le praticien professionnel qui dispense les soins de santé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Chacun selon son domaine de compétence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8870FA3-46E9-4ADB-86DF-8E14BB2BEFC8}"/>
              </a:ext>
            </a:extLst>
          </p:cNvPr>
          <p:cNvSpPr txBox="1"/>
          <p:nvPr/>
        </p:nvSpPr>
        <p:spPr>
          <a:xfrm>
            <a:off x="631979" y="4329907"/>
            <a:ext cx="1988493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Découvertes fortuites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05C02C-44A1-44A1-9811-19247F602685}"/>
              </a:ext>
            </a:extLst>
          </p:cNvPr>
          <p:cNvSpPr/>
          <p:nvPr/>
        </p:nvSpPr>
        <p:spPr>
          <a:xfrm>
            <a:off x="5270608" y="3148529"/>
            <a:ext cx="6781606" cy="1569660"/>
          </a:xfrm>
          <a:prstGeom prst="rect">
            <a:avLst/>
          </a:prstGeom>
          <a:solidFill>
            <a:srgbClr val="FCFFE7"/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Avant de dispenser des soins de santé, le professionnel des soins de santé effectue une </a:t>
            </a:r>
            <a:r>
              <a:rPr lang="fr-FR" sz="1600" dirty="0">
                <a:solidFill>
                  <a:srgbClr val="99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caractérisation</a:t>
            </a:r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</a:t>
            </a:r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de la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prestation</a:t>
            </a:r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en question si cela est pertinent.</a:t>
            </a:r>
          </a:p>
          <a:p>
            <a:endParaRPr lang="fr-FR" sz="16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professionnel des soins de santé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analyse l'état de santé du patient </a:t>
            </a:r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</a:t>
            </a:r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enregistre les données pertinentes dans le dossier du patient</a:t>
            </a:r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52ACB1-741C-4E59-867B-484958C96D3D}"/>
              </a:ext>
            </a:extLst>
          </p:cNvPr>
          <p:cNvSpPr/>
          <p:nvPr/>
        </p:nvSpPr>
        <p:spPr>
          <a:xfrm>
            <a:off x="5270608" y="2809975"/>
            <a:ext cx="679645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12 Loi du 22 avril 2019 relative à la qualité de la pratique des soins de santé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983FB74-DF0C-42F6-9586-56664DC5C31C}"/>
              </a:ext>
            </a:extLst>
          </p:cNvPr>
          <p:cNvSpPr txBox="1"/>
          <p:nvPr/>
        </p:nvSpPr>
        <p:spPr>
          <a:xfrm>
            <a:off x="4144955" y="5296353"/>
            <a:ext cx="3816425" cy="6155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Article 19 Code déontologie médicale</a:t>
            </a:r>
          </a:p>
          <a:p>
            <a:endParaRPr lang="fr-B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05DFA0-B535-4FE9-9139-F247801BF80A}"/>
              </a:ext>
            </a:extLst>
          </p:cNvPr>
          <p:cNvSpPr/>
          <p:nvPr/>
        </p:nvSpPr>
        <p:spPr>
          <a:xfrm>
            <a:off x="4151784" y="5708876"/>
            <a:ext cx="7704856" cy="830997"/>
          </a:xfrm>
          <a:prstGeom prst="rect">
            <a:avLst/>
          </a:prstGeom>
          <a:solidFill>
            <a:srgbClr val="EBFFFF"/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Le médecin communique avec le patient de façon correcte et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compréhensible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pour celui-ci. Il tient compte de la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capacité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du patient et de son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aptitude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à recevoir l'information, en particulier lors de l'annonce d'une mauvaise nouvelle. (…)</a:t>
            </a:r>
          </a:p>
        </p:txBody>
      </p:sp>
    </p:spTree>
    <p:extLst>
      <p:ext uri="{BB962C8B-B14F-4D97-AF65-F5344CB8AC3E}">
        <p14:creationId xmlns:p14="http://schemas.microsoft.com/office/powerpoint/2010/main" val="102851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437" grpId="0" animBg="1"/>
      <p:bldP spid="5" grpId="0" animBg="1"/>
      <p:bldP spid="6" grpId="0" animBg="1"/>
      <p:bldP spid="7" grpId="0" animBg="1"/>
      <p:bldP spid="3" grpId="0" animBg="1"/>
      <p:bldP spid="16" grpId="0" animBg="1"/>
      <p:bldP spid="17" grpId="0" animBg="1"/>
      <p:bldP spid="18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91344" y="149731"/>
            <a:ext cx="220541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fr-BE" alt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droit de ne pas savoir</a:t>
            </a:r>
            <a:endParaRPr lang="fr-FR" alt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89929" y="1583930"/>
            <a:ext cx="8784976" cy="32932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BE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 </a:t>
            </a:r>
            <a:r>
              <a:rPr lang="fr-BE" sz="16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 moins que </a:t>
            </a:r>
            <a:r>
              <a:rPr lang="fr-BE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non-communication de ces informations ne </a:t>
            </a:r>
            <a:r>
              <a:rPr lang="fr-BE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 manifestement un grave préjudice </a:t>
            </a:r>
            <a:r>
              <a:rPr lang="fr-BE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 la santé du </a:t>
            </a:r>
            <a:r>
              <a:rPr lang="fr-BE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</a:t>
            </a:r>
            <a:r>
              <a:rPr lang="fr-BE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ou de </a:t>
            </a:r>
            <a:r>
              <a:rPr lang="fr-BE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tiers</a:t>
            </a:r>
          </a:p>
          <a:p>
            <a:pPr>
              <a:defRPr/>
            </a:pPr>
            <a:endParaRPr lang="fr-BE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fr-BE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et à condition que :</a:t>
            </a:r>
          </a:p>
          <a:p>
            <a:pPr>
              <a:defRPr/>
            </a:pPr>
            <a:endParaRPr lang="fr-BE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3300"/>
              </a:buClr>
              <a:buFont typeface="Wingdings" panose="05000000000000000000" pitchFamily="2" charset="2"/>
              <a:buChar char="§"/>
              <a:defRPr/>
            </a:pPr>
            <a:r>
              <a:rPr lang="fr-BE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praticien professionnel ait </a:t>
            </a:r>
            <a:r>
              <a:rPr lang="fr-BE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consulté préalablement un autre praticien professionnel </a:t>
            </a:r>
            <a:r>
              <a:rPr lang="fr-BE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 ce sujet </a:t>
            </a:r>
          </a:p>
          <a:p>
            <a:pPr marL="742950" lvl="1" indent="-285750">
              <a:buClr>
                <a:srgbClr val="003300"/>
              </a:buClr>
              <a:buFont typeface="Wingdings" panose="05000000000000000000" pitchFamily="2" charset="2"/>
              <a:buChar char="§"/>
              <a:defRPr/>
            </a:pPr>
            <a:endParaRPr lang="fr-BE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3300"/>
              </a:buClr>
              <a:buFont typeface="Wingdings" panose="05000000000000000000" pitchFamily="2" charset="2"/>
              <a:buChar char="§"/>
              <a:defRPr/>
            </a:pPr>
            <a:r>
              <a:rPr lang="fr-BE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ait entendu </a:t>
            </a:r>
            <a:r>
              <a:rPr lang="fr-BE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personne de confiance </a:t>
            </a:r>
            <a:r>
              <a:rPr lang="fr-BE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éventuellement désignée (…) »</a:t>
            </a:r>
          </a:p>
          <a:p>
            <a:pPr marL="742950" lvl="1" indent="-285750">
              <a:buClr>
                <a:srgbClr val="003300"/>
              </a:buClr>
              <a:buFont typeface="Wingdings" panose="05000000000000000000" pitchFamily="2" charset="2"/>
              <a:buChar char="§"/>
              <a:defRPr/>
            </a:pPr>
            <a:endParaRPr lang="fr-BE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3300"/>
              </a:buClr>
              <a:buFont typeface="Wingdings" panose="05000000000000000000" pitchFamily="2" charset="2"/>
              <a:buChar char="§"/>
              <a:defRPr/>
            </a:pPr>
            <a:endParaRPr 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3300"/>
              </a:buClr>
              <a:buFont typeface="Wingdings" panose="05000000000000000000" pitchFamily="2" charset="2"/>
              <a:buChar char="§"/>
              <a:defRPr/>
            </a:pPr>
            <a:endParaRPr 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3300"/>
              </a:buClr>
              <a:buFont typeface="Wingdings" panose="05000000000000000000" pitchFamily="2" charset="2"/>
              <a:buChar char="§"/>
              <a:defRPr/>
            </a:pPr>
            <a:endParaRPr 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3300"/>
              </a:buClr>
              <a:buFont typeface="Wingdings" panose="05000000000000000000" pitchFamily="2" charset="2"/>
              <a:buChar char="§"/>
              <a:defRPr/>
            </a:pPr>
            <a:endParaRPr lang="fr-BE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858F3-155B-4822-8C55-B95E1B6E65C1}"/>
              </a:ext>
            </a:extLst>
          </p:cNvPr>
          <p:cNvSpPr/>
          <p:nvPr/>
        </p:nvSpPr>
        <p:spPr>
          <a:xfrm>
            <a:off x="1775520" y="3878575"/>
            <a:ext cx="7704856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demande du patient (ne pas savoir) est consignée ou ajoutée dans le dossier du patient</a:t>
            </a:r>
            <a:endParaRPr lang="fr-BE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803028-0E68-49FB-8224-59BCF3F0962E}"/>
              </a:ext>
            </a:extLst>
          </p:cNvPr>
          <p:cNvSpPr/>
          <p:nvPr/>
        </p:nvSpPr>
        <p:spPr>
          <a:xfrm>
            <a:off x="407368" y="980728"/>
            <a:ext cx="4680520" cy="338554"/>
          </a:xfrm>
          <a:prstGeom prst="rect">
            <a:avLst/>
          </a:prstGeom>
          <a:solidFill>
            <a:srgbClr val="FCFFE7"/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Si le patient en formule </a:t>
            </a:r>
            <a:r>
              <a:rPr lang="fr-FR" sz="16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expressément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la demande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58E801-E59E-4516-BE57-1A268F026C41}"/>
              </a:ext>
            </a:extLst>
          </p:cNvPr>
          <p:cNvSpPr/>
          <p:nvPr/>
        </p:nvSpPr>
        <p:spPr>
          <a:xfrm>
            <a:off x="5303913" y="4384127"/>
            <a:ext cx="6336704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33, 19° Loi du 22 avril 2019 relative à la qualité de la pratique des soins de santé</a:t>
            </a:r>
          </a:p>
        </p:txBody>
      </p:sp>
    </p:spTree>
    <p:extLst>
      <p:ext uri="{BB962C8B-B14F-4D97-AF65-F5344CB8AC3E}">
        <p14:creationId xmlns:p14="http://schemas.microsoft.com/office/powerpoint/2010/main" val="33086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4599431" y="135530"/>
            <a:ext cx="2345066" cy="338554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L’exception thérapeutique</a:t>
            </a: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263352" y="639701"/>
            <a:ext cx="4918078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BE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praticien professionnel « peut », </a:t>
            </a:r>
            <a:r>
              <a:rPr lang="fr-BE" sz="1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 titre exceptionnel  </a:t>
            </a:r>
            <a:r>
              <a:rPr lang="fr-BE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279234" y="1163119"/>
            <a:ext cx="10441160" cy="28007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fr-BE" altLang="fr-FR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 pas communiquer 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informations au patient :</a:t>
            </a:r>
          </a:p>
          <a:p>
            <a:pPr eaLnBrk="1" hangingPunct="1">
              <a:buFontTx/>
              <a:buNone/>
            </a:pP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1" eaLnBrk="1" hangingPunct="1">
              <a:buFont typeface="Wingdings" panose="05000000000000000000" pitchFamily="2" charset="2"/>
              <a:buChar char="§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cette communication </a:t>
            </a:r>
            <a:r>
              <a:rPr lang="fr-BE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risque de causer manifestement un préjudice grave 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 la santé du patient</a:t>
            </a:r>
          </a:p>
          <a:p>
            <a:pPr eaLnBrk="1" hangingPunct="1">
              <a:buFontTx/>
              <a:buNone/>
            </a:pP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1" eaLnBrk="1" hangingPunct="1">
              <a:buFont typeface="Wingdings" panose="05000000000000000000" pitchFamily="2" charset="2"/>
              <a:buChar char="§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Autres conditions :</a:t>
            </a:r>
          </a:p>
          <a:p>
            <a:pPr eaLnBrk="1" hangingPunct="1">
              <a:buFontTx/>
              <a:buNone/>
            </a:pPr>
            <a:endParaRPr lang="fr-BE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428750" lvl="2" eaLnBrk="1" hangingPunct="1">
              <a:buClr>
                <a:srgbClr val="003300"/>
              </a:buClr>
              <a:buFont typeface="Courier New" panose="02070309020205020404" pitchFamily="49" charset="0"/>
              <a:buChar char="o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praticien professionnel doit </a:t>
            </a:r>
            <a:r>
              <a:rPr lang="fr-BE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avoir consulté </a:t>
            </a:r>
            <a:r>
              <a:rPr lang="fr-BE" altLang="fr-FR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autre praticien professionnel</a:t>
            </a:r>
          </a:p>
          <a:p>
            <a:pPr marL="1428750" lvl="2" eaLnBrk="1" hangingPunct="1">
              <a:buClr>
                <a:srgbClr val="003300"/>
              </a:buClr>
              <a:buFont typeface="Courier New" panose="02070309020205020404" pitchFamily="49" charset="0"/>
              <a:buChar char="o"/>
            </a:pPr>
            <a:endParaRPr lang="fr-BE" altLang="fr-FR" sz="1600" dirty="0">
              <a:solidFill>
                <a:srgbClr val="00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428750" lvl="2" eaLnBrk="1" hangingPunct="1">
              <a:buClr>
                <a:srgbClr val="003300"/>
              </a:buClr>
              <a:buFont typeface="Courier New" panose="02070309020205020404" pitchFamily="49" charset="0"/>
              <a:buChar char="o"/>
            </a:pP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fr-BE" altLang="fr-FR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personne de confiance </a:t>
            </a:r>
            <a:r>
              <a:rPr lang="fr-BE" alt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éventuelle doit être </a:t>
            </a:r>
            <a:r>
              <a:rPr lang="fr-BE" altLang="fr-FR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informée</a:t>
            </a:r>
          </a:p>
          <a:p>
            <a:pPr eaLnBrk="1" hangingPunct="1">
              <a:buFontTx/>
              <a:buNone/>
            </a:pPr>
            <a:endParaRPr lang="fr-FR" altLang="fr-F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52A1D85-05EA-4258-A88A-FE9E5391BC03}"/>
              </a:ext>
            </a:extLst>
          </p:cNvPr>
          <p:cNvSpPr/>
          <p:nvPr/>
        </p:nvSpPr>
        <p:spPr>
          <a:xfrm>
            <a:off x="6359352" y="965333"/>
            <a:ext cx="5545495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 des informations dès que ce risque n’existe plus</a:t>
            </a:r>
            <a:endParaRPr lang="fr-BE" sz="1600" dirty="0">
              <a:solidFill>
                <a:srgbClr val="00206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CE2CA6-8D03-4449-89C1-26440B165E82}"/>
              </a:ext>
            </a:extLst>
          </p:cNvPr>
          <p:cNvSpPr/>
          <p:nvPr/>
        </p:nvSpPr>
        <p:spPr>
          <a:xfrm>
            <a:off x="6938670" y="3794609"/>
            <a:ext cx="3807709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fr-FR" sz="16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Motivation écrite dans le dossier du patient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A3EF23-F411-406A-8662-8493F79CB3C9}"/>
              </a:ext>
            </a:extLst>
          </p:cNvPr>
          <p:cNvSpPr/>
          <p:nvPr/>
        </p:nvSpPr>
        <p:spPr>
          <a:xfrm>
            <a:off x="6938670" y="4133163"/>
            <a:ext cx="507987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33, 20° Loi du 22 avril 2019 relative à la qualité de la pratique des soins de santé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AF7399-4777-4B9A-922D-85B6F9380067}"/>
              </a:ext>
            </a:extLst>
          </p:cNvPr>
          <p:cNvSpPr/>
          <p:nvPr/>
        </p:nvSpPr>
        <p:spPr>
          <a:xfrm>
            <a:off x="2085086" y="6103454"/>
            <a:ext cx="696324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Clr>
                <a:srgbClr val="008000"/>
              </a:buClr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Conformité avec l’article 23 du Règlement général sur la protection des données</a:t>
            </a:r>
            <a:endParaRPr lang="fr-BE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64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E91A950-50E9-4579-A7BA-47CDAF434674}"/>
              </a:ext>
            </a:extLst>
          </p:cNvPr>
          <p:cNvSpPr txBox="1"/>
          <p:nvPr/>
        </p:nvSpPr>
        <p:spPr>
          <a:xfrm>
            <a:off x="205855" y="260649"/>
            <a:ext cx="10158311" cy="64524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  <p:sp>
        <p:nvSpPr>
          <p:cNvPr id="90113" name="Espace réservé du contenu 2"/>
          <p:cNvSpPr>
            <a:spLocks noGrp="1"/>
          </p:cNvSpPr>
          <p:nvPr>
            <p:ph sz="quarter" idx="4294967295"/>
            <p:custDataLst>
              <p:tags r:id="rId1"/>
            </p:custDataLst>
          </p:nvPr>
        </p:nvSpPr>
        <p:spPr>
          <a:xfrm>
            <a:off x="1847528" y="130324"/>
            <a:ext cx="8618512" cy="6597352"/>
          </a:xfrm>
        </p:spPr>
        <p:txBody>
          <a:bodyPr/>
          <a:lstStyle/>
          <a:p>
            <a:pPr marL="273050" indent="-273050">
              <a:buNone/>
            </a:pPr>
            <a:endParaRPr lang="fr-BE" sz="1100" dirty="0"/>
          </a:p>
          <a:p>
            <a:pPr marL="0" indent="0">
              <a:buNone/>
            </a:pPr>
            <a:endParaRPr lang="fr-BE" sz="800" dirty="0"/>
          </a:p>
          <a:p>
            <a:pPr marL="273050" indent="-273050"/>
            <a:endParaRPr lang="fr-BE" sz="2800" dirty="0"/>
          </a:p>
          <a:p>
            <a:pPr marL="0" indent="0">
              <a:buNone/>
            </a:pPr>
            <a:r>
              <a:rPr lang="fr-FR" sz="2000" b="1" i="1" dirty="0"/>
              <a:t>Art. 23 du RGPD. - Limites</a:t>
            </a:r>
            <a:r>
              <a:rPr lang="fr-FR" sz="2000" dirty="0"/>
              <a:t> </a:t>
            </a:r>
            <a:endParaRPr lang="fr-BE" sz="2000" dirty="0">
              <a:cs typeface="Times New Roman" pitchFamily="18" charset="0"/>
            </a:endParaRPr>
          </a:p>
          <a:p>
            <a:pPr marL="0" indent="0">
              <a:buNone/>
            </a:pPr>
            <a:endParaRPr lang="fr-BE" sz="2800" dirty="0"/>
          </a:p>
          <a:p>
            <a:pPr marL="0" indent="0">
              <a:buNone/>
            </a:pPr>
            <a:endParaRPr lang="fr-BE" sz="2800" dirty="0"/>
          </a:p>
          <a:p>
            <a:pPr marL="273050" indent="-273050"/>
            <a:endParaRPr lang="fr-BE" sz="800" dirty="0"/>
          </a:p>
          <a:p>
            <a:pPr marL="365125" lvl="1" indent="0">
              <a:buNone/>
            </a:pPr>
            <a:endParaRPr lang="fr-BE" sz="2400" dirty="0"/>
          </a:p>
          <a:p>
            <a:pPr marL="365125" lvl="1" indent="0">
              <a:buNone/>
            </a:pPr>
            <a:endParaRPr lang="fr-BE" sz="2400" dirty="0"/>
          </a:p>
          <a:p>
            <a:pPr marL="765175" lvl="2" indent="0"/>
            <a:endParaRPr lang="fr-BE" sz="800" dirty="0"/>
          </a:p>
          <a:p>
            <a:pPr marL="1222375" lvl="3" indent="0">
              <a:buNone/>
            </a:pPr>
            <a:endParaRPr lang="fr-BE" dirty="0"/>
          </a:p>
          <a:p>
            <a:pPr marL="1222375" lvl="3" indent="0"/>
            <a:endParaRPr lang="fr-BE" sz="2400" dirty="0"/>
          </a:p>
          <a:p>
            <a:pPr marL="765175" lvl="2" indent="0">
              <a:buNone/>
            </a:pPr>
            <a:endParaRPr lang="fr-BE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E1338E-FB1E-4185-8C79-3D990AF91946}"/>
              </a:ext>
            </a:extLst>
          </p:cNvPr>
          <p:cNvSpPr txBox="1">
            <a:spLocks/>
          </p:cNvSpPr>
          <p:nvPr/>
        </p:nvSpPr>
        <p:spPr>
          <a:xfrm>
            <a:off x="1725960" y="6525344"/>
            <a:ext cx="8740080" cy="1752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r" eaLnBrk="1" hangingPunct="1">
              <a:lnSpc>
                <a:spcPct val="80000"/>
              </a:lnSpc>
              <a:buNone/>
            </a:pPr>
            <a:r>
              <a:rPr lang="fr-BE" sz="1200" kern="0" dirty="0">
                <a:solidFill>
                  <a:schemeClr val="accent2">
                    <a:lumMod val="75000"/>
                  </a:schemeClr>
                </a:solidFill>
              </a:rPr>
              <a:t>*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D726668B-A47E-45CA-B1E4-34A0CDE3D5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330" y="368824"/>
            <a:ext cx="9763222" cy="6234551"/>
          </a:xfrm>
          <a:prstGeom prst="rect">
            <a:avLst/>
          </a:prstGeom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C52C906A-594C-4C2C-BB21-15BF02B47D18}"/>
              </a:ext>
            </a:extLst>
          </p:cNvPr>
          <p:cNvCxnSpPr>
            <a:cxnSpLocks/>
          </p:cNvCxnSpPr>
          <p:nvPr/>
        </p:nvCxnSpPr>
        <p:spPr>
          <a:xfrm>
            <a:off x="5015880" y="980728"/>
            <a:ext cx="3960440" cy="0"/>
          </a:xfrm>
          <a:prstGeom prst="line">
            <a:avLst/>
          </a:prstGeom>
          <a:ln w="285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02E14033-1988-4417-BBD8-E022919D5C87}"/>
              </a:ext>
            </a:extLst>
          </p:cNvPr>
          <p:cNvCxnSpPr>
            <a:cxnSpLocks/>
          </p:cNvCxnSpPr>
          <p:nvPr/>
        </p:nvCxnSpPr>
        <p:spPr>
          <a:xfrm>
            <a:off x="5375920" y="1700808"/>
            <a:ext cx="3096344" cy="0"/>
          </a:xfrm>
          <a:prstGeom prst="line">
            <a:avLst/>
          </a:prstGeom>
          <a:ln w="285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CE35FA00-6B85-46DB-B5E4-C4E4E0D3083A}"/>
              </a:ext>
            </a:extLst>
          </p:cNvPr>
          <p:cNvCxnSpPr>
            <a:cxnSpLocks/>
          </p:cNvCxnSpPr>
          <p:nvPr/>
        </p:nvCxnSpPr>
        <p:spPr>
          <a:xfrm>
            <a:off x="983432" y="692696"/>
            <a:ext cx="4032448" cy="0"/>
          </a:xfrm>
          <a:prstGeom prst="line">
            <a:avLst/>
          </a:prstGeom>
          <a:ln w="285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8F2BD0FA-596B-47B4-BDCA-D6071684F3E8}"/>
              </a:ext>
            </a:extLst>
          </p:cNvPr>
          <p:cNvCxnSpPr>
            <a:cxnSpLocks/>
          </p:cNvCxnSpPr>
          <p:nvPr/>
        </p:nvCxnSpPr>
        <p:spPr>
          <a:xfrm>
            <a:off x="911424" y="6237312"/>
            <a:ext cx="5760640" cy="0"/>
          </a:xfrm>
          <a:prstGeom prst="line">
            <a:avLst/>
          </a:prstGeom>
          <a:ln w="285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10485734" y="138117"/>
            <a:ext cx="1500411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Article 23 RGPD</a:t>
            </a:r>
          </a:p>
        </p:txBody>
      </p:sp>
    </p:spTree>
    <p:extLst>
      <p:ext uri="{BB962C8B-B14F-4D97-AF65-F5344CB8AC3E}">
        <p14:creationId xmlns:p14="http://schemas.microsoft.com/office/powerpoint/2010/main" val="2259520492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Élémentaire">
  <a:themeElements>
    <a:clrScheme name="Personnalisé 3">
      <a:dk1>
        <a:srgbClr val="1A4171"/>
      </a:dk1>
      <a:lt1>
        <a:srgbClr val="1A4171"/>
      </a:lt1>
      <a:dk2>
        <a:srgbClr val="C6E7FC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F32415EA455643A2212EE75F4B781E" ma:contentTypeVersion="3" ma:contentTypeDescription="Crée un document." ma:contentTypeScope="" ma:versionID="93a6d413975b1099b444a330e86b17f0">
  <xsd:schema xmlns:xsd="http://www.w3.org/2001/XMLSchema" xmlns:xs="http://www.w3.org/2001/XMLSchema" xmlns:p="http://schemas.microsoft.com/office/2006/metadata/properties" xmlns:ns2="d34997a1-e4c0-4696-abfe-c5d8e8a677ae" targetNamespace="http://schemas.microsoft.com/office/2006/metadata/properties" ma:root="true" ma:fieldsID="21399a5d895d6c348af12f68fed1406a" ns2:_="">
    <xsd:import namespace="d34997a1-e4c0-4696-abfe-c5d8e8a677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4997a1-e4c0-4696-abfe-c5d8e8a677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4932AC-1459-4239-BA96-A1F305A8F2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4997a1-e4c0-4696-abfe-c5d8e8a677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C8758B-80D8-4BF2-8064-56FFFABE33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76EF65-8BE0-4A79-917C-59E4CD7CB2A1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d34997a1-e4c0-4696-abfe-c5d8e8a677ae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4013</Words>
  <Application>Microsoft Office PowerPoint</Application>
  <PresentationFormat>Grand écran</PresentationFormat>
  <Paragraphs>766</Paragraphs>
  <Slides>35</Slides>
  <Notes>24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42" baseType="lpstr">
      <vt:lpstr>Arial</vt:lpstr>
      <vt:lpstr>Arial Narrow</vt:lpstr>
      <vt:lpstr>Calibri</vt:lpstr>
      <vt:lpstr>Courier New</vt:lpstr>
      <vt:lpstr>Times New Roman</vt:lpstr>
      <vt:lpstr>Wingdings</vt:lpstr>
      <vt:lpstr>Élémentaire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Université catholique de Louvain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SIWS</dc:creator>
  <cp:lastModifiedBy>Absym André</cp:lastModifiedBy>
  <cp:revision>4326</cp:revision>
  <cp:lastPrinted>2022-03-01T12:29:07Z</cp:lastPrinted>
  <dcterms:created xsi:type="dcterms:W3CDTF">2013-11-23T16:30:35Z</dcterms:created>
  <dcterms:modified xsi:type="dcterms:W3CDTF">2022-11-26T04:44:10Z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0x010100D6F32415EA455643A2212EE75F4B781E</vt:lpwstr>
  </property>
</Properties>
</file>