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sldIdLst>
    <p:sldId id="256" r:id="rId2"/>
    <p:sldId id="275" r:id="rId3"/>
    <p:sldId id="320" r:id="rId4"/>
    <p:sldId id="257" r:id="rId5"/>
    <p:sldId id="317" r:id="rId6"/>
    <p:sldId id="349" r:id="rId7"/>
    <p:sldId id="322" r:id="rId8"/>
    <p:sldId id="314" r:id="rId9"/>
    <p:sldId id="323" r:id="rId10"/>
    <p:sldId id="324" r:id="rId11"/>
    <p:sldId id="325" r:id="rId12"/>
    <p:sldId id="326" r:id="rId13"/>
    <p:sldId id="327" r:id="rId14"/>
    <p:sldId id="328" r:id="rId15"/>
    <p:sldId id="329" r:id="rId16"/>
    <p:sldId id="330" r:id="rId17"/>
    <p:sldId id="332" r:id="rId18"/>
    <p:sldId id="333" r:id="rId19"/>
    <p:sldId id="334" r:id="rId20"/>
    <p:sldId id="335" r:id="rId21"/>
    <p:sldId id="336" r:id="rId22"/>
    <p:sldId id="337" r:id="rId23"/>
    <p:sldId id="338" r:id="rId24"/>
    <p:sldId id="339" r:id="rId25"/>
    <p:sldId id="340" r:id="rId26"/>
    <p:sldId id="341" r:id="rId27"/>
    <p:sldId id="342" r:id="rId28"/>
    <p:sldId id="343" r:id="rId29"/>
    <p:sldId id="344" r:id="rId30"/>
    <p:sldId id="345" r:id="rId31"/>
    <p:sldId id="346" r:id="rId32"/>
    <p:sldId id="347" r:id="rId33"/>
    <p:sldId id="348" r:id="rId34"/>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5" autoAdjust="0"/>
  </p:normalViewPr>
  <p:slideViewPr>
    <p:cSldViewPr>
      <p:cViewPr varScale="1">
        <p:scale>
          <a:sx n="78" d="100"/>
          <a:sy n="78" d="100"/>
        </p:scale>
        <p:origin x="850" y="62"/>
      </p:cViewPr>
      <p:guideLst>
        <p:guide orient="horz" pos="2160"/>
        <p:guide pos="3840"/>
      </p:guideLst>
    </p:cSldViewPr>
  </p:slideViewPr>
  <p:outlineViewPr>
    <p:cViewPr>
      <p:scale>
        <a:sx n="33" d="100"/>
        <a:sy n="33" d="100"/>
      </p:scale>
      <p:origin x="0" y="321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92"/>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49688" y="0"/>
            <a:ext cx="2946400" cy="496492"/>
          </a:xfrm>
          <a:prstGeom prst="rect">
            <a:avLst/>
          </a:prstGeom>
        </p:spPr>
        <p:txBody>
          <a:bodyPr vert="horz" lIns="91440" tIns="45720" rIns="91440" bIns="45720" rtlCol="0"/>
          <a:lstStyle>
            <a:lvl1pPr algn="r">
              <a:defRPr sz="1200"/>
            </a:lvl1pPr>
          </a:lstStyle>
          <a:p>
            <a:fld id="{BA10DAA0-3F39-4F17-B50E-35398F3CA462}" type="datetimeFigureOut">
              <a:rPr lang="fr-BE" smtClean="0"/>
              <a:t>25-11-22</a:t>
            </a:fld>
            <a:endParaRPr lang="fr-BE"/>
          </a:p>
        </p:txBody>
      </p:sp>
      <p:sp>
        <p:nvSpPr>
          <p:cNvPr id="4" name="Espace réservé de l'image des diapositives 3"/>
          <p:cNvSpPr>
            <a:spLocks noGrp="1" noRot="1" noChangeAspect="1"/>
          </p:cNvSpPr>
          <p:nvPr>
            <p:ph type="sldImg" idx="2"/>
          </p:nvPr>
        </p:nvSpPr>
        <p:spPr>
          <a:xfrm>
            <a:off x="88900" y="744538"/>
            <a:ext cx="6619875" cy="372427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79450" y="4715867"/>
            <a:ext cx="5438775" cy="446842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30137"/>
            <a:ext cx="2946400" cy="496491"/>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49688" y="9430137"/>
            <a:ext cx="2946400" cy="496491"/>
          </a:xfrm>
          <a:prstGeom prst="rect">
            <a:avLst/>
          </a:prstGeom>
        </p:spPr>
        <p:txBody>
          <a:bodyPr vert="horz" lIns="91440" tIns="45720" rIns="91440" bIns="45720" rtlCol="0" anchor="b"/>
          <a:lstStyle>
            <a:lvl1pPr algn="r">
              <a:defRPr sz="1200"/>
            </a:lvl1pPr>
          </a:lstStyle>
          <a:p>
            <a:fld id="{87D08D3D-2241-4FF0-9553-3A620CC9FFCF}" type="slidenum">
              <a:rPr lang="fr-BE" smtClean="0"/>
              <a:t>‹N°›</a:t>
            </a:fld>
            <a:endParaRPr lang="fr-BE"/>
          </a:p>
        </p:txBody>
      </p:sp>
    </p:spTree>
    <p:extLst>
      <p:ext uri="{BB962C8B-B14F-4D97-AF65-F5344CB8AC3E}">
        <p14:creationId xmlns:p14="http://schemas.microsoft.com/office/powerpoint/2010/main" val="1252076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9"/>
            <a:ext cx="10363200" cy="1470025"/>
          </a:xfrm>
        </p:spPr>
        <p:txBody>
          <a:bodyPr/>
          <a:lstStyle/>
          <a:p>
            <a:r>
              <a:rPr lang="fr-FR"/>
              <a:t>Modifiez le style du titre</a:t>
            </a:r>
            <a:endParaRPr lang="fr-BE"/>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BE"/>
          </a:p>
        </p:txBody>
      </p:sp>
      <p:sp>
        <p:nvSpPr>
          <p:cNvPr id="4" name="Espace réservé de la date 3"/>
          <p:cNvSpPr>
            <a:spLocks noGrp="1"/>
          </p:cNvSpPr>
          <p:nvPr>
            <p:ph type="dt" sz="half" idx="10"/>
          </p:nvPr>
        </p:nvSpPr>
        <p:spPr/>
        <p:txBody>
          <a:bodyPr/>
          <a:lstStyle/>
          <a:p>
            <a:fld id="{C50A4724-E939-435D-B8AE-9D1A77E30F40}" type="datetime4">
              <a:rPr lang="fr-BE" smtClean="0"/>
              <a:t>25 novembre 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1461684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E94A65A3-04EF-4176-9115-F7DCB404959A}" type="datetime4">
              <a:rPr lang="fr-BE" smtClean="0"/>
              <a:t>25 novembre 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183618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2"/>
            <a:ext cx="2743200" cy="5851525"/>
          </a:xfrm>
        </p:spPr>
        <p:txBody>
          <a:bodyPr vert="eaVert"/>
          <a:lstStyle/>
          <a:p>
            <a:r>
              <a:rPr lang="fr-FR"/>
              <a:t>Modifiez le style du titre</a:t>
            </a:r>
            <a:endParaRPr lang="fr-BE"/>
          </a:p>
        </p:txBody>
      </p:sp>
      <p:sp>
        <p:nvSpPr>
          <p:cNvPr id="3" name="Espace réservé du texte vertical 2"/>
          <p:cNvSpPr>
            <a:spLocks noGrp="1"/>
          </p:cNvSpPr>
          <p:nvPr>
            <p:ph type="body" orient="vert" idx="1"/>
          </p:nvPr>
        </p:nvSpPr>
        <p:spPr>
          <a:xfrm>
            <a:off x="609600" y="274642"/>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421BEB30-9083-4AC2-8A68-33037C6BB4EC}" type="datetime4">
              <a:rPr lang="fr-BE" smtClean="0"/>
              <a:t>25 novembre 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414808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B2E2FACD-6C08-4E13-9D30-4595F3A00204}" type="datetime4">
              <a:rPr lang="fr-BE" smtClean="0"/>
              <a:t>25 novembre 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383864D1-C825-4C25-AC2E-6FBB0DEB2338}" type="slidenum">
              <a:rPr lang="fr-BE" smtClean="0"/>
              <a:t>‹N°›</a:t>
            </a:fld>
            <a:endParaRPr lang="fr-BE"/>
          </a:p>
        </p:txBody>
      </p:sp>
      <p:cxnSp>
        <p:nvCxnSpPr>
          <p:cNvPr id="8" name="Connecteur droit 7">
            <a:extLst>
              <a:ext uri="{FF2B5EF4-FFF2-40B4-BE49-F238E27FC236}">
                <a16:creationId xmlns:a16="http://schemas.microsoft.com/office/drawing/2014/main" id="{6B1EFEBA-6933-650D-599F-950679E2ADFC}"/>
              </a:ext>
            </a:extLst>
          </p:cNvPr>
          <p:cNvCxnSpPr/>
          <p:nvPr userDrawn="1"/>
        </p:nvCxnSpPr>
        <p:spPr>
          <a:xfrm>
            <a:off x="0" y="1417638"/>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219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endParaRPr lang="fr-BE"/>
          </a:p>
        </p:txBody>
      </p:sp>
      <p:sp>
        <p:nvSpPr>
          <p:cNvPr id="3" name="Espace réservé du texte 2"/>
          <p:cNvSpPr>
            <a:spLocks noGrp="1"/>
          </p:cNvSpPr>
          <p:nvPr>
            <p:ph type="body" idx="1"/>
          </p:nvPr>
        </p:nvSpPr>
        <p:spPr>
          <a:xfrm>
            <a:off x="963084" y="2906717"/>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981E926-1AB3-42CD-A958-F70C9F798E78}" type="datetime4">
              <a:rPr lang="fr-BE" smtClean="0"/>
              <a:t>25 novembre 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176120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sz="half" idx="1"/>
          </p:nvPr>
        </p:nvSpPr>
        <p:spPr>
          <a:xfrm>
            <a:off x="609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6197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3F72CD19-43D7-4DDC-80EF-CAF57672C4FF}" type="datetime4">
              <a:rPr lang="fr-BE" smtClean="0"/>
              <a:t>25 novembre 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142070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BE"/>
          </a:p>
        </p:txBody>
      </p:sp>
      <p:sp>
        <p:nvSpPr>
          <p:cNvPr id="3" name="Espace réservé du texte 2"/>
          <p:cNvSpPr>
            <a:spLocks noGrp="1"/>
          </p:cNvSpPr>
          <p:nvPr>
            <p:ph type="body" idx="1"/>
          </p:nvPr>
        </p:nvSpPr>
        <p:spPr>
          <a:xfrm>
            <a:off x="609604"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4"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7067D725-F04F-48AF-9620-C78B9201A54F}" type="datetime4">
              <a:rPr lang="fr-BE" smtClean="0"/>
              <a:t>25 novembre 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424899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e la date 2"/>
          <p:cNvSpPr>
            <a:spLocks noGrp="1"/>
          </p:cNvSpPr>
          <p:nvPr>
            <p:ph type="dt" sz="half" idx="10"/>
          </p:nvPr>
        </p:nvSpPr>
        <p:spPr/>
        <p:txBody>
          <a:bodyPr/>
          <a:lstStyle/>
          <a:p>
            <a:fld id="{CAC91D9E-A4EA-4584-B081-FDCDC3EB5E42}" type="datetime4">
              <a:rPr lang="fr-BE" smtClean="0"/>
              <a:t>25 novembre 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2921919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88AF78C-4DA8-4C22-AFD8-B3ACFAA63125}" type="datetime4">
              <a:rPr lang="fr-BE" smtClean="0"/>
              <a:t>25 novembre 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3462294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6" y="273050"/>
            <a:ext cx="4011084" cy="1162050"/>
          </a:xfrm>
        </p:spPr>
        <p:txBody>
          <a:bodyPr anchor="b"/>
          <a:lstStyle>
            <a:lvl1pPr algn="l">
              <a:defRPr sz="2000" b="1"/>
            </a:lvl1pPr>
          </a:lstStyle>
          <a:p>
            <a:r>
              <a:rPr lang="fr-FR"/>
              <a:t>Modifiez le style du titre</a:t>
            </a:r>
            <a:endParaRPr lang="fr-BE"/>
          </a:p>
        </p:txBody>
      </p:sp>
      <p:sp>
        <p:nvSpPr>
          <p:cNvPr id="3" name="Espace réservé du contenu 2"/>
          <p:cNvSpPr>
            <a:spLocks noGrp="1"/>
          </p:cNvSpPr>
          <p:nvPr>
            <p:ph idx="1"/>
          </p:nvPr>
        </p:nvSpPr>
        <p:spPr>
          <a:xfrm>
            <a:off x="4766738" y="273054"/>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609606"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CB7036A-CDD3-4048-AAB8-8230E8249ACA}" type="datetime4">
              <a:rPr lang="fr-BE" smtClean="0"/>
              <a:t>25 novembre 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1672365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1"/>
            <a:ext cx="7315200" cy="566738"/>
          </a:xfrm>
        </p:spPr>
        <p:txBody>
          <a:bodyPr anchor="b"/>
          <a:lstStyle>
            <a:lvl1pPr algn="l">
              <a:defRPr sz="2000" b="1"/>
            </a:lvl1pPr>
          </a:lstStyle>
          <a:p>
            <a:r>
              <a:rPr lang="fr-FR"/>
              <a:t>Modifiez le style du titre</a:t>
            </a:r>
            <a:endParaRPr lang="fr-BE"/>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9573A4A-F70B-4E22-BAFD-270F379FE208}" type="datetime4">
              <a:rPr lang="fr-BE" smtClean="0"/>
              <a:t>25 novembre 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383864D1-C825-4C25-AC2E-6FBB0DEB2338}" type="slidenum">
              <a:rPr lang="fr-BE" smtClean="0"/>
              <a:t>‹N°›</a:t>
            </a:fld>
            <a:endParaRPr lang="fr-BE"/>
          </a:p>
        </p:txBody>
      </p:sp>
    </p:spTree>
    <p:extLst>
      <p:ext uri="{BB962C8B-B14F-4D97-AF65-F5344CB8AC3E}">
        <p14:creationId xmlns:p14="http://schemas.microsoft.com/office/powerpoint/2010/main" val="1713907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609600" y="6356354"/>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D278E-4773-4584-AC1F-348111EEC042}" type="datetime4">
              <a:rPr lang="fr-BE" smtClean="0"/>
              <a:t>25 novembre 2022</a:t>
            </a:fld>
            <a:endParaRPr lang="fr-BE"/>
          </a:p>
        </p:txBody>
      </p:sp>
      <p:sp>
        <p:nvSpPr>
          <p:cNvPr id="5" name="Espace réservé du pied de page 4"/>
          <p:cNvSpPr>
            <a:spLocks noGrp="1"/>
          </p:cNvSpPr>
          <p:nvPr>
            <p:ph type="ftr" sz="quarter" idx="3"/>
          </p:nvPr>
        </p:nvSpPr>
        <p:spPr>
          <a:xfrm>
            <a:off x="4165600" y="6356354"/>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737600" y="6356354"/>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864D1-C825-4C25-AC2E-6FBB0DEB2338}" type="slidenum">
              <a:rPr lang="fr-BE" smtClean="0"/>
              <a:t>‹N°›</a:t>
            </a:fld>
            <a:endParaRPr lang="fr-BE"/>
          </a:p>
        </p:txBody>
      </p:sp>
    </p:spTree>
    <p:extLst>
      <p:ext uri="{BB962C8B-B14F-4D97-AF65-F5344CB8AC3E}">
        <p14:creationId xmlns:p14="http://schemas.microsoft.com/office/powerpoint/2010/main" val="3859850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620688"/>
            <a:ext cx="12192000" cy="1944216"/>
          </a:xfrm>
          <a:solidFill>
            <a:schemeClr val="tx2">
              <a:lumMod val="60000"/>
              <a:lumOff val="4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a:normAutofit/>
          </a:bodyPr>
          <a:lstStyle/>
          <a:p>
            <a:r>
              <a:rPr lang="fr-BE" sz="4000" b="1" cap="small" dirty="0">
                <a:ln>
                  <a:solidFill>
                    <a:schemeClr val="bg1"/>
                  </a:solidFill>
                </a:ln>
                <a:solidFill>
                  <a:schemeClr val="bg1"/>
                </a:solidFill>
              </a:rPr>
              <a:t>Où s’arrêtent les droits du patient et où commencent les droits du médecin ?</a:t>
            </a:r>
          </a:p>
        </p:txBody>
      </p:sp>
      <p:sp>
        <p:nvSpPr>
          <p:cNvPr id="3" name="Sous-titre 2"/>
          <p:cNvSpPr>
            <a:spLocks noGrp="1"/>
          </p:cNvSpPr>
          <p:nvPr>
            <p:ph type="subTitle" idx="1"/>
          </p:nvPr>
        </p:nvSpPr>
        <p:spPr>
          <a:xfrm>
            <a:off x="2863552" y="2780929"/>
            <a:ext cx="6400800" cy="2880319"/>
          </a:xfrm>
        </p:spPr>
        <p:txBody>
          <a:bodyPr>
            <a:normAutofit/>
          </a:bodyPr>
          <a:lstStyle/>
          <a:p>
            <a:r>
              <a:rPr lang="fr-BE" b="1" dirty="0">
                <a:solidFill>
                  <a:schemeClr val="tx1"/>
                </a:solidFill>
              </a:rPr>
              <a:t>26 novembre 2022</a:t>
            </a:r>
          </a:p>
          <a:p>
            <a:endParaRPr lang="fr-BE" b="1" dirty="0">
              <a:solidFill>
                <a:schemeClr val="tx1"/>
              </a:solidFill>
            </a:endParaRPr>
          </a:p>
          <a:p>
            <a:r>
              <a:rPr lang="fr-BE" b="1" dirty="0">
                <a:solidFill>
                  <a:schemeClr val="tx1"/>
                </a:solidFill>
              </a:rPr>
              <a:t>Contexte général des droits des médecins</a:t>
            </a:r>
          </a:p>
          <a:p>
            <a:r>
              <a:rPr lang="fr-BE" b="1" dirty="0">
                <a:solidFill>
                  <a:schemeClr val="tx1"/>
                </a:solidFill>
              </a:rPr>
              <a:t> et des droits du patient</a:t>
            </a:r>
          </a:p>
          <a:p>
            <a:endParaRPr lang="fr-BE" dirty="0"/>
          </a:p>
          <a:p>
            <a:endParaRPr lang="fr-BE" dirty="0"/>
          </a:p>
        </p:txBody>
      </p:sp>
      <p:sp>
        <p:nvSpPr>
          <p:cNvPr id="4" name="Sous-titre 2">
            <a:extLst>
              <a:ext uri="{FF2B5EF4-FFF2-40B4-BE49-F238E27FC236}">
                <a16:creationId xmlns:a16="http://schemas.microsoft.com/office/drawing/2014/main" id="{AEF895EA-FD47-D067-6FAD-5AE696F78B5A}"/>
              </a:ext>
            </a:extLst>
          </p:cNvPr>
          <p:cNvSpPr txBox="1">
            <a:spLocks/>
          </p:cNvSpPr>
          <p:nvPr/>
        </p:nvSpPr>
        <p:spPr>
          <a:xfrm>
            <a:off x="5591944" y="5754807"/>
            <a:ext cx="6400800" cy="69852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spcBef>
                <a:spcPts val="0"/>
              </a:spcBef>
            </a:pPr>
            <a:r>
              <a:rPr lang="fr-BE" sz="1800" dirty="0">
                <a:solidFill>
                  <a:schemeClr val="tx1"/>
                </a:solidFill>
              </a:rPr>
              <a:t>Eric THIRY</a:t>
            </a:r>
          </a:p>
          <a:p>
            <a:pPr algn="r">
              <a:spcBef>
                <a:spcPts val="0"/>
              </a:spcBef>
            </a:pPr>
            <a:r>
              <a:rPr lang="fr-BE" sz="1800" dirty="0">
                <a:solidFill>
                  <a:schemeClr val="tx1"/>
                </a:solidFill>
              </a:rPr>
              <a:t>Avocat au barreau de Bruxelles</a:t>
            </a:r>
          </a:p>
        </p:txBody>
      </p:sp>
    </p:spTree>
    <p:extLst>
      <p:ext uri="{BB962C8B-B14F-4D97-AF65-F5344CB8AC3E}">
        <p14:creationId xmlns:p14="http://schemas.microsoft.com/office/powerpoint/2010/main" val="3665253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10</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730420"/>
            <a:ext cx="11521280" cy="4093428"/>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Formes de l’information :</a:t>
            </a:r>
          </a:p>
          <a:p>
            <a:pPr>
              <a:spcBef>
                <a:spcPts val="600"/>
              </a:spcBef>
            </a:pPr>
            <a:endParaRPr lang="fr-BE" sz="3000" b="1" dirty="0"/>
          </a:p>
          <a:p>
            <a:pPr marL="800100" lvl="1" indent="-342900" algn="just">
              <a:spcBef>
                <a:spcPts val="600"/>
              </a:spcBef>
              <a:buFont typeface="Arial" panose="020B0604020202020204" pitchFamily="34" charset="0"/>
              <a:buChar char="•"/>
            </a:pPr>
            <a:r>
              <a:rPr lang="fr-BE" sz="3000" b="1" dirty="0"/>
              <a:t>La forme doit être simple,</a:t>
            </a:r>
          </a:p>
          <a:p>
            <a:pPr marL="800100" lvl="1" indent="-342900" algn="just">
              <a:spcBef>
                <a:spcPts val="600"/>
              </a:spcBef>
              <a:buFont typeface="Arial" panose="020B0604020202020204" pitchFamily="34" charset="0"/>
              <a:buChar char="•"/>
            </a:pPr>
            <a:r>
              <a:rPr lang="fr-BE" sz="3000" b="1" dirty="0"/>
              <a:t>Dans une langue claire : adapter l’information aux capacités de compréhension du patient</a:t>
            </a:r>
          </a:p>
          <a:p>
            <a:pPr marL="800100" lvl="1" indent="-342900" algn="just">
              <a:spcBef>
                <a:spcPts val="600"/>
              </a:spcBef>
              <a:buFont typeface="Arial" panose="020B0604020202020204" pitchFamily="34" charset="0"/>
              <a:buChar char="•"/>
            </a:pPr>
            <a:r>
              <a:rPr lang="fr-BE" sz="3000" b="1" dirty="0"/>
              <a:t>A la demande du patient, les informations peuvent être confirmées par écrit</a:t>
            </a:r>
          </a:p>
          <a:p>
            <a:endParaRPr lang="fr-BE" sz="3000" b="1" dirty="0"/>
          </a:p>
        </p:txBody>
      </p:sp>
      <p:sp>
        <p:nvSpPr>
          <p:cNvPr id="7" name="Titre 1">
            <a:extLst>
              <a:ext uri="{FF2B5EF4-FFF2-40B4-BE49-F238E27FC236}">
                <a16:creationId xmlns:a16="http://schemas.microsoft.com/office/drawing/2014/main" id="{16A9899E-BEBA-F4F2-7895-716BC5EE3EDC}"/>
              </a:ext>
            </a:extLst>
          </p:cNvPr>
          <p:cNvSpPr>
            <a:spLocks noGrp="1"/>
          </p:cNvSpPr>
          <p:nvPr>
            <p:ph type="title"/>
          </p:nvPr>
        </p:nvSpPr>
        <p:spPr>
          <a:xfrm>
            <a:off x="1981200" y="269776"/>
            <a:ext cx="8229600" cy="114300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1563786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11</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628801"/>
            <a:ext cx="11521280" cy="3939540"/>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Le contenu de l’information :</a:t>
            </a:r>
          </a:p>
          <a:p>
            <a:pPr lvl="1">
              <a:spcBef>
                <a:spcPts val="1200"/>
              </a:spcBef>
              <a:spcAft>
                <a:spcPts val="600"/>
              </a:spcAft>
            </a:pPr>
            <a:r>
              <a:rPr lang="fr-BE" sz="3000" b="1" dirty="0"/>
              <a:t>5 catégories : </a:t>
            </a:r>
          </a:p>
          <a:p>
            <a:pPr marL="800100" lvl="1" indent="-342900">
              <a:spcBef>
                <a:spcPts val="600"/>
              </a:spcBef>
              <a:buFont typeface="Arial" panose="020B0604020202020204" pitchFamily="34" charset="0"/>
              <a:buChar char="•"/>
            </a:pPr>
            <a:r>
              <a:rPr lang="fr-BE" sz="3000" b="1" dirty="0"/>
              <a:t>Le diagnostic,</a:t>
            </a:r>
          </a:p>
          <a:p>
            <a:pPr marL="800100" lvl="1" indent="-342900">
              <a:spcBef>
                <a:spcPts val="600"/>
              </a:spcBef>
              <a:buFont typeface="Arial" panose="020B0604020202020204" pitchFamily="34" charset="0"/>
              <a:buChar char="•"/>
            </a:pPr>
            <a:r>
              <a:rPr lang="fr-BE" sz="3000" b="1" dirty="0"/>
              <a:t>Le traitement envisagé et les autres traitements envisageables,</a:t>
            </a:r>
          </a:p>
          <a:p>
            <a:pPr marL="800100" lvl="1" indent="-342900">
              <a:spcBef>
                <a:spcPts val="600"/>
              </a:spcBef>
              <a:buFont typeface="Arial" panose="020B0604020202020204" pitchFamily="34" charset="0"/>
              <a:buChar char="•"/>
            </a:pPr>
            <a:r>
              <a:rPr lang="fr-BE" sz="3000" b="1" dirty="0"/>
              <a:t>Les risques et le suivi du traitement envisagé,</a:t>
            </a:r>
          </a:p>
          <a:p>
            <a:pPr marL="800100" lvl="1" indent="-342900">
              <a:spcBef>
                <a:spcPts val="600"/>
              </a:spcBef>
              <a:buFont typeface="Arial" panose="020B0604020202020204" pitchFamily="34" charset="0"/>
              <a:buChar char="•"/>
            </a:pPr>
            <a:r>
              <a:rPr lang="fr-BE" sz="3000" b="1" dirty="0"/>
              <a:t>Les risques résultant de l’absence de traitement envisagé,</a:t>
            </a:r>
          </a:p>
          <a:p>
            <a:pPr marL="800100" lvl="1" indent="-342900">
              <a:spcBef>
                <a:spcPts val="600"/>
              </a:spcBef>
              <a:buFont typeface="Arial" panose="020B0604020202020204" pitchFamily="34" charset="0"/>
              <a:buChar char="•"/>
            </a:pPr>
            <a:r>
              <a:rPr lang="fr-BE" sz="3000" b="1" dirty="0"/>
              <a:t>Les répercussions financières du traitement et ses conséquences.</a:t>
            </a:r>
          </a:p>
        </p:txBody>
      </p:sp>
      <p:sp>
        <p:nvSpPr>
          <p:cNvPr id="7" name="Titre 1">
            <a:extLst>
              <a:ext uri="{FF2B5EF4-FFF2-40B4-BE49-F238E27FC236}">
                <a16:creationId xmlns:a16="http://schemas.microsoft.com/office/drawing/2014/main" id="{550B8376-D1DB-2636-AFD6-CD5BF8A3750F}"/>
              </a:ext>
            </a:extLst>
          </p:cNvPr>
          <p:cNvSpPr>
            <a:spLocks noGrp="1"/>
          </p:cNvSpPr>
          <p:nvPr>
            <p:ph type="title"/>
          </p:nvPr>
        </p:nvSpPr>
        <p:spPr>
          <a:xfrm>
            <a:off x="1981200" y="269776"/>
            <a:ext cx="8229600" cy="114300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2649913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12</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12776"/>
            <a:ext cx="11521280" cy="5478423"/>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900" b="1" dirty="0"/>
              <a:t>Les dérogations au principe de l’information :</a:t>
            </a:r>
          </a:p>
          <a:p>
            <a:pPr marL="800100" lvl="1" indent="-342900" algn="just">
              <a:spcBef>
                <a:spcPts val="600"/>
              </a:spcBef>
              <a:buFont typeface="Arial" panose="020B0604020202020204" pitchFamily="34" charset="0"/>
              <a:buChar char="•"/>
            </a:pPr>
            <a:r>
              <a:rPr lang="fr-BE" sz="2900" b="1" dirty="0"/>
              <a:t>L’abstention justifiée par l’intérêt du patient ou par sa volonté,</a:t>
            </a:r>
          </a:p>
          <a:p>
            <a:pPr marL="800100" lvl="1" indent="-342900" algn="just">
              <a:spcBef>
                <a:spcPts val="600"/>
              </a:spcBef>
              <a:buFont typeface="Arial" panose="020B0604020202020204" pitchFamily="34" charset="0"/>
              <a:buChar char="•"/>
            </a:pPr>
            <a:r>
              <a:rPr lang="fr-BE" sz="2900" b="1" dirty="0"/>
              <a:t>Exception thérapeutique : « le praticien peut ne pas divulguer des informations qu’il devrait normalement donner si la communication de celles-ci risque de causer manifestement un préjudice grave à la santé du patient » (article 7, § 4).</a:t>
            </a:r>
          </a:p>
          <a:p>
            <a:pPr marL="800100" lvl="1" indent="-342900" algn="just">
              <a:spcBef>
                <a:spcPts val="600"/>
              </a:spcBef>
              <a:buFont typeface="Arial" panose="020B0604020202020204" pitchFamily="34" charset="0"/>
              <a:buChar char="•"/>
            </a:pPr>
            <a:r>
              <a:rPr lang="fr-BE" sz="2900" b="1" dirty="0"/>
              <a:t>Le patient a « le droit de ne pas savoir ».  Ce droit doit être formulé de manière expresse (article 7, §3)</a:t>
            </a:r>
          </a:p>
          <a:p>
            <a:pPr marL="800100" lvl="1" indent="-342900" algn="just">
              <a:spcBef>
                <a:spcPts val="600"/>
              </a:spcBef>
              <a:buFont typeface="Arial" panose="020B0604020202020204" pitchFamily="34" charset="0"/>
              <a:buChar char="•"/>
            </a:pPr>
            <a:r>
              <a:rPr lang="fr-BE" sz="2900" b="1" dirty="0"/>
              <a:t>Respect de cette liberté du patient sauf si la non communication des informations cause manifestement un grave préjudice à la santé du patient ou de tiers.</a:t>
            </a:r>
          </a:p>
        </p:txBody>
      </p:sp>
      <p:sp>
        <p:nvSpPr>
          <p:cNvPr id="7" name="Titre 1">
            <a:extLst>
              <a:ext uri="{FF2B5EF4-FFF2-40B4-BE49-F238E27FC236}">
                <a16:creationId xmlns:a16="http://schemas.microsoft.com/office/drawing/2014/main" id="{3965D6C8-5C50-B43C-723D-57B92C980902}"/>
              </a:ext>
            </a:extLst>
          </p:cNvPr>
          <p:cNvSpPr>
            <a:spLocks noGrp="1"/>
          </p:cNvSpPr>
          <p:nvPr>
            <p:ph type="title"/>
          </p:nvPr>
        </p:nvSpPr>
        <p:spPr>
          <a:xfrm>
            <a:off x="1981200" y="197768"/>
            <a:ext cx="8229600" cy="114300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591697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13</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47611"/>
            <a:ext cx="11521280" cy="5293757"/>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800" b="1" dirty="0"/>
              <a:t>Droit de consentir librement</a:t>
            </a:r>
          </a:p>
          <a:p>
            <a:pPr marL="800100" lvl="1" indent="-342900" algn="just">
              <a:spcBef>
                <a:spcPts val="600"/>
              </a:spcBef>
              <a:buFont typeface="Arial" panose="020B0604020202020204" pitchFamily="34" charset="0"/>
              <a:buChar char="•"/>
            </a:pPr>
            <a:r>
              <a:rPr lang="fr-BE" sz="2800" b="1" dirty="0"/>
              <a:t>Aucune intervention en matière de santé ne peut être effectuée sur une personne sans son consentement libre et éclairé.</a:t>
            </a:r>
          </a:p>
          <a:p>
            <a:pPr marL="800100" lvl="1" indent="-342900" algn="just">
              <a:spcBef>
                <a:spcPts val="600"/>
              </a:spcBef>
              <a:buFont typeface="Arial" panose="020B0604020202020204" pitchFamily="34" charset="0"/>
              <a:buChar char="•"/>
            </a:pPr>
            <a:r>
              <a:rPr lang="fr-BE" sz="2800" b="1" dirty="0"/>
              <a:t>Droit reconnu et consacré depuis longtemps par la jurisprudence et étudié par une doctrine abondante.</a:t>
            </a:r>
          </a:p>
          <a:p>
            <a:pPr marL="800100" lvl="1" indent="-342900" algn="just">
              <a:spcBef>
                <a:spcPts val="600"/>
              </a:spcBef>
              <a:buFont typeface="Arial" panose="020B0604020202020204" pitchFamily="34" charset="0"/>
              <a:buChar char="•"/>
            </a:pPr>
            <a:r>
              <a:rPr lang="fr-BE" sz="2800" b="1" dirty="0"/>
              <a:t>Rappel : le consentement est une condition de validité du contrat (entre le patient et le professionnel de la santé).</a:t>
            </a:r>
          </a:p>
          <a:p>
            <a:pPr marL="800100" lvl="1" indent="-342900" algn="just">
              <a:spcBef>
                <a:spcPts val="600"/>
              </a:spcBef>
              <a:buFont typeface="Arial" panose="020B0604020202020204" pitchFamily="34" charset="0"/>
              <a:buChar char="•"/>
            </a:pPr>
            <a:r>
              <a:rPr lang="fr-BE" sz="2800" b="1" dirty="0"/>
              <a:t>La personne concernée peut, à tout moment, retirer son consentement.</a:t>
            </a:r>
          </a:p>
          <a:p>
            <a:pPr marL="800100" lvl="1" indent="-342900" algn="just">
              <a:spcBef>
                <a:spcPts val="600"/>
              </a:spcBef>
              <a:buFont typeface="Arial" panose="020B0604020202020204" pitchFamily="34" charset="0"/>
              <a:buChar char="•"/>
            </a:pPr>
            <a:r>
              <a:rPr lang="fr-BE" sz="2800" b="1" dirty="0"/>
              <a:t>Consentement donné expressément.</a:t>
            </a:r>
          </a:p>
          <a:p>
            <a:pPr marL="800100" lvl="1" indent="-342900" algn="just">
              <a:spcBef>
                <a:spcPts val="600"/>
              </a:spcBef>
              <a:buFont typeface="Arial" panose="020B0604020202020204" pitchFamily="34" charset="0"/>
              <a:buChar char="•"/>
            </a:pPr>
            <a:r>
              <a:rPr lang="fr-BE" sz="2800" b="1" dirty="0"/>
              <a:t>Consentement qui peut être déduit du comportement du patient.</a:t>
            </a:r>
          </a:p>
        </p:txBody>
      </p:sp>
      <p:sp>
        <p:nvSpPr>
          <p:cNvPr id="7" name="Titre 1">
            <a:extLst>
              <a:ext uri="{FF2B5EF4-FFF2-40B4-BE49-F238E27FC236}">
                <a16:creationId xmlns:a16="http://schemas.microsoft.com/office/drawing/2014/main" id="{1B767092-8C61-E1DD-FB86-1393BD39EDE7}"/>
              </a:ext>
            </a:extLst>
          </p:cNvPr>
          <p:cNvSpPr>
            <a:spLocks noGrp="1"/>
          </p:cNvSpPr>
          <p:nvPr>
            <p:ph type="title"/>
          </p:nvPr>
        </p:nvSpPr>
        <p:spPr>
          <a:xfrm>
            <a:off x="1981200" y="269776"/>
            <a:ext cx="8229600" cy="114300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38912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14</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2053004"/>
            <a:ext cx="11521280" cy="1631216"/>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Dérogations au principe du consentement :</a:t>
            </a:r>
          </a:p>
          <a:p>
            <a:pPr marL="800100" lvl="1" indent="-342900">
              <a:spcBef>
                <a:spcPts val="600"/>
              </a:spcBef>
              <a:buFont typeface="Arial" panose="020B0604020202020204" pitchFamily="34" charset="0"/>
              <a:buChar char="•"/>
            </a:pPr>
            <a:r>
              <a:rPr lang="fr-BE" sz="3000" b="1" dirty="0"/>
              <a:t>Urgence (article 8, §5)</a:t>
            </a:r>
          </a:p>
          <a:p>
            <a:pPr marL="800100" lvl="1" indent="-342900">
              <a:spcBef>
                <a:spcPts val="600"/>
              </a:spcBef>
              <a:buFont typeface="Arial" panose="020B0604020202020204" pitchFamily="34" charset="0"/>
              <a:buChar char="•"/>
            </a:pPr>
            <a:r>
              <a:rPr lang="fr-BE" sz="3000" b="1" dirty="0"/>
              <a:t>Troubles mentaux (procédure de représentation du patient)</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3137303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15</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12776"/>
            <a:ext cx="11521280" cy="5555367"/>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900" b="1" dirty="0"/>
              <a:t>Le dossier du patient :</a:t>
            </a:r>
          </a:p>
          <a:p>
            <a:pPr marL="800100" lvl="1" indent="-342900" algn="just">
              <a:spcBef>
                <a:spcPts val="600"/>
              </a:spcBef>
              <a:buFont typeface="Arial" panose="020B0604020202020204" pitchFamily="34" charset="0"/>
              <a:buChar char="•"/>
            </a:pPr>
            <a:r>
              <a:rPr lang="fr-BE" sz="2900" b="1" dirty="0"/>
              <a:t>Obligatoire, tenu soigneusement et conservé dans un lieu sûr,</a:t>
            </a:r>
          </a:p>
          <a:p>
            <a:pPr marL="800100" lvl="1" indent="-342900" algn="just">
              <a:spcBef>
                <a:spcPts val="600"/>
              </a:spcBef>
              <a:buFont typeface="Arial" panose="020B0604020202020204" pitchFamily="34" charset="0"/>
              <a:buChar char="•"/>
            </a:pPr>
            <a:r>
              <a:rPr lang="fr-BE" sz="2900" b="1" dirty="0"/>
              <a:t>Consultation du dossier, déjà reconnue par la jurisprudence mais mieux encadrée par la loi et en lien avec la législation relative à la protection de la vie privée.</a:t>
            </a:r>
          </a:p>
          <a:p>
            <a:pPr marL="800100" lvl="1" indent="-342900" algn="just">
              <a:spcBef>
                <a:spcPts val="600"/>
              </a:spcBef>
              <a:buFont typeface="Arial" panose="020B0604020202020204" pitchFamily="34" charset="0"/>
              <a:buChar char="•"/>
            </a:pPr>
            <a:r>
              <a:rPr lang="fr-BE" sz="2900" b="1" dirty="0"/>
              <a:t>Pas de consultation des annotations personnelles du praticien.</a:t>
            </a:r>
          </a:p>
          <a:p>
            <a:pPr marL="800100" lvl="1" indent="-342900" algn="just">
              <a:spcBef>
                <a:spcPts val="600"/>
              </a:spcBef>
              <a:buFont typeface="Arial" panose="020B0604020202020204" pitchFamily="34" charset="0"/>
              <a:buChar char="•"/>
            </a:pPr>
            <a:r>
              <a:rPr lang="fr-BE" sz="2900" b="1" dirty="0"/>
              <a:t>Pas de consultation des données qui concernent les tiers.</a:t>
            </a:r>
          </a:p>
          <a:p>
            <a:pPr marL="800100" lvl="1" indent="-342900" algn="just">
              <a:spcBef>
                <a:spcPts val="600"/>
              </a:spcBef>
              <a:buFont typeface="Arial" panose="020B0604020202020204" pitchFamily="34" charset="0"/>
              <a:buChar char="•"/>
            </a:pPr>
            <a:r>
              <a:rPr lang="fr-BE" sz="2900" b="1" dirty="0"/>
              <a:t>Possibilité pour le patient de se faire assister par une personne de confiance pour la consultation du dossier, refus de communication des donnés si indications claires établissant que le patient subit des pressions.</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1910386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16</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12776"/>
            <a:ext cx="11521280" cy="4985980"/>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400" b="1" dirty="0"/>
              <a:t>Le droit à des prestations de qualité :</a:t>
            </a:r>
          </a:p>
          <a:p>
            <a:pPr marL="800100" lvl="1" indent="-342900" algn="just">
              <a:spcBef>
                <a:spcPts val="600"/>
              </a:spcBef>
              <a:buFont typeface="Arial" panose="020B0604020202020204" pitchFamily="34" charset="0"/>
              <a:buChar char="•"/>
            </a:pPr>
            <a:r>
              <a:rPr lang="fr-BE" sz="2400" b="1" dirty="0"/>
              <a:t>Le patient a droit, de la part du praticien professionnel, à des prestations de qualité répondant à ses besoins.</a:t>
            </a:r>
          </a:p>
          <a:p>
            <a:pPr marL="800100" lvl="1" indent="-342900" algn="just">
              <a:spcBef>
                <a:spcPts val="600"/>
              </a:spcBef>
              <a:buFont typeface="Arial" panose="020B0604020202020204" pitchFamily="34" charset="0"/>
              <a:buChar char="•"/>
            </a:pPr>
            <a:r>
              <a:rPr lang="fr-BE" sz="2400" b="1" dirty="0"/>
              <a:t>Garantir ainsi à chaque patient des soins de santé efficaces, vigilants et de bonne qualité (respect des normes applicables qui découlent de l’état actuel des connaissances scientifiques).</a:t>
            </a:r>
          </a:p>
          <a:p>
            <a:pPr marL="800100" lvl="1" indent="-342900" algn="just">
              <a:spcBef>
                <a:spcPts val="600"/>
              </a:spcBef>
              <a:buFont typeface="Arial" panose="020B0604020202020204" pitchFamily="34" charset="0"/>
              <a:buChar char="•"/>
            </a:pPr>
            <a:r>
              <a:rPr lang="fr-BE" sz="2400" b="1" dirty="0"/>
              <a:t>Standards, EBM, règles adoptées par les associations scientifiques notamment,</a:t>
            </a:r>
          </a:p>
          <a:p>
            <a:pPr marL="800100" lvl="1" indent="-342900" algn="just">
              <a:spcBef>
                <a:spcPts val="600"/>
              </a:spcBef>
              <a:buFont typeface="Arial" panose="020B0604020202020204" pitchFamily="34" charset="0"/>
              <a:buChar char="•"/>
            </a:pPr>
            <a:r>
              <a:rPr lang="fr-BE" sz="2400" b="1" u="sng" dirty="0"/>
              <a:t>Besoins</a:t>
            </a:r>
            <a:r>
              <a:rPr lang="fr-BE" sz="2400" b="1" dirty="0"/>
              <a:t> du patient, mais non </a:t>
            </a:r>
            <a:r>
              <a:rPr lang="fr-BE" sz="2400" b="1" u="sng" dirty="0"/>
              <a:t>exigences</a:t>
            </a:r>
            <a:r>
              <a:rPr lang="fr-BE" sz="2400" b="1" dirty="0"/>
              <a:t> du patient.</a:t>
            </a:r>
          </a:p>
          <a:p>
            <a:pPr marL="800100" lvl="1" indent="-342900" algn="just">
              <a:spcBef>
                <a:spcPts val="600"/>
              </a:spcBef>
              <a:buFont typeface="Arial" panose="020B0604020202020204" pitchFamily="34" charset="0"/>
              <a:buChar char="•"/>
            </a:pPr>
            <a:r>
              <a:rPr lang="fr-BE" sz="2400" b="1" dirty="0"/>
              <a:t>Cette disposition n’implique pas qu’il y ait une modification des règles en matière de responsabilité du prestataire.</a:t>
            </a:r>
          </a:p>
          <a:p>
            <a:pPr marL="800100" lvl="1" indent="-342900" algn="just">
              <a:spcBef>
                <a:spcPts val="600"/>
              </a:spcBef>
              <a:buFont typeface="Arial" panose="020B0604020202020204" pitchFamily="34" charset="0"/>
              <a:buChar char="•"/>
            </a:pPr>
            <a:r>
              <a:rPr lang="fr-BE" sz="2400" b="1" dirty="0"/>
              <a:t>La loi du 22 avril 2019 relative à la qualité de la pratique des soins de santé développe encore les modalités de ce droit.</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1871793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17</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12776"/>
            <a:ext cx="11521280" cy="4555093"/>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Le droit à des prestations de qualité :</a:t>
            </a:r>
          </a:p>
          <a:p>
            <a:pPr marL="800100" lvl="1" indent="-342900" algn="just">
              <a:spcBef>
                <a:spcPts val="600"/>
              </a:spcBef>
              <a:buFont typeface="Arial" panose="020B0604020202020204" pitchFamily="34" charset="0"/>
              <a:buChar char="•"/>
            </a:pPr>
            <a:r>
              <a:rPr lang="fr-BE" sz="3000" b="1" dirty="0"/>
              <a:t>Rappel de Code de déontologie médicale : </a:t>
            </a:r>
          </a:p>
          <a:p>
            <a:pPr lvl="1" algn="just">
              <a:spcBef>
                <a:spcPts val="600"/>
              </a:spcBef>
            </a:pPr>
            <a:endParaRPr lang="fr-BE" sz="3000" b="1" dirty="0"/>
          </a:p>
          <a:p>
            <a:pPr lvl="1" algn="just">
              <a:spcBef>
                <a:spcPts val="600"/>
              </a:spcBef>
            </a:pPr>
            <a:r>
              <a:rPr lang="fr-BE" sz="3000" b="1" dirty="0"/>
              <a:t>« </a:t>
            </a:r>
            <a:r>
              <a:rPr lang="fr-BE" sz="3000" b="1" i="1" dirty="0"/>
              <a:t>Tant pour poser un diagnostic que pour instaurer et poursuivre un traitement, le médecin s’engage à donner aux patients des soins attentifs, consciencieux et conformes aux données actuelles et acquises de la science.</a:t>
            </a:r>
          </a:p>
          <a:p>
            <a:pPr lvl="1" algn="just">
              <a:spcBef>
                <a:spcPts val="600"/>
              </a:spcBef>
            </a:pPr>
            <a:r>
              <a:rPr lang="fr-BE" sz="3000" b="1" i="1" dirty="0"/>
              <a:t>Le patient ne pourra pas faire valoir un droit à un traitement pour lequel il n’existe pas d’indication médicale »</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1668125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18</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263352" y="1644764"/>
            <a:ext cx="11665296" cy="5062924"/>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800" b="1" dirty="0"/>
              <a:t>Le droit au libre choix du praticien et le droit de modifier ce choix :</a:t>
            </a:r>
          </a:p>
          <a:p>
            <a:pPr marL="800100" lvl="1" indent="-342900" algn="just">
              <a:spcBef>
                <a:spcPts val="600"/>
              </a:spcBef>
              <a:buFont typeface="Arial" panose="020B0604020202020204" pitchFamily="34" charset="0"/>
              <a:buChar char="•"/>
            </a:pPr>
            <a:r>
              <a:rPr lang="fr-BE" sz="2800" b="1" dirty="0"/>
              <a:t>L’article 6 de la loi consacre pour le patient le droit au libre choix de praticien professionnel et la possibilité de modifier ce choix.  Le principe a toujours été reconnu par la déontologie et figurait déjà dans la loi depuis 1967.  L’exercice de cette liberté est indispensable pour l’instauration et le maintien de la relation de confiance entre le patient et son praticien.  Cette liberté conditionne donc la qualité des soins.</a:t>
            </a:r>
          </a:p>
          <a:p>
            <a:pPr marL="800100" lvl="1" indent="-342900" algn="just">
              <a:spcBef>
                <a:spcPts val="600"/>
              </a:spcBef>
              <a:buFont typeface="Arial" panose="020B0604020202020204" pitchFamily="34" charset="0"/>
              <a:buChar char="•"/>
            </a:pPr>
            <a:r>
              <a:rPr lang="fr-BE" sz="2800" b="1" dirty="0"/>
              <a:t>Exception au principe du libre choix : législation particulière (médecine du travail, législation relative aux accidents de travail, traitement médical des détenus…)</a:t>
            </a:r>
          </a:p>
          <a:p>
            <a:pPr marL="800100" lvl="1" indent="-342900" algn="just">
              <a:spcBef>
                <a:spcPts val="600"/>
              </a:spcBef>
              <a:buFont typeface="Arial" panose="020B0604020202020204" pitchFamily="34" charset="0"/>
              <a:buChar char="•"/>
            </a:pPr>
            <a:r>
              <a:rPr lang="fr-BE" sz="2800" b="1" dirty="0"/>
              <a:t>Autre exception le cas de l’urgence.</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1456512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19</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84784"/>
            <a:ext cx="11521280" cy="4939814"/>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Le droit à la protection de la vie privée.</a:t>
            </a:r>
          </a:p>
          <a:p>
            <a:pPr marL="800100" lvl="1" indent="-342900" algn="just">
              <a:spcBef>
                <a:spcPts val="600"/>
              </a:spcBef>
              <a:buFont typeface="Arial" panose="020B0604020202020204" pitchFamily="34" charset="0"/>
              <a:buChar char="•"/>
            </a:pPr>
            <a:r>
              <a:rPr lang="fr-BE" sz="3000" b="1" dirty="0"/>
              <a:t>Selon l’article 10 de la loi, le patient a droit à la protection de sa vie privée lors de toute intervention du praticien professionnel, notamment en ce qui concerne les informations liées à sa santé.  Il a droit au respect de son intimité.</a:t>
            </a:r>
          </a:p>
          <a:p>
            <a:pPr marL="800100" lvl="1" indent="-342900" algn="just">
              <a:spcBef>
                <a:spcPts val="600"/>
              </a:spcBef>
              <a:buFont typeface="Arial" panose="020B0604020202020204" pitchFamily="34" charset="0"/>
              <a:buChar char="•"/>
            </a:pPr>
            <a:r>
              <a:rPr lang="fr-BE" sz="3000" b="1" dirty="0"/>
              <a:t>Disposition fort large à mettre en parallèle avec la législation générale relative à la protection de la vie privée.</a:t>
            </a:r>
          </a:p>
          <a:p>
            <a:pPr marL="800100" lvl="1" indent="-342900" algn="just">
              <a:spcBef>
                <a:spcPts val="600"/>
              </a:spcBef>
              <a:buFont typeface="Arial" panose="020B0604020202020204" pitchFamily="34" charset="0"/>
              <a:buChar char="•"/>
            </a:pPr>
            <a:r>
              <a:rPr lang="fr-BE" sz="3000" b="1" dirty="0"/>
              <a:t>Le respect de l’intimité n’est pas envisagé que dans le cas de l’intervention mais est assuré dans le cadre de l’ensemble des soins, examens et traitements.</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3902196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383864D1-C825-4C25-AC2E-6FBB0DEB2338}" type="slidenum">
              <a:rPr lang="fr-BE" smtClean="0"/>
              <a:t>2</a:t>
            </a:fld>
            <a:endParaRPr lang="fr-BE"/>
          </a:p>
        </p:txBody>
      </p:sp>
      <p:sp>
        <p:nvSpPr>
          <p:cNvPr id="4" name="ZoneTexte 3"/>
          <p:cNvSpPr txBox="1"/>
          <p:nvPr/>
        </p:nvSpPr>
        <p:spPr>
          <a:xfrm>
            <a:off x="0" y="548681"/>
            <a:ext cx="12192000" cy="769441"/>
          </a:xfrm>
          <a:prstGeom prst="rect">
            <a:avLst/>
          </a:prstGeom>
          <a:solidFill>
            <a:schemeClr val="tx2">
              <a:lumMod val="60000"/>
              <a:lumOff val="40000"/>
            </a:schemeClr>
          </a:solidFill>
          <a:ln w="3175" cmpd="dbl">
            <a:solidFill>
              <a:schemeClr val="tx2">
                <a:lumMod val="60000"/>
                <a:lumOff val="40000"/>
              </a:schemeClr>
            </a:solidFill>
          </a:ln>
        </p:spPr>
        <p:txBody>
          <a:bodyPr wrap="square" rtlCol="0">
            <a:spAutoFit/>
          </a:bodyPr>
          <a:lstStyle/>
          <a:p>
            <a:pPr algn="ctr"/>
            <a:r>
              <a:rPr lang="fr-BE" sz="4400" b="1" dirty="0">
                <a:solidFill>
                  <a:schemeClr val="bg1"/>
                </a:solidFill>
                <a:latin typeface="+mj-lt"/>
              </a:rPr>
              <a:t>PLAN</a:t>
            </a:r>
            <a:r>
              <a:rPr lang="fr-BE" sz="3200" dirty="0">
                <a:solidFill>
                  <a:schemeClr val="tx2">
                    <a:lumMod val="60000"/>
                    <a:lumOff val="40000"/>
                  </a:schemeClr>
                </a:solidFill>
                <a:latin typeface="+mj-lt"/>
              </a:rPr>
              <a:t> </a:t>
            </a:r>
          </a:p>
        </p:txBody>
      </p:sp>
      <p:sp>
        <p:nvSpPr>
          <p:cNvPr id="5" name="ZoneTexte 4"/>
          <p:cNvSpPr txBox="1"/>
          <p:nvPr/>
        </p:nvSpPr>
        <p:spPr>
          <a:xfrm>
            <a:off x="2351584" y="1412776"/>
            <a:ext cx="7560840" cy="5416868"/>
          </a:xfrm>
          <a:prstGeom prst="rect">
            <a:avLst/>
          </a:prstGeom>
          <a:noFill/>
        </p:spPr>
        <p:txBody>
          <a:bodyPr wrap="square" rtlCol="0">
            <a:spAutoFit/>
          </a:bodyPr>
          <a:lstStyle/>
          <a:p>
            <a:pPr marL="893763" indent="-893763">
              <a:spcBef>
                <a:spcPts val="1200"/>
              </a:spcBef>
              <a:buFont typeface="+mj-lt"/>
              <a:buAutoNum type="romanUcPeriod"/>
            </a:pPr>
            <a:r>
              <a:rPr lang="fr-BE" sz="3200" b="1" cap="small" dirty="0">
                <a:latin typeface="+mj-lt"/>
              </a:rPr>
              <a:t>Introduction</a:t>
            </a:r>
          </a:p>
          <a:p>
            <a:pPr marL="893763" indent="-893763">
              <a:spcBef>
                <a:spcPts val="1200"/>
              </a:spcBef>
              <a:buFont typeface="+mj-lt"/>
              <a:buAutoNum type="romanUcPeriod"/>
            </a:pPr>
            <a:r>
              <a:rPr lang="fr-BE" sz="3200" b="1" cap="small" dirty="0">
                <a:latin typeface="+mj-lt"/>
              </a:rPr>
              <a:t>Contexte général des droits des médecins et des droits du patient.</a:t>
            </a:r>
          </a:p>
          <a:p>
            <a:pPr marL="893763" indent="-893763">
              <a:spcBef>
                <a:spcPts val="1200"/>
              </a:spcBef>
              <a:buFont typeface="+mj-lt"/>
              <a:buAutoNum type="romanUcPeriod"/>
            </a:pPr>
            <a:r>
              <a:rPr lang="fr-BE" sz="3200" b="1" cap="small" dirty="0">
                <a:latin typeface="+mj-lt"/>
              </a:rPr>
              <a:t>Bref examen des droits consacrés par la loi du 22 août 2002 relative aux droits du patients</a:t>
            </a:r>
          </a:p>
          <a:p>
            <a:pPr marL="893763" indent="-893763">
              <a:spcBef>
                <a:spcPts val="1200"/>
              </a:spcBef>
              <a:buFont typeface="+mj-lt"/>
              <a:buAutoNum type="romanUcPeriod"/>
            </a:pPr>
            <a:r>
              <a:rPr lang="fr-BE" sz="3200" b="1" cap="small" dirty="0">
                <a:latin typeface="+mj-lt"/>
              </a:rPr>
              <a:t>Que faire en cas de non respect de ces droits ?</a:t>
            </a:r>
          </a:p>
          <a:p>
            <a:pPr marL="893763" indent="-893763">
              <a:spcBef>
                <a:spcPts val="1200"/>
              </a:spcBef>
              <a:buFont typeface="+mj-lt"/>
              <a:buAutoNum type="romanUcPeriod"/>
            </a:pPr>
            <a:r>
              <a:rPr lang="fr-BE" sz="3200" b="1" cap="small" dirty="0">
                <a:latin typeface="+mj-lt"/>
              </a:rPr>
              <a:t>conclusion</a:t>
            </a:r>
          </a:p>
          <a:p>
            <a:endParaRPr lang="fr-BE" b="1" dirty="0"/>
          </a:p>
        </p:txBody>
      </p:sp>
    </p:spTree>
    <p:extLst>
      <p:ext uri="{BB962C8B-B14F-4D97-AF65-F5344CB8AC3E}">
        <p14:creationId xmlns:p14="http://schemas.microsoft.com/office/powerpoint/2010/main" val="921278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20</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518458"/>
            <a:ext cx="11521280" cy="4862870"/>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900" b="1" dirty="0"/>
              <a:t>Le droit à la protection de la vie privée et au respect du secret professionnel.</a:t>
            </a:r>
          </a:p>
          <a:p>
            <a:pPr marL="800100" lvl="1" indent="-342900" algn="just">
              <a:spcBef>
                <a:spcPts val="600"/>
              </a:spcBef>
              <a:buFont typeface="Arial" panose="020B0604020202020204" pitchFamily="34" charset="0"/>
              <a:buChar char="•"/>
            </a:pPr>
            <a:r>
              <a:rPr lang="fr-BE" sz="2900" b="1" dirty="0"/>
              <a:t>Seules les personnes dont la présence est justifiée dans le cadre des service dispensés assistent aux soins, examens et traitements,</a:t>
            </a:r>
          </a:p>
          <a:p>
            <a:pPr marL="800100" lvl="1" indent="-342900" algn="just">
              <a:spcBef>
                <a:spcPts val="600"/>
              </a:spcBef>
              <a:buFont typeface="Arial" panose="020B0604020202020204" pitchFamily="34" charset="0"/>
              <a:buChar char="•"/>
            </a:pPr>
            <a:r>
              <a:rPr lang="fr-BE" sz="2900" b="1" dirty="0"/>
              <a:t>Respect de l’intimité dans tous les soins, examens et traitements et pas uniquement dans le cadre de l’intervention médicale,</a:t>
            </a:r>
          </a:p>
          <a:p>
            <a:pPr marL="800100" lvl="1" indent="-342900" algn="just">
              <a:spcBef>
                <a:spcPts val="600"/>
              </a:spcBef>
              <a:buFont typeface="Arial" panose="020B0604020202020204" pitchFamily="34" charset="0"/>
              <a:buChar char="•"/>
            </a:pPr>
            <a:r>
              <a:rPr lang="fr-BE" sz="2900" b="1" dirty="0"/>
              <a:t>Confirmation de la législation relative à la protection de la vie privée,</a:t>
            </a:r>
          </a:p>
          <a:p>
            <a:pPr marL="800100" lvl="1" indent="-342900" algn="just">
              <a:spcBef>
                <a:spcPts val="600"/>
              </a:spcBef>
              <a:buFont typeface="Arial" panose="020B0604020202020204" pitchFamily="34" charset="0"/>
              <a:buChar char="•"/>
            </a:pPr>
            <a:r>
              <a:rPr lang="fr-BE" sz="2900" b="1" dirty="0"/>
              <a:t>Par déduction on considère que le respect de la vie privée du patient emporte également le respect du secret des informations le concernant.</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2654889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21</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518458"/>
            <a:ext cx="11449272" cy="4862870"/>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Le droit de plainte et le service de médiation.</a:t>
            </a:r>
          </a:p>
          <a:p>
            <a:pPr marL="800100" lvl="1" indent="-342900" algn="just">
              <a:spcBef>
                <a:spcPts val="600"/>
              </a:spcBef>
              <a:buFont typeface="Arial" panose="020B0604020202020204" pitchFamily="34" charset="0"/>
              <a:buChar char="•"/>
            </a:pPr>
            <a:r>
              <a:rPr lang="fr-BE" sz="3000" b="1" dirty="0"/>
              <a:t>En vertu de l’art. 11, §1</a:t>
            </a:r>
            <a:r>
              <a:rPr lang="fr-BE" sz="3000" b="1" baseline="30000" dirty="0"/>
              <a:t>er</a:t>
            </a:r>
            <a:r>
              <a:rPr lang="fr-BE" sz="3000" b="1" dirty="0"/>
              <a:t> de la loi le patient a le droit d’introduire une plainte concernant les droits que lui octroie la loi auprès de la fonction de médiation compétente.  Il s’agit d’une nouveauté au plan légal.  Cette nouveauté a généralement été saluée.</a:t>
            </a:r>
          </a:p>
          <a:p>
            <a:pPr marL="800100" lvl="1" indent="-342900" algn="just">
              <a:spcBef>
                <a:spcPts val="600"/>
              </a:spcBef>
              <a:buFont typeface="Arial" panose="020B0604020202020204" pitchFamily="34" charset="0"/>
              <a:buChar char="•"/>
            </a:pPr>
            <a:r>
              <a:rPr lang="fr-BE" sz="3000" b="1" dirty="0"/>
              <a:t>La fonction de médiation a d’abord un but de prévention en matière de plainte.  Elle porte sur l’information du patient au sujet des possibilités en matière de règlement des plaintes ainsi que la formulation de recommandations permettant d’éviter les incidents futurs.</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1210823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22</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818397"/>
            <a:ext cx="11521280" cy="3554819"/>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Création de la Commission fédérale « droits du patient ».</a:t>
            </a:r>
          </a:p>
          <a:p>
            <a:pPr marL="800100" lvl="1" indent="-342900" algn="just">
              <a:spcBef>
                <a:spcPts val="600"/>
              </a:spcBef>
              <a:buFont typeface="Arial" panose="020B0604020202020204" pitchFamily="34" charset="0"/>
              <a:buChar char="•"/>
            </a:pPr>
            <a:r>
              <a:rPr lang="fr-BE" sz="3000" b="1" dirty="0"/>
              <a:t>Objectif d’être facilement accessible.</a:t>
            </a:r>
          </a:p>
          <a:p>
            <a:pPr marL="800100" lvl="1" indent="-342900" algn="just">
              <a:spcBef>
                <a:spcPts val="600"/>
              </a:spcBef>
              <a:buFont typeface="Arial" panose="020B0604020202020204" pitchFamily="34" charset="0"/>
              <a:buChar char="•"/>
            </a:pPr>
            <a:r>
              <a:rPr lang="fr-BE" sz="3000" b="1" dirty="0"/>
              <a:t>Possibilité pour les médiateurs d’entrer librement en contact avec toute personne concernée par une plainte.</a:t>
            </a:r>
          </a:p>
          <a:p>
            <a:pPr marL="800100" lvl="1" indent="-342900" algn="just">
              <a:spcBef>
                <a:spcPts val="600"/>
              </a:spcBef>
              <a:buFont typeface="Arial" panose="020B0604020202020204" pitchFamily="34" charset="0"/>
              <a:buChar char="•"/>
            </a:pPr>
            <a:r>
              <a:rPr lang="fr-BE" sz="3000" b="1" dirty="0"/>
              <a:t>Obligation pour les médiateurs de respecter le secret professionnel et statut de neutralité, d’impartialité et d’indépendance dans la mission.</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2718302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23</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793716"/>
            <a:ext cx="11521280" cy="4401205"/>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Particularités des droits du patient à l’hôpital.</a:t>
            </a:r>
          </a:p>
          <a:p>
            <a:pPr marL="800100" lvl="1" indent="-342900" algn="just">
              <a:spcBef>
                <a:spcPts val="600"/>
              </a:spcBef>
              <a:buFont typeface="Arial" panose="020B0604020202020204" pitchFamily="34" charset="0"/>
              <a:buChar char="•"/>
            </a:pPr>
            <a:r>
              <a:rPr lang="fr-BE" sz="3000" b="1" dirty="0"/>
              <a:t>L’article 30 de la loi sur les hôpitaux prévoit que chaque hôpital respecte, dans les limites de ses capacités légales, les dispositions de la loi du 22 août 2002, pour ce qui concerne les aspects médicaux, infirmiers et d’autres pratiques professionnelles de soins dans ses relations juridiques avec le patient.</a:t>
            </a:r>
          </a:p>
          <a:p>
            <a:pPr marL="800100" lvl="1" indent="-342900" algn="just">
              <a:spcBef>
                <a:spcPts val="600"/>
              </a:spcBef>
              <a:buFont typeface="Arial" panose="020B0604020202020204" pitchFamily="34" charset="0"/>
              <a:buChar char="•"/>
            </a:pPr>
            <a:r>
              <a:rPr lang="fr-BE" sz="3000" b="1" dirty="0"/>
              <a:t>Chaque hôpital veille à ce que les praticiens professionnels qui n’y travaillent pas sur la base d’un contrat de travail ou d’une nomination statutaire respectent les droits du patient.</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3592233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24</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749584"/>
            <a:ext cx="11521280" cy="3016210"/>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Particularités des droits du patient à l’hôpital.</a:t>
            </a:r>
          </a:p>
          <a:p>
            <a:pPr marL="800100" lvl="1" indent="-342900" algn="just">
              <a:spcBef>
                <a:spcPts val="600"/>
              </a:spcBef>
              <a:buFont typeface="Arial" panose="020B0604020202020204" pitchFamily="34" charset="0"/>
              <a:buChar char="•"/>
            </a:pPr>
            <a:r>
              <a:rPr lang="fr-BE" sz="3000" b="1" dirty="0"/>
              <a:t>Chaque hôpital veille à ce que toutes les plaintes liées au respect de la loi relative aux droits du patient puissent être déposées auprès de la fonction de médiation afin d’y être traitées.</a:t>
            </a:r>
          </a:p>
          <a:p>
            <a:pPr marL="800100" lvl="1" indent="-342900" algn="just">
              <a:spcBef>
                <a:spcPts val="600"/>
              </a:spcBef>
              <a:buFont typeface="Arial" panose="020B0604020202020204" pitchFamily="34" charset="0"/>
              <a:buChar char="•"/>
            </a:pPr>
            <a:r>
              <a:rPr lang="fr-BE" sz="3000" b="1" dirty="0"/>
              <a:t>L’existence de cette fonction de médiation constitue une condition d’agrément de l’hôpital.</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3130681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25</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12776"/>
            <a:ext cx="11521280" cy="5478423"/>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900" b="1" dirty="0"/>
              <a:t>Le « concours du patient ».</a:t>
            </a:r>
          </a:p>
          <a:p>
            <a:pPr marL="800100" lvl="1" indent="-342900" algn="just">
              <a:spcBef>
                <a:spcPts val="600"/>
              </a:spcBef>
              <a:buFont typeface="Arial" panose="020B0604020202020204" pitchFamily="34" charset="0"/>
              <a:buChar char="•"/>
            </a:pPr>
            <a:r>
              <a:rPr lang="fr-BE" sz="2900" b="1" dirty="0"/>
              <a:t>L’article 4 de la loi prévoit :</a:t>
            </a:r>
          </a:p>
          <a:p>
            <a:pPr lvl="2" algn="just">
              <a:spcBef>
                <a:spcPts val="600"/>
              </a:spcBef>
            </a:pPr>
            <a:r>
              <a:rPr lang="fr-BE" sz="2900" b="1" dirty="0"/>
              <a:t>« Dans la mesure où le patient y </a:t>
            </a:r>
            <a:r>
              <a:rPr lang="fr-BE" sz="2900" b="1" u="sng" dirty="0"/>
              <a:t>apporte son concours</a:t>
            </a:r>
            <a:r>
              <a:rPr lang="fr-BE" sz="2900" b="1" dirty="0"/>
              <a:t>, le praticien professionnel respecte les dispositions de la loi dans les limites des compétences qui lui sont conférées par ou en vertu de la loi.  Dans l’intérêt du patient, il agit le cas échéant en concertation pluridisciplinaire ».</a:t>
            </a:r>
          </a:p>
          <a:p>
            <a:pPr marL="800100" lvl="1" indent="-342900" algn="just">
              <a:spcBef>
                <a:spcPts val="600"/>
              </a:spcBef>
              <a:buFont typeface="Arial" panose="020B0604020202020204" pitchFamily="34" charset="0"/>
              <a:buChar char="•"/>
            </a:pPr>
            <a:r>
              <a:rPr lang="fr-BE" sz="2900" b="1" dirty="0"/>
              <a:t>Participation constructive de la part du patient dans sa relation avec le praticien professionnel.</a:t>
            </a:r>
          </a:p>
          <a:p>
            <a:pPr marL="800100" lvl="1" indent="-342900" algn="just">
              <a:spcBef>
                <a:spcPts val="600"/>
              </a:spcBef>
              <a:buFont typeface="Arial" panose="020B0604020202020204" pitchFamily="34" charset="0"/>
              <a:buChar char="•"/>
            </a:pPr>
            <a:r>
              <a:rPr lang="fr-BE" sz="2900" b="1" dirty="0"/>
              <a:t>Cas particulier du refus de patient d’être traité par un professionnel de la santé.</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1310365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26</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84784"/>
            <a:ext cx="11521280" cy="4939814"/>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Le « concours du patient ».</a:t>
            </a:r>
          </a:p>
          <a:p>
            <a:pPr marL="800100" lvl="1" indent="-342900" algn="just">
              <a:spcBef>
                <a:spcPts val="600"/>
              </a:spcBef>
              <a:buFont typeface="Arial" panose="020B0604020202020204" pitchFamily="34" charset="0"/>
              <a:buChar char="•"/>
            </a:pPr>
            <a:r>
              <a:rPr lang="fr-BE" sz="3000" b="1" dirty="0"/>
              <a:t>Qui si la raison invoquée est : l’origine ethnique, la race, le sexe, le genre, la religion, la préférence sexuelle ou tout autre trait que la personnalité du praticien,</a:t>
            </a:r>
          </a:p>
          <a:p>
            <a:pPr marL="800100" lvl="1" indent="-342900" algn="just">
              <a:spcBef>
                <a:spcPts val="600"/>
              </a:spcBef>
              <a:buFont typeface="Arial" panose="020B0604020202020204" pitchFamily="34" charset="0"/>
              <a:buChar char="•"/>
            </a:pPr>
            <a:r>
              <a:rPr lang="fr-BE" sz="3000" b="1" dirty="0"/>
              <a:t>Sauf en cas de violence physique, le professionnel de la santé reste assez impuissant pour entreprendre des démarches contre des demandes problématiques de patients.</a:t>
            </a:r>
          </a:p>
          <a:p>
            <a:pPr marL="800100" lvl="1" indent="-342900" algn="just">
              <a:spcBef>
                <a:spcPts val="600"/>
              </a:spcBef>
              <a:buFont typeface="Arial" panose="020B0604020202020204" pitchFamily="34" charset="0"/>
              <a:buChar char="•"/>
            </a:pPr>
            <a:r>
              <a:rPr lang="fr-BE" sz="3000" b="1" dirty="0"/>
              <a:t>En l’absence de cadre légal nouveau, l’initiative appartient aux établissements de soins pour élaborer des directives et procédures claires afin de faire face à cette problématique.</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3128892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27</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484784"/>
            <a:ext cx="11521280" cy="4939814"/>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Suggestions d’adaptation de la loi du 22 août 2002</a:t>
            </a:r>
          </a:p>
          <a:p>
            <a:pPr marL="800100" lvl="1" indent="-342900" algn="just">
              <a:spcBef>
                <a:spcPts val="600"/>
              </a:spcBef>
              <a:buFont typeface="Arial" panose="020B0604020202020204" pitchFamily="34" charset="0"/>
              <a:buChar char="•"/>
            </a:pPr>
            <a:r>
              <a:rPr lang="fr-BE" sz="3000" b="1" dirty="0"/>
              <a:t>Envisager une possibilité de consultation directe par les parents ou tuteurs d’un enfant mineur décédé, comme du vivant de leur enfant,</a:t>
            </a:r>
          </a:p>
          <a:p>
            <a:pPr marL="800100" lvl="1" indent="-342900" algn="just">
              <a:spcBef>
                <a:spcPts val="600"/>
              </a:spcBef>
              <a:buFont typeface="Arial" panose="020B0604020202020204" pitchFamily="34" charset="0"/>
              <a:buChar char="•"/>
            </a:pPr>
            <a:r>
              <a:rPr lang="fr-BE" sz="3000" b="1" dirty="0"/>
              <a:t>Clarification de la notion de « données relatives aux tiers » non accessibles pour le patient,</a:t>
            </a:r>
          </a:p>
          <a:p>
            <a:pPr marL="800100" lvl="1" indent="-342900" algn="just">
              <a:spcBef>
                <a:spcPts val="600"/>
              </a:spcBef>
              <a:buFont typeface="Arial" panose="020B0604020202020204" pitchFamily="34" charset="0"/>
              <a:buChar char="•"/>
            </a:pPr>
            <a:r>
              <a:rPr lang="fr-BE" sz="3000" b="1" dirty="0"/>
              <a:t>Suppression de la notion d’annotations personnelles du praticien (non-accessibles directement pour le patient) compte tenu de la loi actuelle relative au règlement général de la protection des données</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2238936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28</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749585"/>
            <a:ext cx="11521280" cy="4093428"/>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3000" b="1" dirty="0"/>
              <a:t>Nécessités de la professionnalisation et de l’encadrement des médiateurs de la loi « droits du patient »</a:t>
            </a:r>
          </a:p>
          <a:p>
            <a:pPr marL="800100" lvl="1" indent="-342900" algn="just">
              <a:spcBef>
                <a:spcPts val="600"/>
              </a:spcBef>
              <a:buFont typeface="Arial" panose="020B0604020202020204" pitchFamily="34" charset="0"/>
              <a:buChar char="•"/>
            </a:pPr>
            <a:r>
              <a:rPr lang="fr-BE" sz="3000" b="1" dirty="0"/>
              <a:t>Prévoir un statut particulier du médiateur, proche de celui du conseiller en prévention, renforçant son indépendance,</a:t>
            </a:r>
          </a:p>
          <a:p>
            <a:pPr marL="800100" lvl="1" indent="-342900" algn="just">
              <a:spcBef>
                <a:spcPts val="600"/>
              </a:spcBef>
              <a:buFont typeface="Arial" panose="020B0604020202020204" pitchFamily="34" charset="0"/>
              <a:buChar char="•"/>
            </a:pPr>
            <a:r>
              <a:rPr lang="fr-BE" sz="3000" b="1" dirty="0"/>
              <a:t>Formation obligatoire et guide de bonnes pratiques,</a:t>
            </a:r>
          </a:p>
          <a:p>
            <a:pPr marL="800100" lvl="1" indent="-342900" algn="just">
              <a:spcBef>
                <a:spcPts val="600"/>
              </a:spcBef>
              <a:buFont typeface="Arial" panose="020B0604020202020204" pitchFamily="34" charset="0"/>
              <a:buChar char="•"/>
            </a:pPr>
            <a:r>
              <a:rPr lang="fr-BE" sz="3000" b="1" dirty="0"/>
              <a:t>Garantie d’indépendance,</a:t>
            </a:r>
          </a:p>
          <a:p>
            <a:pPr marL="800100" lvl="1" indent="-342900" algn="just">
              <a:spcBef>
                <a:spcPts val="600"/>
              </a:spcBef>
              <a:buFont typeface="Arial" panose="020B0604020202020204" pitchFamily="34" charset="0"/>
              <a:buChar char="•"/>
            </a:pPr>
            <a:r>
              <a:rPr lang="fr-BE" sz="3000" b="1" dirty="0"/>
              <a:t>Inscrire le principe de confidentialité de la médiation dans la loi pour renforcer les chances de succès de cette médiation.</a:t>
            </a:r>
          </a:p>
        </p:txBody>
      </p:sp>
      <p:sp>
        <p:nvSpPr>
          <p:cNvPr id="5" name="Titre 1">
            <a:extLst>
              <a:ext uri="{FF2B5EF4-FFF2-40B4-BE49-F238E27FC236}">
                <a16:creationId xmlns:a16="http://schemas.microsoft.com/office/drawing/2014/main" id="{0AA09941-9914-7185-1C17-642FF6CFB565}"/>
              </a:ext>
            </a:extLst>
          </p:cNvPr>
          <p:cNvSpPr>
            <a:spLocks noGrp="1"/>
          </p:cNvSpPr>
          <p:nvPr>
            <p:ph type="title"/>
          </p:nvPr>
        </p:nvSpPr>
        <p:spPr>
          <a:xfrm>
            <a:off x="1524000" y="208310"/>
            <a:ext cx="9144000" cy="106045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Tree>
    <p:extLst>
      <p:ext uri="{BB962C8B-B14F-4D97-AF65-F5344CB8AC3E}">
        <p14:creationId xmlns:p14="http://schemas.microsoft.com/office/powerpoint/2010/main" val="20806434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29</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753646"/>
            <a:ext cx="11521280" cy="4339650"/>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900" b="1" dirty="0"/>
              <a:t>Diverses instances de plaintes existent : </a:t>
            </a:r>
          </a:p>
          <a:p>
            <a:pPr marL="800100" lvl="1" indent="-342900" algn="just">
              <a:spcBef>
                <a:spcPts val="600"/>
              </a:spcBef>
              <a:buFont typeface="Arial" panose="020B0604020202020204" pitchFamily="34" charset="0"/>
              <a:buChar char="•"/>
            </a:pPr>
            <a:r>
              <a:rPr lang="fr-BE" sz="2900" b="1" dirty="0"/>
              <a:t>Le médiateur de la loi « droits du patient » - le médiateur hospitalier,</a:t>
            </a:r>
          </a:p>
          <a:p>
            <a:pPr marL="800100" lvl="1" indent="-342900" algn="just">
              <a:spcBef>
                <a:spcPts val="600"/>
              </a:spcBef>
              <a:buFont typeface="Arial" panose="020B0604020202020204" pitchFamily="34" charset="0"/>
              <a:buChar char="•"/>
            </a:pPr>
            <a:r>
              <a:rPr lang="fr-BE" sz="2900" b="1" dirty="0"/>
              <a:t>La (future) commission de contrôle de loi sur la qualité de la pratique des soins de santé (remplaçant les commissions médicales provinciales) compétentes notamment en ce qui concerne le contrôle du respect des articles relatifs au dossier patient, à la continuité des soins, à l’échange de données entre soignants tels que repris dans la loi-qualité.</a:t>
            </a:r>
          </a:p>
          <a:p>
            <a:pPr marL="800100" lvl="1" indent="-342900" algn="just">
              <a:spcBef>
                <a:spcPts val="600"/>
              </a:spcBef>
              <a:buFont typeface="Arial" panose="020B0604020202020204" pitchFamily="34" charset="0"/>
              <a:buChar char="•"/>
            </a:pPr>
            <a:r>
              <a:rPr lang="fr-BE" sz="2900" b="1" dirty="0"/>
              <a:t>Plainte possible au fonds des accidents médicaux.</a:t>
            </a:r>
          </a:p>
        </p:txBody>
      </p:sp>
      <p:sp>
        <p:nvSpPr>
          <p:cNvPr id="7" name="Titre 1">
            <a:extLst>
              <a:ext uri="{FF2B5EF4-FFF2-40B4-BE49-F238E27FC236}">
                <a16:creationId xmlns:a16="http://schemas.microsoft.com/office/drawing/2014/main" id="{84E00944-D3E0-827A-A5F5-8F25D8A47B81}"/>
              </a:ext>
            </a:extLst>
          </p:cNvPr>
          <p:cNvSpPr>
            <a:spLocks noGrp="1"/>
          </p:cNvSpPr>
          <p:nvPr>
            <p:ph type="title"/>
          </p:nvPr>
        </p:nvSpPr>
        <p:spPr>
          <a:xfrm>
            <a:off x="1981200" y="274638"/>
            <a:ext cx="8229600" cy="1143000"/>
          </a:xfrm>
        </p:spPr>
        <p:txBody>
          <a:bodyPr>
            <a:normAutofit fontScale="90000"/>
          </a:bodyPr>
          <a:lstStyle/>
          <a:p>
            <a:r>
              <a:rPr lang="fr-BE" sz="3600" b="1" cap="small" dirty="0">
                <a:solidFill>
                  <a:schemeClr val="accent1">
                    <a:lumMod val="75000"/>
                  </a:schemeClr>
                </a:solidFill>
              </a:rPr>
              <a:t>IV.	Que faire en cas de non-respect</a:t>
            </a:r>
            <a:br>
              <a:rPr lang="fr-BE" sz="3600" b="1" cap="small" dirty="0">
                <a:solidFill>
                  <a:schemeClr val="accent1">
                    <a:lumMod val="75000"/>
                  </a:schemeClr>
                </a:solidFill>
              </a:rPr>
            </a:br>
            <a:r>
              <a:rPr lang="fr-BE" sz="3600" b="1" cap="small" dirty="0">
                <a:solidFill>
                  <a:schemeClr val="accent1">
                    <a:lumMod val="75000"/>
                  </a:schemeClr>
                </a:solidFill>
              </a:rPr>
              <a:t>    de ces droits ?</a:t>
            </a:r>
            <a:endParaRPr lang="fr-BE" sz="3200" b="1" cap="small" dirty="0">
              <a:solidFill>
                <a:schemeClr val="accent1">
                  <a:lumMod val="75000"/>
                </a:schemeClr>
              </a:solidFill>
            </a:endParaRPr>
          </a:p>
        </p:txBody>
      </p:sp>
    </p:spTree>
    <p:extLst>
      <p:ext uri="{BB962C8B-B14F-4D97-AF65-F5344CB8AC3E}">
        <p14:creationId xmlns:p14="http://schemas.microsoft.com/office/powerpoint/2010/main" val="6230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548680"/>
            <a:ext cx="8229600" cy="945822"/>
          </a:xfrm>
        </p:spPr>
        <p:txBody>
          <a:bodyPr>
            <a:normAutofit/>
          </a:bodyPr>
          <a:lstStyle/>
          <a:p>
            <a:pPr>
              <a:buFont typeface="+mj-lt"/>
              <a:buAutoNum type="romanUcPeriod"/>
            </a:pPr>
            <a:r>
              <a:rPr lang="fr-BE" sz="3600" b="1" cap="small" dirty="0">
                <a:solidFill>
                  <a:schemeClr val="accent1">
                    <a:lumMod val="75000"/>
                  </a:schemeClr>
                </a:solidFill>
              </a:rPr>
              <a:t>  Introduction</a:t>
            </a:r>
          </a:p>
        </p:txBody>
      </p:sp>
      <p:sp>
        <p:nvSpPr>
          <p:cNvPr id="4" name="Espace réservé du numéro de diapositive 3"/>
          <p:cNvSpPr>
            <a:spLocks noGrp="1"/>
          </p:cNvSpPr>
          <p:nvPr>
            <p:ph type="sldNum" sz="quarter" idx="12"/>
          </p:nvPr>
        </p:nvSpPr>
        <p:spPr/>
        <p:txBody>
          <a:bodyPr/>
          <a:lstStyle/>
          <a:p>
            <a:fld id="{383864D1-C825-4C25-AC2E-6FBB0DEB2338}" type="slidenum">
              <a:rPr lang="fr-BE" smtClean="0"/>
              <a:t>3</a:t>
            </a:fld>
            <a:endParaRPr lang="fr-BE"/>
          </a:p>
        </p:txBody>
      </p:sp>
      <p:sp>
        <p:nvSpPr>
          <p:cNvPr id="3" name="ZoneTexte 2">
            <a:extLst>
              <a:ext uri="{FF2B5EF4-FFF2-40B4-BE49-F238E27FC236}">
                <a16:creationId xmlns:a16="http://schemas.microsoft.com/office/drawing/2014/main" id="{316F98C6-57FF-EB49-A82A-C0DB65C68FF0}"/>
              </a:ext>
            </a:extLst>
          </p:cNvPr>
          <p:cNvSpPr txBox="1"/>
          <p:nvPr/>
        </p:nvSpPr>
        <p:spPr>
          <a:xfrm>
            <a:off x="335360" y="1754227"/>
            <a:ext cx="11593288" cy="4555093"/>
          </a:xfrm>
          <a:prstGeom prst="rect">
            <a:avLst/>
          </a:prstGeom>
          <a:noFill/>
        </p:spPr>
        <p:txBody>
          <a:bodyPr wrap="square" rtlCol="0">
            <a:spAutoFit/>
          </a:bodyPr>
          <a:lstStyle/>
          <a:p>
            <a:pPr marL="457200" indent="-457200" algn="just">
              <a:buFont typeface="Arial" panose="020B0604020202020204" pitchFamily="34" charset="0"/>
              <a:buChar char="•"/>
            </a:pPr>
            <a:r>
              <a:rPr lang="fr-BE" sz="3000" b="1" dirty="0"/>
              <a:t>Entrée en vigueur le 6 octobre 2002 de la loi du 22 août 2002 relative aux droits du patient</a:t>
            </a:r>
          </a:p>
          <a:p>
            <a:pPr marL="457200" indent="-457200" algn="just">
              <a:buFont typeface="Arial" panose="020B0604020202020204" pitchFamily="34" charset="0"/>
              <a:buChar char="•"/>
            </a:pPr>
            <a:r>
              <a:rPr lang="fr-BE" sz="3000" b="1" dirty="0"/>
              <a:t>Influences internationales (OMS) en vue de l’élaboration d’une « charte » des droits du patient </a:t>
            </a:r>
          </a:p>
          <a:p>
            <a:pPr marL="457200" indent="-457200" algn="just">
              <a:buFont typeface="Arial" panose="020B0604020202020204" pitchFamily="34" charset="0"/>
              <a:buChar char="•"/>
            </a:pPr>
            <a:r>
              <a:rPr lang="fr-BE" sz="3000" b="1" dirty="0"/>
              <a:t>Adoption dans un grand nombre de pays d’une loi spécifique consacrée aux droits du patient.</a:t>
            </a:r>
          </a:p>
          <a:p>
            <a:pPr marL="457200" indent="-457200" algn="just">
              <a:buFont typeface="Arial" panose="020B0604020202020204" pitchFamily="34" charset="0"/>
              <a:buChar char="•"/>
            </a:pPr>
            <a:r>
              <a:rPr lang="fr-BE" sz="3000" b="1" dirty="0"/>
              <a:t>Sens des multiples colloques et manifestations à l’occasion du vingtième anniversaire de cette loi</a:t>
            </a:r>
          </a:p>
          <a:p>
            <a:pPr marL="457200" indent="-457200" algn="just">
              <a:buFont typeface="Arial" panose="020B0604020202020204" pitchFamily="34" charset="0"/>
              <a:buChar char="•"/>
            </a:pPr>
            <a:endParaRPr lang="fr-BE" sz="3000" b="1" dirty="0"/>
          </a:p>
          <a:p>
            <a:pPr algn="just"/>
            <a:endParaRPr lang="fr-BE" sz="2000" dirty="0"/>
          </a:p>
        </p:txBody>
      </p:sp>
    </p:spTree>
    <p:extLst>
      <p:ext uri="{BB962C8B-B14F-4D97-AF65-F5344CB8AC3E}">
        <p14:creationId xmlns:p14="http://schemas.microsoft.com/office/powerpoint/2010/main" val="9933667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30</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957477"/>
            <a:ext cx="11521280" cy="4093428"/>
          </a:xfrm>
          <a:prstGeom prst="rect">
            <a:avLst/>
          </a:prstGeom>
          <a:noFill/>
        </p:spPr>
        <p:txBody>
          <a:bodyPr wrap="square" rtlCol="0">
            <a:spAutoFit/>
          </a:bodyPr>
          <a:lstStyle/>
          <a:p>
            <a:pPr marL="800100" lvl="1" indent="-342900" algn="just">
              <a:spcBef>
                <a:spcPts val="600"/>
              </a:spcBef>
              <a:buFont typeface="Arial" panose="020B0604020202020204" pitchFamily="34" charset="0"/>
              <a:buChar char="•"/>
            </a:pPr>
            <a:r>
              <a:rPr lang="fr-BE" sz="3000" b="1" dirty="0"/>
              <a:t>Recours devant les tribunaux ordinaires sur base du droit commun.</a:t>
            </a:r>
          </a:p>
          <a:p>
            <a:pPr marL="800100" lvl="1" indent="-342900" algn="just">
              <a:spcBef>
                <a:spcPts val="600"/>
              </a:spcBef>
              <a:buFont typeface="Arial" panose="020B0604020202020204" pitchFamily="34" charset="0"/>
              <a:buChar char="•"/>
            </a:pPr>
            <a:r>
              <a:rPr lang="fr-BE" sz="3000" b="1" dirty="0"/>
              <a:t>Plainte éventuelle au conseil de l’Ordre des médecins,</a:t>
            </a:r>
          </a:p>
          <a:p>
            <a:pPr marL="800100" lvl="1" indent="-342900" algn="just">
              <a:spcBef>
                <a:spcPts val="600"/>
              </a:spcBef>
              <a:buFont typeface="Arial" panose="020B0604020202020204" pitchFamily="34" charset="0"/>
              <a:buChar char="•"/>
            </a:pPr>
            <a:r>
              <a:rPr lang="fr-BE" sz="3000" b="1" dirty="0"/>
              <a:t>Plainte devant l’Autorité de protection des données,</a:t>
            </a:r>
          </a:p>
          <a:p>
            <a:pPr marL="800100" lvl="1" indent="-342900" algn="just">
              <a:spcBef>
                <a:spcPts val="600"/>
              </a:spcBef>
              <a:buFont typeface="Arial" panose="020B0604020202020204" pitchFamily="34" charset="0"/>
              <a:buChar char="•"/>
            </a:pPr>
            <a:r>
              <a:rPr lang="fr-BE" sz="3000" b="1" dirty="0"/>
              <a:t>Plainte au Service d’Evaluation et de Contrôle Médicaux de l’INAMI,</a:t>
            </a:r>
          </a:p>
          <a:p>
            <a:pPr marL="800100" lvl="1" indent="-342900" algn="just">
              <a:spcBef>
                <a:spcPts val="600"/>
              </a:spcBef>
              <a:buFont typeface="Arial" panose="020B0604020202020204" pitchFamily="34" charset="0"/>
              <a:buChar char="•"/>
            </a:pPr>
            <a:r>
              <a:rPr lang="fr-BE" sz="3000" b="1" dirty="0"/>
              <a:t>Ces différentes plaintes ne peuvent être envisagées qu’en fonction des compétences particulières de ces différentes instances.</a:t>
            </a:r>
          </a:p>
        </p:txBody>
      </p:sp>
      <p:sp>
        <p:nvSpPr>
          <p:cNvPr id="7" name="Titre 1">
            <a:extLst>
              <a:ext uri="{FF2B5EF4-FFF2-40B4-BE49-F238E27FC236}">
                <a16:creationId xmlns:a16="http://schemas.microsoft.com/office/drawing/2014/main" id="{84E00944-D3E0-827A-A5F5-8F25D8A47B81}"/>
              </a:ext>
            </a:extLst>
          </p:cNvPr>
          <p:cNvSpPr>
            <a:spLocks noGrp="1"/>
          </p:cNvSpPr>
          <p:nvPr>
            <p:ph type="title"/>
          </p:nvPr>
        </p:nvSpPr>
        <p:spPr>
          <a:xfrm>
            <a:off x="1981200" y="274638"/>
            <a:ext cx="8229600" cy="1143000"/>
          </a:xfrm>
        </p:spPr>
        <p:txBody>
          <a:bodyPr>
            <a:normAutofit fontScale="90000"/>
          </a:bodyPr>
          <a:lstStyle/>
          <a:p>
            <a:r>
              <a:rPr lang="fr-BE" sz="3600" b="1" cap="small" dirty="0">
                <a:solidFill>
                  <a:schemeClr val="accent1">
                    <a:lumMod val="75000"/>
                  </a:schemeClr>
                </a:solidFill>
              </a:rPr>
              <a:t>IV.	Que faire en cas de non-respect</a:t>
            </a:r>
            <a:br>
              <a:rPr lang="fr-BE" sz="3600" b="1" cap="small" dirty="0">
                <a:solidFill>
                  <a:schemeClr val="accent1">
                    <a:lumMod val="75000"/>
                  </a:schemeClr>
                </a:solidFill>
              </a:rPr>
            </a:br>
            <a:r>
              <a:rPr lang="fr-BE" sz="3600" b="1" cap="small" dirty="0">
                <a:solidFill>
                  <a:schemeClr val="accent1">
                    <a:lumMod val="75000"/>
                  </a:schemeClr>
                </a:solidFill>
              </a:rPr>
              <a:t>    de ces droits ?</a:t>
            </a:r>
            <a:endParaRPr lang="fr-BE" sz="3200" b="1" cap="small" dirty="0">
              <a:solidFill>
                <a:schemeClr val="accent1">
                  <a:lumMod val="75000"/>
                </a:schemeClr>
              </a:solidFill>
            </a:endParaRPr>
          </a:p>
        </p:txBody>
      </p:sp>
    </p:spTree>
    <p:extLst>
      <p:ext uri="{BB962C8B-B14F-4D97-AF65-F5344CB8AC3E}">
        <p14:creationId xmlns:p14="http://schemas.microsoft.com/office/powerpoint/2010/main" val="268607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31</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988840"/>
            <a:ext cx="11521280" cy="3939540"/>
          </a:xfrm>
          <a:prstGeom prst="rect">
            <a:avLst/>
          </a:prstGeom>
          <a:noFill/>
        </p:spPr>
        <p:txBody>
          <a:bodyPr wrap="square" rtlCol="0">
            <a:spAutoFit/>
          </a:bodyPr>
          <a:lstStyle/>
          <a:p>
            <a:pPr algn="just">
              <a:spcBef>
                <a:spcPts val="600"/>
              </a:spcBef>
            </a:pPr>
            <a:r>
              <a:rPr lang="fr-BE" sz="3000" b="1" dirty="0"/>
              <a:t>Chacun s’accorde à considérer que pour un bon équilibre entre les droits des médecins (praticiens professionnels) et les droits du patient, il faut une bonne communication.  </a:t>
            </a:r>
          </a:p>
          <a:p>
            <a:pPr algn="just">
              <a:spcBef>
                <a:spcPts val="600"/>
              </a:spcBef>
            </a:pPr>
            <a:r>
              <a:rPr lang="fr-BE" sz="3000" b="1" dirty="0"/>
              <a:t>La Commission fédérale relative aux droits du patient avait émis déjà un avis (le 30 septembre 2019) relatif à la communication praticien-patient prévue dans la loi relative aux droits du patient : </a:t>
            </a:r>
          </a:p>
          <a:p>
            <a:pPr algn="just">
              <a:spcBef>
                <a:spcPts val="600"/>
              </a:spcBef>
            </a:pPr>
            <a:r>
              <a:rPr lang="fr-BE" sz="3000" b="1" dirty="0"/>
              <a:t>« Vers une professionnalisation, une humanisation, une harmonisation des pratiques dans l’intérêt de la qualité des soins ».</a:t>
            </a:r>
          </a:p>
        </p:txBody>
      </p:sp>
      <p:sp>
        <p:nvSpPr>
          <p:cNvPr id="7" name="Titre 1">
            <a:extLst>
              <a:ext uri="{FF2B5EF4-FFF2-40B4-BE49-F238E27FC236}">
                <a16:creationId xmlns:a16="http://schemas.microsoft.com/office/drawing/2014/main" id="{84E00944-D3E0-827A-A5F5-8F25D8A47B81}"/>
              </a:ext>
            </a:extLst>
          </p:cNvPr>
          <p:cNvSpPr>
            <a:spLocks noGrp="1"/>
          </p:cNvSpPr>
          <p:nvPr>
            <p:ph type="title"/>
          </p:nvPr>
        </p:nvSpPr>
        <p:spPr>
          <a:xfrm>
            <a:off x="1981200" y="274638"/>
            <a:ext cx="8229600" cy="1143000"/>
          </a:xfrm>
        </p:spPr>
        <p:txBody>
          <a:bodyPr>
            <a:normAutofit/>
          </a:bodyPr>
          <a:lstStyle/>
          <a:p>
            <a:r>
              <a:rPr lang="fr-BE" sz="3600" b="1" cap="small" dirty="0">
                <a:solidFill>
                  <a:schemeClr val="accent1">
                    <a:lumMod val="75000"/>
                  </a:schemeClr>
                </a:solidFill>
              </a:rPr>
              <a:t>V.	Conclusion</a:t>
            </a:r>
            <a:endParaRPr lang="fr-BE" sz="3200" b="1" cap="small" dirty="0">
              <a:solidFill>
                <a:schemeClr val="accent1">
                  <a:lumMod val="75000"/>
                </a:schemeClr>
              </a:solidFill>
            </a:endParaRPr>
          </a:p>
        </p:txBody>
      </p:sp>
    </p:spTree>
    <p:extLst>
      <p:ext uri="{BB962C8B-B14F-4D97-AF65-F5344CB8AC3E}">
        <p14:creationId xmlns:p14="http://schemas.microsoft.com/office/powerpoint/2010/main" val="1328460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32</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1844824"/>
            <a:ext cx="11521280" cy="2939266"/>
          </a:xfrm>
          <a:prstGeom prst="rect">
            <a:avLst/>
          </a:prstGeom>
          <a:noFill/>
        </p:spPr>
        <p:txBody>
          <a:bodyPr wrap="square" rtlCol="0">
            <a:spAutoFit/>
          </a:bodyPr>
          <a:lstStyle/>
          <a:p>
            <a:pPr algn="just">
              <a:spcBef>
                <a:spcPts val="600"/>
              </a:spcBef>
            </a:pPr>
            <a:r>
              <a:rPr lang="fr-BE" sz="3000" b="1" dirty="0"/>
              <a:t>Je reste persuadé que la prestation de qualité va de pair avec la qualité de la relation entre le médecin et son patient.  </a:t>
            </a:r>
          </a:p>
          <a:p>
            <a:pPr algn="just">
              <a:spcBef>
                <a:spcPts val="600"/>
              </a:spcBef>
            </a:pPr>
            <a:r>
              <a:rPr lang="fr-BE" sz="3000" b="1" dirty="0"/>
              <a:t>La disponibilité du praticien et le temps qu’il consacre à celui qui lui a donné sa confiance constituent des gages précieux pour une relation harmonieuse, l’exécution de prestations de qualité et … la reconnaissance du patient.</a:t>
            </a:r>
          </a:p>
        </p:txBody>
      </p:sp>
      <p:sp>
        <p:nvSpPr>
          <p:cNvPr id="7" name="Titre 1">
            <a:extLst>
              <a:ext uri="{FF2B5EF4-FFF2-40B4-BE49-F238E27FC236}">
                <a16:creationId xmlns:a16="http://schemas.microsoft.com/office/drawing/2014/main" id="{84E00944-D3E0-827A-A5F5-8F25D8A47B81}"/>
              </a:ext>
            </a:extLst>
          </p:cNvPr>
          <p:cNvSpPr>
            <a:spLocks noGrp="1"/>
          </p:cNvSpPr>
          <p:nvPr>
            <p:ph type="title"/>
          </p:nvPr>
        </p:nvSpPr>
        <p:spPr>
          <a:xfrm>
            <a:off x="1981200" y="274638"/>
            <a:ext cx="8229600" cy="1143000"/>
          </a:xfrm>
        </p:spPr>
        <p:txBody>
          <a:bodyPr>
            <a:normAutofit/>
          </a:bodyPr>
          <a:lstStyle/>
          <a:p>
            <a:r>
              <a:rPr lang="fr-BE" sz="3600" b="1" cap="small" dirty="0">
                <a:solidFill>
                  <a:schemeClr val="accent1">
                    <a:lumMod val="75000"/>
                  </a:schemeClr>
                </a:solidFill>
              </a:rPr>
              <a:t>V.	Conclusion</a:t>
            </a:r>
            <a:endParaRPr lang="fr-BE" sz="3200" b="1" cap="small" dirty="0">
              <a:solidFill>
                <a:schemeClr val="accent1">
                  <a:lumMod val="75000"/>
                </a:schemeClr>
              </a:solidFill>
            </a:endParaRPr>
          </a:p>
        </p:txBody>
      </p:sp>
    </p:spTree>
    <p:extLst>
      <p:ext uri="{BB962C8B-B14F-4D97-AF65-F5344CB8AC3E}">
        <p14:creationId xmlns:p14="http://schemas.microsoft.com/office/powerpoint/2010/main" val="100882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83864D1-C825-4C25-AC2E-6FBB0DEB2338}" type="slidenum">
              <a:rPr lang="fr-BE" smtClean="0"/>
              <a:t>33</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2967336"/>
            <a:ext cx="11521280" cy="646331"/>
          </a:xfrm>
          <a:prstGeom prst="rect">
            <a:avLst/>
          </a:prstGeom>
          <a:noFill/>
        </p:spPr>
        <p:txBody>
          <a:bodyPr wrap="square" rtlCol="0">
            <a:spAutoFit/>
          </a:bodyPr>
          <a:lstStyle/>
          <a:p>
            <a:pPr algn="ctr">
              <a:spcBef>
                <a:spcPts val="600"/>
              </a:spcBef>
            </a:pPr>
            <a:r>
              <a:rPr lang="fr-BE" sz="3600" b="1" dirty="0"/>
              <a:t>MERCI POUR VOTRE ATTENTION</a:t>
            </a:r>
          </a:p>
        </p:txBody>
      </p:sp>
      <p:sp>
        <p:nvSpPr>
          <p:cNvPr id="7" name="Titre 1">
            <a:extLst>
              <a:ext uri="{FF2B5EF4-FFF2-40B4-BE49-F238E27FC236}">
                <a16:creationId xmlns:a16="http://schemas.microsoft.com/office/drawing/2014/main" id="{84E00944-D3E0-827A-A5F5-8F25D8A47B81}"/>
              </a:ext>
            </a:extLst>
          </p:cNvPr>
          <p:cNvSpPr>
            <a:spLocks noGrp="1"/>
          </p:cNvSpPr>
          <p:nvPr>
            <p:ph type="title"/>
          </p:nvPr>
        </p:nvSpPr>
        <p:spPr>
          <a:xfrm>
            <a:off x="1981200" y="274638"/>
            <a:ext cx="8229600" cy="1143000"/>
          </a:xfrm>
        </p:spPr>
        <p:txBody>
          <a:bodyPr>
            <a:normAutofit/>
          </a:bodyPr>
          <a:lstStyle/>
          <a:p>
            <a:r>
              <a:rPr lang="fr-BE" sz="3600" b="1" cap="small" dirty="0">
                <a:solidFill>
                  <a:schemeClr val="accent1">
                    <a:lumMod val="75000"/>
                  </a:schemeClr>
                </a:solidFill>
              </a:rPr>
              <a:t>V.	Conclusion</a:t>
            </a:r>
            <a:endParaRPr lang="fr-BE" sz="3200" b="1" cap="small" dirty="0">
              <a:solidFill>
                <a:schemeClr val="accent1">
                  <a:lumMod val="75000"/>
                </a:schemeClr>
              </a:solidFill>
            </a:endParaRPr>
          </a:p>
        </p:txBody>
      </p:sp>
    </p:spTree>
    <p:extLst>
      <p:ext uri="{BB962C8B-B14F-4D97-AF65-F5344CB8AC3E}">
        <p14:creationId xmlns:p14="http://schemas.microsoft.com/office/powerpoint/2010/main" val="2530446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332656"/>
            <a:ext cx="8229600" cy="1143000"/>
          </a:xfrm>
        </p:spPr>
        <p:txBody>
          <a:bodyPr>
            <a:normAutofit/>
          </a:bodyPr>
          <a:lstStyle/>
          <a:p>
            <a:r>
              <a:rPr lang="fr-BE" sz="3600" b="1" cap="small" dirty="0">
                <a:solidFill>
                  <a:schemeClr val="accent1">
                    <a:lumMod val="75000"/>
                  </a:schemeClr>
                </a:solidFill>
              </a:rPr>
              <a:t>Introduction (suite)</a:t>
            </a:r>
          </a:p>
        </p:txBody>
      </p:sp>
      <p:sp>
        <p:nvSpPr>
          <p:cNvPr id="4" name="Espace réservé du numéro de diapositive 3"/>
          <p:cNvSpPr>
            <a:spLocks noGrp="1"/>
          </p:cNvSpPr>
          <p:nvPr>
            <p:ph type="sldNum" sz="quarter" idx="12"/>
          </p:nvPr>
        </p:nvSpPr>
        <p:spPr/>
        <p:txBody>
          <a:bodyPr/>
          <a:lstStyle/>
          <a:p>
            <a:fld id="{383864D1-C825-4C25-AC2E-6FBB0DEB2338}" type="slidenum">
              <a:rPr lang="fr-BE" smtClean="0"/>
              <a:t>4</a:t>
            </a:fld>
            <a:endParaRPr lang="fr-BE"/>
          </a:p>
        </p:txBody>
      </p:sp>
      <p:sp>
        <p:nvSpPr>
          <p:cNvPr id="3" name="ZoneTexte 2">
            <a:extLst>
              <a:ext uri="{FF2B5EF4-FFF2-40B4-BE49-F238E27FC236}">
                <a16:creationId xmlns:a16="http://schemas.microsoft.com/office/drawing/2014/main" id="{316F98C6-57FF-EB49-A82A-C0DB65C68FF0}"/>
              </a:ext>
            </a:extLst>
          </p:cNvPr>
          <p:cNvSpPr txBox="1"/>
          <p:nvPr/>
        </p:nvSpPr>
        <p:spPr>
          <a:xfrm>
            <a:off x="335360" y="1628800"/>
            <a:ext cx="11521280" cy="4401205"/>
          </a:xfrm>
          <a:prstGeom prst="rect">
            <a:avLst/>
          </a:prstGeom>
          <a:noFill/>
        </p:spPr>
        <p:txBody>
          <a:bodyPr wrap="square" rtlCol="0">
            <a:spAutoFit/>
          </a:bodyPr>
          <a:lstStyle/>
          <a:p>
            <a:pPr marL="457200" indent="-457200" algn="just">
              <a:spcBef>
                <a:spcPts val="600"/>
              </a:spcBef>
              <a:buFont typeface="Arial" panose="020B0604020202020204" pitchFamily="34" charset="0"/>
              <a:buChar char="•"/>
            </a:pPr>
            <a:r>
              <a:rPr lang="fr-BE" sz="3000" b="1" dirty="0"/>
              <a:t>Loi relativement courte (une vingtaine d’articles) ne contenant pas de dispositions pénales.</a:t>
            </a:r>
          </a:p>
          <a:p>
            <a:pPr marL="457200" indent="-457200" algn="just">
              <a:spcBef>
                <a:spcPts val="600"/>
              </a:spcBef>
              <a:buFont typeface="Arial" panose="020B0604020202020204" pitchFamily="34" charset="0"/>
              <a:buChar char="•"/>
            </a:pPr>
            <a:r>
              <a:rPr lang="fr-BE" sz="3000" b="1" dirty="0"/>
              <a:t>Critique principale émise à l’époque : manque d’équilibre du texte dans la mesure où tout est axé sur les droits du patient sans prendre en compte les droits des prestataires de soins et les obligations des uns et des autres.</a:t>
            </a:r>
          </a:p>
          <a:p>
            <a:pPr marL="457200" indent="-457200" algn="just">
              <a:spcBef>
                <a:spcPts val="600"/>
              </a:spcBef>
              <a:buFont typeface="Arial" panose="020B0604020202020204" pitchFamily="34" charset="0"/>
              <a:buChar char="•"/>
            </a:pPr>
            <a:r>
              <a:rPr lang="fr-FR" sz="3000" b="1" dirty="0"/>
              <a:t>Revendications du corps médical à la même époque pour obtenir une loi relative à l’indemnisation des dommages résultant des soins de santé (aléa thérapeutique) qui deviendra la loi du 31 mars 2010.</a:t>
            </a:r>
            <a:endParaRPr lang="fr-BE" sz="3000" b="1" dirty="0"/>
          </a:p>
        </p:txBody>
      </p:sp>
    </p:spTree>
    <p:extLst>
      <p:ext uri="{BB962C8B-B14F-4D97-AF65-F5344CB8AC3E}">
        <p14:creationId xmlns:p14="http://schemas.microsoft.com/office/powerpoint/2010/main" val="4031607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0512" y="1"/>
            <a:ext cx="9144000" cy="1743153"/>
          </a:xfrm>
        </p:spPr>
        <p:txBody>
          <a:bodyPr>
            <a:normAutofit/>
          </a:bodyPr>
          <a:lstStyle/>
          <a:p>
            <a:pPr marL="811213" indent="-811213" algn="l" defTabSz="893763"/>
            <a:r>
              <a:rPr lang="fr-BE" sz="3600" b="1" cap="small" dirty="0">
                <a:solidFill>
                  <a:schemeClr val="accent1">
                    <a:lumMod val="75000"/>
                  </a:schemeClr>
                </a:solidFill>
              </a:rPr>
              <a:t>  II.	Contexte global des droits du médecin </a:t>
            </a:r>
            <a:br>
              <a:rPr lang="fr-BE" sz="3600" b="1" cap="small" dirty="0">
                <a:solidFill>
                  <a:schemeClr val="accent1">
                    <a:lumMod val="75000"/>
                  </a:schemeClr>
                </a:solidFill>
              </a:rPr>
            </a:br>
            <a:r>
              <a:rPr lang="fr-BE" sz="3600" b="1" cap="small" dirty="0">
                <a:solidFill>
                  <a:schemeClr val="accent1">
                    <a:lumMod val="75000"/>
                  </a:schemeClr>
                </a:solidFill>
              </a:rPr>
              <a:t>et des droits du patient</a:t>
            </a:r>
          </a:p>
        </p:txBody>
      </p:sp>
      <p:sp>
        <p:nvSpPr>
          <p:cNvPr id="4" name="Espace réservé du numéro de diapositive 3"/>
          <p:cNvSpPr>
            <a:spLocks noGrp="1"/>
          </p:cNvSpPr>
          <p:nvPr>
            <p:ph type="sldNum" sz="quarter" idx="12"/>
          </p:nvPr>
        </p:nvSpPr>
        <p:spPr/>
        <p:txBody>
          <a:bodyPr/>
          <a:lstStyle/>
          <a:p>
            <a:fld id="{383864D1-C825-4C25-AC2E-6FBB0DEB2338}" type="slidenum">
              <a:rPr lang="fr-BE" smtClean="0"/>
              <a:t>5</a:t>
            </a:fld>
            <a:endParaRPr lang="fr-BE"/>
          </a:p>
        </p:txBody>
      </p:sp>
      <p:sp>
        <p:nvSpPr>
          <p:cNvPr id="3" name="ZoneTexte 2">
            <a:extLst>
              <a:ext uri="{FF2B5EF4-FFF2-40B4-BE49-F238E27FC236}">
                <a16:creationId xmlns:a16="http://schemas.microsoft.com/office/drawing/2014/main" id="{820D64B4-DD0C-2FE9-D329-FE0CD017B738}"/>
              </a:ext>
            </a:extLst>
          </p:cNvPr>
          <p:cNvSpPr txBox="1"/>
          <p:nvPr/>
        </p:nvSpPr>
        <p:spPr>
          <a:xfrm>
            <a:off x="119336" y="1773971"/>
            <a:ext cx="11521280" cy="4324261"/>
          </a:xfrm>
          <a:prstGeom prst="rect">
            <a:avLst/>
          </a:prstGeom>
          <a:noFill/>
        </p:spPr>
        <p:txBody>
          <a:bodyPr wrap="square" rtlCol="0">
            <a:spAutoFit/>
          </a:bodyPr>
          <a:lstStyle/>
          <a:p>
            <a:pPr algn="just"/>
            <a:r>
              <a:rPr lang="fr-BE" sz="3000" b="1" dirty="0"/>
              <a:t>La question : « Fallait-il une loi spécifique rassemblant une série de droits dont la plupart existent déjà dans d’autres dispositions légales ou étaient reconnus, avec quelques nuances, par la doctrine et par une jurisprudence abondante ? »</a:t>
            </a:r>
          </a:p>
          <a:p>
            <a:pPr algn="just">
              <a:spcBef>
                <a:spcPts val="600"/>
              </a:spcBef>
            </a:pPr>
            <a:r>
              <a:rPr lang="fr-BE" sz="3000" b="1" dirty="0"/>
              <a:t>L’arrêté royal n°78 du 10 novembre 1967 qui a fait l’objet d’une nouvelle loi coordonnée du 10 mai 2015 relative à l’exercice des professions de soins de santé visant aujourd’hui tous les praticiens professionnels en ce compris ceux ayant une pratique non conventionnelle visée par la loi de 1999, consacre déjà :</a:t>
            </a:r>
          </a:p>
        </p:txBody>
      </p:sp>
    </p:spTree>
    <p:extLst>
      <p:ext uri="{BB962C8B-B14F-4D97-AF65-F5344CB8AC3E}">
        <p14:creationId xmlns:p14="http://schemas.microsoft.com/office/powerpoint/2010/main" val="4174126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0512" y="1"/>
            <a:ext cx="9144000" cy="1743153"/>
          </a:xfrm>
        </p:spPr>
        <p:txBody>
          <a:bodyPr>
            <a:normAutofit/>
          </a:bodyPr>
          <a:lstStyle/>
          <a:p>
            <a:pPr marL="811213" indent="-811213" algn="l" defTabSz="893763"/>
            <a:r>
              <a:rPr lang="fr-BE" sz="3600" b="1" cap="small" dirty="0">
                <a:solidFill>
                  <a:schemeClr val="accent1">
                    <a:lumMod val="75000"/>
                  </a:schemeClr>
                </a:solidFill>
              </a:rPr>
              <a:t>  II.	Contexte global des droits du médecin </a:t>
            </a:r>
            <a:br>
              <a:rPr lang="fr-BE" sz="3600" b="1" cap="small" dirty="0">
                <a:solidFill>
                  <a:schemeClr val="accent1">
                    <a:lumMod val="75000"/>
                  </a:schemeClr>
                </a:solidFill>
              </a:rPr>
            </a:br>
            <a:r>
              <a:rPr lang="fr-BE" sz="3600" b="1" cap="small" dirty="0">
                <a:solidFill>
                  <a:schemeClr val="accent1">
                    <a:lumMod val="75000"/>
                  </a:schemeClr>
                </a:solidFill>
              </a:rPr>
              <a:t>et des droits du patient</a:t>
            </a:r>
          </a:p>
        </p:txBody>
      </p:sp>
      <p:sp>
        <p:nvSpPr>
          <p:cNvPr id="4" name="Espace réservé du numéro de diapositive 3"/>
          <p:cNvSpPr>
            <a:spLocks noGrp="1"/>
          </p:cNvSpPr>
          <p:nvPr>
            <p:ph type="sldNum" sz="quarter" idx="12"/>
          </p:nvPr>
        </p:nvSpPr>
        <p:spPr/>
        <p:txBody>
          <a:bodyPr/>
          <a:lstStyle/>
          <a:p>
            <a:fld id="{383864D1-C825-4C25-AC2E-6FBB0DEB2338}" type="slidenum">
              <a:rPr lang="fr-BE" smtClean="0"/>
              <a:t>6</a:t>
            </a:fld>
            <a:endParaRPr lang="fr-BE"/>
          </a:p>
        </p:txBody>
      </p:sp>
      <p:sp>
        <p:nvSpPr>
          <p:cNvPr id="3" name="ZoneTexte 2">
            <a:extLst>
              <a:ext uri="{FF2B5EF4-FFF2-40B4-BE49-F238E27FC236}">
                <a16:creationId xmlns:a16="http://schemas.microsoft.com/office/drawing/2014/main" id="{820D64B4-DD0C-2FE9-D329-FE0CD017B738}"/>
              </a:ext>
            </a:extLst>
          </p:cNvPr>
          <p:cNvSpPr txBox="1"/>
          <p:nvPr/>
        </p:nvSpPr>
        <p:spPr>
          <a:xfrm>
            <a:off x="911424" y="1964447"/>
            <a:ext cx="10729192" cy="1938992"/>
          </a:xfrm>
          <a:prstGeom prst="rect">
            <a:avLst/>
          </a:prstGeom>
          <a:noFill/>
        </p:spPr>
        <p:txBody>
          <a:bodyPr wrap="square" rtlCol="0">
            <a:spAutoFit/>
          </a:bodyPr>
          <a:lstStyle/>
          <a:p>
            <a:pPr marL="457200" indent="-457200" algn="just">
              <a:buFont typeface="Arial" panose="020B0604020202020204" pitchFamily="34" charset="0"/>
              <a:buChar char="•"/>
            </a:pPr>
            <a:r>
              <a:rPr lang="fr-BE" sz="3000" b="1" dirty="0"/>
              <a:t>la liberté du diagnostic, </a:t>
            </a:r>
          </a:p>
          <a:p>
            <a:pPr marL="457200" indent="-457200" algn="just">
              <a:buFont typeface="Arial" panose="020B0604020202020204" pitchFamily="34" charset="0"/>
              <a:buChar char="•"/>
            </a:pPr>
            <a:r>
              <a:rPr lang="fr-BE" sz="3000" b="1" dirty="0"/>
              <a:t>la liberté thérapeutique, </a:t>
            </a:r>
          </a:p>
          <a:p>
            <a:pPr marL="457200" indent="-457200" algn="just">
              <a:buFont typeface="Arial" panose="020B0604020202020204" pitchFamily="34" charset="0"/>
              <a:buChar char="•"/>
            </a:pPr>
            <a:r>
              <a:rPr lang="fr-BE" sz="3000" b="1" dirty="0"/>
              <a:t>le libre choix du prestataire, </a:t>
            </a:r>
          </a:p>
          <a:p>
            <a:pPr marL="457200" indent="-457200" algn="just">
              <a:buFont typeface="Arial" panose="020B0604020202020204" pitchFamily="34" charset="0"/>
              <a:buChar char="•"/>
            </a:pPr>
            <a:r>
              <a:rPr lang="fr-BE" sz="3000" b="1" dirty="0"/>
              <a:t>le droit aux honoraires… etc.</a:t>
            </a:r>
          </a:p>
        </p:txBody>
      </p:sp>
    </p:spTree>
    <p:extLst>
      <p:ext uri="{BB962C8B-B14F-4D97-AF65-F5344CB8AC3E}">
        <p14:creationId xmlns:p14="http://schemas.microsoft.com/office/powerpoint/2010/main" val="1368672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3512" y="136523"/>
            <a:ext cx="8712968" cy="1383113"/>
          </a:xfrm>
        </p:spPr>
        <p:txBody>
          <a:bodyPr>
            <a:normAutofit/>
          </a:bodyPr>
          <a:lstStyle/>
          <a:p>
            <a:pPr defTabSz="893763"/>
            <a:r>
              <a:rPr lang="fr-BE" sz="3200" b="1" cap="small" dirty="0">
                <a:solidFill>
                  <a:schemeClr val="accent1">
                    <a:lumMod val="75000"/>
                  </a:schemeClr>
                </a:solidFill>
              </a:rPr>
              <a:t>Contexte global des droits du médecin </a:t>
            </a:r>
            <a:br>
              <a:rPr lang="fr-BE" sz="3200" b="1" cap="small" dirty="0">
                <a:solidFill>
                  <a:schemeClr val="accent1">
                    <a:lumMod val="75000"/>
                  </a:schemeClr>
                </a:solidFill>
              </a:rPr>
            </a:br>
            <a:r>
              <a:rPr lang="fr-BE" sz="3200" b="1" cap="small" dirty="0">
                <a:solidFill>
                  <a:schemeClr val="accent1">
                    <a:lumMod val="75000"/>
                  </a:schemeClr>
                </a:solidFill>
              </a:rPr>
              <a:t>et des droits du patient</a:t>
            </a:r>
          </a:p>
        </p:txBody>
      </p:sp>
      <p:sp>
        <p:nvSpPr>
          <p:cNvPr id="4" name="Espace réservé du numéro de diapositive 3"/>
          <p:cNvSpPr>
            <a:spLocks noGrp="1"/>
          </p:cNvSpPr>
          <p:nvPr>
            <p:ph type="sldNum" sz="quarter" idx="12"/>
          </p:nvPr>
        </p:nvSpPr>
        <p:spPr/>
        <p:txBody>
          <a:bodyPr/>
          <a:lstStyle/>
          <a:p>
            <a:fld id="{383864D1-C825-4C25-AC2E-6FBB0DEB2338}" type="slidenum">
              <a:rPr lang="fr-BE" smtClean="0"/>
              <a:t>7</a:t>
            </a:fld>
            <a:endParaRPr lang="fr-BE"/>
          </a:p>
        </p:txBody>
      </p:sp>
      <p:sp>
        <p:nvSpPr>
          <p:cNvPr id="3" name="ZoneTexte 2">
            <a:extLst>
              <a:ext uri="{FF2B5EF4-FFF2-40B4-BE49-F238E27FC236}">
                <a16:creationId xmlns:a16="http://schemas.microsoft.com/office/drawing/2014/main" id="{820D64B4-DD0C-2FE9-D329-FE0CD017B738}"/>
              </a:ext>
            </a:extLst>
          </p:cNvPr>
          <p:cNvSpPr txBox="1"/>
          <p:nvPr/>
        </p:nvSpPr>
        <p:spPr>
          <a:xfrm>
            <a:off x="335360" y="2060848"/>
            <a:ext cx="11521280" cy="3785652"/>
          </a:xfrm>
          <a:prstGeom prst="rect">
            <a:avLst/>
          </a:prstGeom>
          <a:noFill/>
        </p:spPr>
        <p:txBody>
          <a:bodyPr wrap="square" rtlCol="0">
            <a:spAutoFit/>
          </a:bodyPr>
          <a:lstStyle/>
          <a:p>
            <a:pPr algn="just"/>
            <a:r>
              <a:rPr lang="fr-BE" sz="3000" b="1" dirty="0"/>
              <a:t>La loi du 22 avril 2019 relative à la qualité de la pratique des soins (loi qualité) reprend également une série de ces droits en y ajoutant notamment les dispositions concernant les informations professionnelles qui peuvent être portées à la connaissance du public par le professionnel des soins de santé…</a:t>
            </a:r>
          </a:p>
          <a:p>
            <a:endParaRPr lang="fr-BE" sz="3000" b="1" dirty="0"/>
          </a:p>
          <a:p>
            <a:endParaRPr lang="fr-BE" sz="3000" b="1" dirty="0"/>
          </a:p>
          <a:p>
            <a:endParaRPr lang="fr-BE" sz="3000" b="1" dirty="0"/>
          </a:p>
        </p:txBody>
      </p:sp>
    </p:spTree>
    <p:extLst>
      <p:ext uri="{BB962C8B-B14F-4D97-AF65-F5344CB8AC3E}">
        <p14:creationId xmlns:p14="http://schemas.microsoft.com/office/powerpoint/2010/main" val="859672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0" y="121850"/>
            <a:ext cx="9144000" cy="1218918"/>
          </a:xfrm>
        </p:spPr>
        <p:txBody>
          <a:bodyPr>
            <a:normAutofit/>
          </a:bodyPr>
          <a:lstStyle/>
          <a:p>
            <a:r>
              <a:rPr lang="fr-BE" sz="3600" b="1" cap="small" dirty="0">
                <a:solidFill>
                  <a:schemeClr val="accent1">
                    <a:lumMod val="75000"/>
                  </a:schemeClr>
                </a:solidFill>
              </a:rPr>
              <a:t>III.	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     par la loi du 22 août 2002</a:t>
            </a:r>
            <a:endParaRPr lang="fr-BE" sz="3200" b="1" cap="small" dirty="0">
              <a:solidFill>
                <a:schemeClr val="accent1">
                  <a:lumMod val="75000"/>
                </a:schemeClr>
              </a:solidFill>
            </a:endParaRPr>
          </a:p>
        </p:txBody>
      </p:sp>
      <p:sp>
        <p:nvSpPr>
          <p:cNvPr id="4" name="Espace réservé du numéro de diapositive 3"/>
          <p:cNvSpPr>
            <a:spLocks noGrp="1"/>
          </p:cNvSpPr>
          <p:nvPr>
            <p:ph type="sldNum" sz="quarter" idx="12"/>
          </p:nvPr>
        </p:nvSpPr>
        <p:spPr/>
        <p:txBody>
          <a:bodyPr/>
          <a:lstStyle/>
          <a:p>
            <a:fld id="{383864D1-C825-4C25-AC2E-6FBB0DEB2338}" type="slidenum">
              <a:rPr lang="fr-BE" smtClean="0"/>
              <a:t>8</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335360" y="2276872"/>
            <a:ext cx="11521280" cy="3939540"/>
          </a:xfrm>
          <a:prstGeom prst="rect">
            <a:avLst/>
          </a:prstGeom>
          <a:noFill/>
        </p:spPr>
        <p:txBody>
          <a:bodyPr wrap="square" rtlCol="0">
            <a:spAutoFit/>
          </a:bodyPr>
          <a:lstStyle/>
          <a:p>
            <a:r>
              <a:rPr lang="fr-BE" sz="3000" b="1" dirty="0"/>
              <a:t>Deux parties essentielles dans la loi :</a:t>
            </a:r>
          </a:p>
          <a:p>
            <a:pPr marL="342900" indent="-342900">
              <a:spcBef>
                <a:spcPts val="600"/>
              </a:spcBef>
              <a:buFont typeface="Arial" panose="020B0604020202020204" pitchFamily="34" charset="0"/>
              <a:buChar char="•"/>
            </a:pPr>
            <a:r>
              <a:rPr lang="fr-BE" sz="3000" b="1" dirty="0"/>
              <a:t>Les droits qui touchent à l’information : échange, collecte, consentement.</a:t>
            </a:r>
          </a:p>
          <a:p>
            <a:pPr marL="342900" indent="-342900">
              <a:spcBef>
                <a:spcPts val="600"/>
              </a:spcBef>
              <a:buFont typeface="Arial" panose="020B0604020202020204" pitchFamily="34" charset="0"/>
              <a:buChar char="•"/>
            </a:pPr>
            <a:r>
              <a:rPr lang="fr-BE" sz="3000" b="1" dirty="0"/>
              <a:t>Les droits qui se réfèrent à des principes déjà consacrés par des textes antérieurs : libre choix, respect de la vie privée, etc.</a:t>
            </a:r>
          </a:p>
          <a:p>
            <a:endParaRPr lang="fr-BE" sz="3000" b="1" dirty="0"/>
          </a:p>
          <a:p>
            <a:endParaRPr lang="fr-BE" sz="3000" b="1" dirty="0"/>
          </a:p>
          <a:p>
            <a:endParaRPr lang="fr-BE" sz="3000" b="1" dirty="0"/>
          </a:p>
        </p:txBody>
      </p:sp>
    </p:spTree>
    <p:extLst>
      <p:ext uri="{BB962C8B-B14F-4D97-AF65-F5344CB8AC3E}">
        <p14:creationId xmlns:p14="http://schemas.microsoft.com/office/powerpoint/2010/main" val="1929115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0" y="280538"/>
            <a:ext cx="9144000" cy="1060230"/>
          </a:xfrm>
        </p:spPr>
        <p:txBody>
          <a:bodyPr>
            <a:noAutofit/>
          </a:bodyPr>
          <a:lstStyle/>
          <a:p>
            <a:pPr>
              <a:tabLst>
                <a:tab pos="541338" algn="l"/>
              </a:tabLst>
            </a:pPr>
            <a:r>
              <a:rPr lang="fr-BE" sz="3600" b="1" cap="small" dirty="0">
                <a:solidFill>
                  <a:schemeClr val="accent1">
                    <a:lumMod val="75000"/>
                  </a:schemeClr>
                </a:solidFill>
              </a:rPr>
              <a:t>L’exposé des droits consacrés </a:t>
            </a:r>
            <a:br>
              <a:rPr lang="fr-BE" sz="3600" b="1" cap="small" dirty="0">
                <a:solidFill>
                  <a:schemeClr val="accent1">
                    <a:lumMod val="75000"/>
                  </a:schemeClr>
                </a:solidFill>
              </a:rPr>
            </a:br>
            <a:r>
              <a:rPr lang="fr-BE" sz="3600" b="1" cap="small" dirty="0">
                <a:solidFill>
                  <a:schemeClr val="accent1">
                    <a:lumMod val="75000"/>
                  </a:schemeClr>
                </a:solidFill>
              </a:rPr>
              <a:t>par la loi du 22 août 2002 (suite)</a:t>
            </a:r>
          </a:p>
        </p:txBody>
      </p:sp>
      <p:sp>
        <p:nvSpPr>
          <p:cNvPr id="4" name="Espace réservé du numéro de diapositive 3"/>
          <p:cNvSpPr>
            <a:spLocks noGrp="1"/>
          </p:cNvSpPr>
          <p:nvPr>
            <p:ph type="sldNum" sz="quarter" idx="12"/>
          </p:nvPr>
        </p:nvSpPr>
        <p:spPr/>
        <p:txBody>
          <a:bodyPr/>
          <a:lstStyle/>
          <a:p>
            <a:fld id="{383864D1-C825-4C25-AC2E-6FBB0DEB2338}" type="slidenum">
              <a:rPr lang="fr-BE" smtClean="0"/>
              <a:t>9</a:t>
            </a:fld>
            <a:endParaRPr lang="fr-BE" dirty="0"/>
          </a:p>
        </p:txBody>
      </p:sp>
      <p:sp>
        <p:nvSpPr>
          <p:cNvPr id="3" name="ZoneTexte 2">
            <a:extLst>
              <a:ext uri="{FF2B5EF4-FFF2-40B4-BE49-F238E27FC236}">
                <a16:creationId xmlns:a16="http://schemas.microsoft.com/office/drawing/2014/main" id="{AF6DD068-F380-5353-5F65-8A3DB473EE63}"/>
              </a:ext>
            </a:extLst>
          </p:cNvPr>
          <p:cNvSpPr txBox="1"/>
          <p:nvPr/>
        </p:nvSpPr>
        <p:spPr>
          <a:xfrm>
            <a:off x="407368" y="1616308"/>
            <a:ext cx="11449272" cy="4170372"/>
          </a:xfrm>
          <a:prstGeom prst="rect">
            <a:avLst/>
          </a:prstGeom>
          <a:noFill/>
        </p:spPr>
        <p:txBody>
          <a:bodyPr wrap="square" rtlCol="0">
            <a:spAutoFit/>
          </a:bodyPr>
          <a:lstStyle/>
          <a:p>
            <a:pPr marL="342900" indent="-342900">
              <a:spcBef>
                <a:spcPts val="600"/>
              </a:spcBef>
              <a:buFont typeface="Wingdings" panose="05000000000000000000" pitchFamily="2" charset="2"/>
              <a:buChar char="q"/>
            </a:pPr>
            <a:r>
              <a:rPr lang="fr-BE" sz="2400" b="1" dirty="0"/>
              <a:t>Le droit à l’information :</a:t>
            </a:r>
          </a:p>
          <a:p>
            <a:pPr lvl="1" algn="just">
              <a:spcBef>
                <a:spcPts val="600"/>
              </a:spcBef>
            </a:pPr>
            <a:r>
              <a:rPr lang="fr-BE" sz="2400" b="1" dirty="0"/>
              <a:t>Droit reconnu depuis longtemps (la loi, la jurisprudence non seulement en Belgique mais pratiquement dans tous les pays européens),</a:t>
            </a:r>
          </a:p>
          <a:p>
            <a:pPr algn="just">
              <a:spcBef>
                <a:spcPts val="600"/>
              </a:spcBef>
            </a:pPr>
            <a:endParaRPr lang="fr-BE" sz="2400" b="1" dirty="0"/>
          </a:p>
          <a:p>
            <a:pPr marL="342900" indent="-342900" algn="just">
              <a:spcBef>
                <a:spcPts val="600"/>
              </a:spcBef>
              <a:buFont typeface="Wingdings" panose="05000000000000000000" pitchFamily="2" charset="2"/>
              <a:buChar char="q"/>
            </a:pPr>
            <a:r>
              <a:rPr lang="fr-BE" sz="2400" b="1" dirty="0"/>
              <a:t>Le but de l’information :</a:t>
            </a:r>
          </a:p>
          <a:p>
            <a:pPr lvl="1" algn="just">
              <a:spcBef>
                <a:spcPts val="600"/>
              </a:spcBef>
            </a:pPr>
            <a:r>
              <a:rPr lang="fr-BE" sz="2400" b="1" dirty="0"/>
              <a:t>Permettre au patient de consentir en connaissance de cause à l’intervention proposée</a:t>
            </a:r>
          </a:p>
          <a:p>
            <a:pPr lvl="1" algn="just">
              <a:spcBef>
                <a:spcPts val="600"/>
              </a:spcBef>
            </a:pPr>
            <a:r>
              <a:rPr lang="fr-BE" sz="2400" b="1" dirty="0"/>
              <a:t>La loi confère le droit de recevoir du praticien « </a:t>
            </a:r>
            <a:r>
              <a:rPr lang="fr-BE" sz="2400" b="1" i="1" dirty="0"/>
              <a:t>toutes les informations qui le concernent et qui peuvent lui être nécessaires pour comprendre son état de santé et son évolution probable. »</a:t>
            </a:r>
            <a:endParaRPr lang="fr-BE" sz="2400" b="1" dirty="0"/>
          </a:p>
        </p:txBody>
      </p:sp>
    </p:spTree>
    <p:extLst>
      <p:ext uri="{BB962C8B-B14F-4D97-AF65-F5344CB8AC3E}">
        <p14:creationId xmlns:p14="http://schemas.microsoft.com/office/powerpoint/2010/main" val="9472681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2836</Words>
  <Application>Microsoft Office PowerPoint</Application>
  <PresentationFormat>Grand écran</PresentationFormat>
  <Paragraphs>205</Paragraphs>
  <Slides>33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33</vt:i4>
      </vt:variant>
    </vt:vector>
  </HeadingPairs>
  <TitlesOfParts>
    <vt:vector size="37" baseType="lpstr">
      <vt:lpstr>Arial</vt:lpstr>
      <vt:lpstr>Calibri</vt:lpstr>
      <vt:lpstr>Wingdings</vt:lpstr>
      <vt:lpstr>Thème Office</vt:lpstr>
      <vt:lpstr>Où s’arrêtent les droits du patient et où commencent les droits du médecin ?</vt:lpstr>
      <vt:lpstr>Présentation PowerPoint</vt:lpstr>
      <vt:lpstr>  Introduction</vt:lpstr>
      <vt:lpstr>Introduction (suite)</vt:lpstr>
      <vt:lpstr>  II. Contexte global des droits du médecin  et des droits du patient</vt:lpstr>
      <vt:lpstr>  II. Contexte global des droits du médecin  et des droits du patient</vt:lpstr>
      <vt:lpstr>Contexte global des droits du médecin  et des droits du patient</vt:lpstr>
      <vt:lpstr>III. L’exposé des droits consacrés       par la loi du 22 août 2002</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L’exposé des droits consacrés  par la loi du 22 août 2002 (suite)</vt:lpstr>
      <vt:lpstr>IV. Que faire en cas de non-respect     de ces droits ?</vt:lpstr>
      <vt:lpstr>IV. Que faire en cas de non-respect     de ces droits ?</vt:lpstr>
      <vt:lpstr>V. Conclusion</vt:lpstr>
      <vt:lpstr>V. Conclusion</vt:lpstr>
      <vt:lpstr>V.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Secrétariat</dc:creator>
  <cp:lastModifiedBy>Absym André</cp:lastModifiedBy>
  <cp:revision>74</cp:revision>
  <cp:lastPrinted>2022-10-04T15:57:00Z</cp:lastPrinted>
  <dcterms:created xsi:type="dcterms:W3CDTF">2017-11-08T09:08:02Z</dcterms:created>
  <dcterms:modified xsi:type="dcterms:W3CDTF">2022-11-25T07:42:35Z</dcterms:modified>
</cp:coreProperties>
</file>